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438"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F0B93-1911-489E-AD55-C894B8DF626D}"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E70D2-EC57-4338-AE5B-1D1C1788F9F5}" type="slidenum">
              <a:rPr lang="en-US" smtClean="0"/>
              <a:t>‹#›</a:t>
            </a:fld>
            <a:endParaRPr lang="en-US"/>
          </a:p>
        </p:txBody>
      </p:sp>
    </p:spTree>
    <p:extLst>
      <p:ext uri="{BB962C8B-B14F-4D97-AF65-F5344CB8AC3E}">
        <p14:creationId xmlns:p14="http://schemas.microsoft.com/office/powerpoint/2010/main" val="84813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20</a:t>
            </a:fld>
            <a:endParaRPr lang="en-US"/>
          </a:p>
        </p:txBody>
      </p:sp>
    </p:spTree>
    <p:extLst>
      <p:ext uri="{BB962C8B-B14F-4D97-AF65-F5344CB8AC3E}">
        <p14:creationId xmlns:p14="http://schemas.microsoft.com/office/powerpoint/2010/main" val="379816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21</a:t>
            </a:fld>
            <a:endParaRPr lang="en-US"/>
          </a:p>
        </p:txBody>
      </p:sp>
    </p:spTree>
    <p:extLst>
      <p:ext uri="{BB962C8B-B14F-4D97-AF65-F5344CB8AC3E}">
        <p14:creationId xmlns:p14="http://schemas.microsoft.com/office/powerpoint/2010/main" val="375923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83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20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44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15DD00-937B-4BF5-AEFA-D10AE5F7AFC9}"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4461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5DD00-937B-4BF5-AEFA-D10AE5F7AFC9}"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225069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5DD00-937B-4BF5-AEFA-D10AE5F7AFC9}"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3224714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p:cNvSpPr/>
          <p:nvPr userDrawn="1"/>
        </p:nvSpPr>
        <p:spPr>
          <a:xfrm>
            <a:off x="219076" y="200026"/>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extLst>
      <p:ext uri="{BB962C8B-B14F-4D97-AF65-F5344CB8AC3E}">
        <p14:creationId xmlns:p14="http://schemas.microsoft.com/office/powerpoint/2010/main" val="19269585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5DD00-937B-4BF5-AEFA-D10AE5F7AFC9}"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147342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5DD00-937B-4BF5-AEFA-D10AE5F7AFC9}"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376133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5DD00-937B-4BF5-AEFA-D10AE5F7AFC9}"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242253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5DD00-937B-4BF5-AEFA-D10AE5F7AFC9}" type="datetimeFigureOut">
              <a:rPr lang="en-US" smtClean="0"/>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307683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5DD00-937B-4BF5-AEFA-D10AE5F7AFC9}" type="datetimeFigureOut">
              <a:rPr lang="en-US" smtClean="0"/>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304888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5DD00-937B-4BF5-AEFA-D10AE5F7AFC9}" type="datetimeFigureOut">
              <a:rPr lang="en-US" smtClean="0"/>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115902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5DD00-937B-4BF5-AEFA-D10AE5F7AFC9}"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189450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5DD00-937B-4BF5-AEFA-D10AE5F7AFC9}"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81BEC-4B07-459A-9919-41C7DE667084}" type="slidenum">
              <a:rPr lang="en-US" smtClean="0"/>
              <a:t>‹#›</a:t>
            </a:fld>
            <a:endParaRPr lang="en-US"/>
          </a:p>
        </p:txBody>
      </p:sp>
    </p:spTree>
    <p:extLst>
      <p:ext uri="{BB962C8B-B14F-4D97-AF65-F5344CB8AC3E}">
        <p14:creationId xmlns:p14="http://schemas.microsoft.com/office/powerpoint/2010/main" val="277721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5DD00-937B-4BF5-AEFA-D10AE5F7AFC9}" type="datetimeFigureOut">
              <a:rPr lang="en-US" smtClean="0"/>
              <a:t>3/12/2026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81BEC-4B07-459A-9919-41C7DE667084}" type="slidenum">
              <a:rPr lang="en-US" smtClean="0"/>
              <a:t>‹#›</a:t>
            </a:fld>
            <a:endParaRPr lang="en-US"/>
          </a:p>
        </p:txBody>
      </p:sp>
    </p:spTree>
    <p:extLst>
      <p:ext uri="{BB962C8B-B14F-4D97-AF65-F5344CB8AC3E}">
        <p14:creationId xmlns:p14="http://schemas.microsoft.com/office/powerpoint/2010/main" val="255051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lipboard/media/image14.svg"/><Relationship Id="rId13" Type="http://schemas.openxmlformats.org/officeDocument/2006/relationships/image" Target="../../clipboard/media/image12.svg"/><Relationship Id="rId18" Type="http://schemas.openxmlformats.org/officeDocument/2006/relationships/image" Target="../media/image11.png"/><Relationship Id="rId3" Type="http://schemas.openxmlformats.org/officeDocument/2006/relationships/image" Target="../../clipboard/media/image32.sv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clipboard/media/image39.sv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clipboard/media/image34.svg"/><Relationship Id="rId11" Type="http://schemas.openxmlformats.org/officeDocument/2006/relationships/image" Target="../../clipboard/media/image37.svg"/><Relationship Id="rId5" Type="http://schemas.openxmlformats.org/officeDocument/2006/relationships/image" Target="../media/image4.png"/><Relationship Id="rId15" Type="http://schemas.openxmlformats.org/officeDocument/2006/relationships/image" Target="../../clipboard/media/image28.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clipboard/media/image66.sv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clipboard/media/image12.svg"/><Relationship Id="rId7" Type="http://schemas.openxmlformats.org/officeDocument/2006/relationships/image" Target="../../clipboard/media/image66.svg"/><Relationship Id="rId12" Type="http://schemas.openxmlformats.org/officeDocument/2006/relationships/image" Target="../../clipboard/media/image14.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clipboard/media/image70.svg"/><Relationship Id="rId10" Type="http://schemas.openxmlformats.org/officeDocument/2006/relationships/image" Target="../../clipboard/media/image72.svg"/><Relationship Id="rId4" Type="http://schemas.openxmlformats.org/officeDocument/2006/relationships/image" Target="../media/image46.png"/><Relationship Id="rId9" Type="http://schemas.openxmlformats.org/officeDocument/2006/relationships/image" Target="../media/image47.png"/><Relationship Id="rId14" Type="http://schemas.openxmlformats.org/officeDocument/2006/relationships/image" Target="../../clipboard/media/image75.sv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clipboard/media/image14.svg"/><Relationship Id="rId3" Type="http://schemas.openxmlformats.org/officeDocument/2006/relationships/image" Target="../media/image50.png"/><Relationship Id="rId7" Type="http://schemas.openxmlformats.org/officeDocument/2006/relationships/image" Target="../../clipboard/media/image8.svg"/><Relationship Id="rId12" Type="http://schemas.openxmlformats.org/officeDocument/2006/relationships/image" Target="../media/image48.png"/><Relationship Id="rId2" Type="http://schemas.openxmlformats.org/officeDocument/2006/relationships/image" Target="../media/image3.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clipboard/media/image12.svg"/><Relationship Id="rId5" Type="http://schemas.openxmlformats.org/officeDocument/2006/relationships/image" Target="../media/image14.png"/><Relationship Id="rId15" Type="http://schemas.openxmlformats.org/officeDocument/2006/relationships/image" Target="../../clipboard/media/image16.svg"/><Relationship Id="rId10" Type="http://schemas.openxmlformats.org/officeDocument/2006/relationships/image" Target="../media/image45.png"/><Relationship Id="rId4" Type="http://schemas.openxmlformats.org/officeDocument/2006/relationships/image" Target="../../clipboard/media/image5.svg"/><Relationship Id="rId9" Type="http://schemas.openxmlformats.org/officeDocument/2006/relationships/image" Target="../../clipboard/media/image10.sv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clipboard/media/image14.svg"/><Relationship Id="rId3" Type="http://schemas.openxmlformats.org/officeDocument/2006/relationships/image" Target="../media/image13.png"/><Relationship Id="rId7" Type="http://schemas.openxmlformats.org/officeDocument/2006/relationships/image" Target="../../clipboard/media/image8.svg"/><Relationship Id="rId12" Type="http://schemas.openxmlformats.org/officeDocument/2006/relationships/image" Target="../media/image5.png"/><Relationship Id="rId2" Type="http://schemas.openxmlformats.org/officeDocument/2006/relationships/image" Target="../media/image3.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clipboard/media/image12.svg"/><Relationship Id="rId5" Type="http://schemas.openxmlformats.org/officeDocument/2006/relationships/image" Target="../media/image14.png"/><Relationship Id="rId15" Type="http://schemas.openxmlformats.org/officeDocument/2006/relationships/image" Target="../../clipboard/media/image16.svg"/><Relationship Id="rId10" Type="http://schemas.openxmlformats.org/officeDocument/2006/relationships/image" Target="../media/image8.png"/><Relationship Id="rId4" Type="http://schemas.openxmlformats.org/officeDocument/2006/relationships/image" Target="../../clipboard/media/image5.svg"/><Relationship Id="rId9" Type="http://schemas.openxmlformats.org/officeDocument/2006/relationships/image" Target="../../clipboard/media/image10.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clipboard/media/image14.svg"/><Relationship Id="rId1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clipboard/media/image47.svg"/><Relationship Id="rId12" Type="http://schemas.openxmlformats.org/officeDocument/2006/relationships/image" Target="../media/image48.png"/><Relationship Id="rId17" Type="http://schemas.openxmlformats.org/officeDocument/2006/relationships/image" Target="../../clipboard/media/image51.svg"/><Relationship Id="rId2" Type="http://schemas.openxmlformats.org/officeDocument/2006/relationships/image" Target="../media/image3.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clipboard/media/image12.svg"/><Relationship Id="rId5" Type="http://schemas.openxmlformats.org/officeDocument/2006/relationships/image" Target="../media/image27.png"/><Relationship Id="rId15" Type="http://schemas.openxmlformats.org/officeDocument/2006/relationships/image" Target="../../clipboard/media/image49.svg"/><Relationship Id="rId10" Type="http://schemas.openxmlformats.org/officeDocument/2006/relationships/image" Target="../media/image45.png"/><Relationship Id="rId19" Type="http://schemas.openxmlformats.org/officeDocument/2006/relationships/image" Target="../../clipboard/media/image53.svg"/><Relationship Id="rId4" Type="http://schemas.openxmlformats.org/officeDocument/2006/relationships/image" Target="../../clipboard/media/image44.svg"/><Relationship Id="rId9" Type="http://schemas.openxmlformats.org/officeDocument/2006/relationships/image" Target="../../clipboard/media/image10.svg"/><Relationship Id="rId1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18" Type="http://schemas.openxmlformats.org/officeDocument/2006/relationships/image" Target="../../clipboard/media/image30.svg"/><Relationship Id="rId3" Type="http://schemas.openxmlformats.org/officeDocument/2006/relationships/image" Target="../../clipboard/media/image19.svg"/><Relationship Id="rId7" Type="http://schemas.openxmlformats.org/officeDocument/2006/relationships/image" Target="../../clipboard/media/image21.svg"/><Relationship Id="rId12" Type="http://schemas.openxmlformats.org/officeDocument/2006/relationships/image" Target="../../clipboard/media/image26.svg"/><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clipboard/media/image28.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clipboard/media/image12.svg"/><Relationship Id="rId1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clipboard/media/image23.svg"/><Relationship Id="rId14" Type="http://schemas.openxmlformats.org/officeDocument/2006/relationships/image" Target="../../clipboard/media/image14.svg"/></Relationships>
</file>

<file path=ppt/slides/_rels/slide4.xml.rels><?xml version="1.0" encoding="UTF-8" standalone="yes"?>
<Relationships xmlns="http://schemas.openxmlformats.org/package/2006/relationships"><Relationship Id="rId8" Type="http://schemas.openxmlformats.org/officeDocument/2006/relationships/image" Target="../../clipboard/media/image14.svg"/><Relationship Id="rId13" Type="http://schemas.openxmlformats.org/officeDocument/2006/relationships/image" Target="../../clipboard/media/image12.svg"/><Relationship Id="rId18" Type="http://schemas.openxmlformats.org/officeDocument/2006/relationships/image" Target="../media/image11.png"/><Relationship Id="rId3" Type="http://schemas.openxmlformats.org/officeDocument/2006/relationships/image" Target="../../clipboard/media/image32.sv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clipboard/media/image39.sv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clipboard/media/image34.svg"/><Relationship Id="rId11" Type="http://schemas.openxmlformats.org/officeDocument/2006/relationships/image" Target="../../clipboard/media/image37.svg"/><Relationship Id="rId5" Type="http://schemas.openxmlformats.org/officeDocument/2006/relationships/image" Target="../media/image4.png"/><Relationship Id="rId15" Type="http://schemas.openxmlformats.org/officeDocument/2006/relationships/image" Target="../../clipboard/media/image28.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clipboard/media/image14.svg"/><Relationship Id="rId3" Type="http://schemas.openxmlformats.org/officeDocument/2006/relationships/image" Target="../media/image13.png"/><Relationship Id="rId7" Type="http://schemas.openxmlformats.org/officeDocument/2006/relationships/image" Target="../../clipboard/media/image8.svg"/><Relationship Id="rId12" Type="http://schemas.openxmlformats.org/officeDocument/2006/relationships/image" Target="../media/image5.png"/><Relationship Id="rId2" Type="http://schemas.openxmlformats.org/officeDocument/2006/relationships/image" Target="../media/image3.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clipboard/media/image12.svg"/><Relationship Id="rId5" Type="http://schemas.openxmlformats.org/officeDocument/2006/relationships/image" Target="../media/image14.png"/><Relationship Id="rId15" Type="http://schemas.openxmlformats.org/officeDocument/2006/relationships/image" Target="../../clipboard/media/image16.svg"/><Relationship Id="rId10" Type="http://schemas.openxmlformats.org/officeDocument/2006/relationships/image" Target="../media/image8.png"/><Relationship Id="rId4" Type="http://schemas.openxmlformats.org/officeDocument/2006/relationships/image" Target="../../clipboard/media/image5.svg"/><Relationship Id="rId9" Type="http://schemas.openxmlformats.org/officeDocument/2006/relationships/image" Target="../../clipboard/media/image10.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clipboard/media/image14.svg"/><Relationship Id="rId1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clipboard/media/image47.svg"/><Relationship Id="rId12" Type="http://schemas.openxmlformats.org/officeDocument/2006/relationships/image" Target="../media/image5.png"/><Relationship Id="rId17" Type="http://schemas.openxmlformats.org/officeDocument/2006/relationships/image" Target="../../clipboard/media/image51.svg"/><Relationship Id="rId2" Type="http://schemas.openxmlformats.org/officeDocument/2006/relationships/image" Target="../media/image3.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clipboard/media/image12.svg"/><Relationship Id="rId5" Type="http://schemas.openxmlformats.org/officeDocument/2006/relationships/image" Target="../media/image27.png"/><Relationship Id="rId15" Type="http://schemas.openxmlformats.org/officeDocument/2006/relationships/image" Target="../../clipboard/media/image49.svg"/><Relationship Id="rId10" Type="http://schemas.openxmlformats.org/officeDocument/2006/relationships/image" Target="../media/image8.png"/><Relationship Id="rId19" Type="http://schemas.openxmlformats.org/officeDocument/2006/relationships/image" Target="../../clipboard/media/image53.svg"/><Relationship Id="rId4" Type="http://schemas.openxmlformats.org/officeDocument/2006/relationships/image" Target="../../clipboard/media/image44.svg"/><Relationship Id="rId9" Type="http://schemas.openxmlformats.org/officeDocument/2006/relationships/image" Target="../../clipboard/media/image10.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8400" y="431800"/>
            <a:ext cx="10363200" cy="54356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272635" y="5990300"/>
            <a:ext cx="12809223" cy="1003389"/>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sz="1200"/>
          </a:p>
        </p:txBody>
      </p:sp>
      <p:sp>
        <p:nvSpPr>
          <p:cNvPr id="4" name="Freeform 4"/>
          <p:cNvSpPr/>
          <p:nvPr/>
        </p:nvSpPr>
        <p:spPr>
          <a:xfrm flipH="1">
            <a:off x="7761648" y="3745419"/>
            <a:ext cx="4104539" cy="27432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5" name="Freeform 5"/>
          <p:cNvSpPr/>
          <p:nvPr/>
        </p:nvSpPr>
        <p:spPr>
          <a:xfrm rot="-7570391">
            <a:off x="-1949435" y="2629309"/>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6" name="Freeform 6"/>
          <p:cNvSpPr/>
          <p:nvPr/>
        </p:nvSpPr>
        <p:spPr>
          <a:xfrm rot="-365465">
            <a:off x="-120164" y="3199295"/>
            <a:ext cx="3525559" cy="3667682"/>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sz="1200"/>
          </a:p>
        </p:txBody>
      </p:sp>
      <p:sp>
        <p:nvSpPr>
          <p:cNvPr id="7" name="Freeform 7"/>
          <p:cNvSpPr/>
          <p:nvPr/>
        </p:nvSpPr>
        <p:spPr>
          <a:xfrm rot="-2087499">
            <a:off x="81132" y="1258148"/>
            <a:ext cx="2021311" cy="1612837"/>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8" name="Freeform 8"/>
          <p:cNvSpPr/>
          <p:nvPr/>
        </p:nvSpPr>
        <p:spPr>
          <a:xfrm rot="2291047">
            <a:off x="9067800" y="39278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sz="1200"/>
          </a:p>
        </p:txBody>
      </p:sp>
      <p:sp>
        <p:nvSpPr>
          <p:cNvPr id="9" name="Freeform 9"/>
          <p:cNvSpPr/>
          <p:nvPr/>
        </p:nvSpPr>
        <p:spPr>
          <a:xfrm>
            <a:off x="10894661" y="1841822"/>
            <a:ext cx="1846688" cy="104086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0" name="Freeform 10"/>
          <p:cNvSpPr/>
          <p:nvPr/>
        </p:nvSpPr>
        <p:spPr>
          <a:xfrm>
            <a:off x="4049858" y="5213342"/>
            <a:ext cx="859485" cy="958858"/>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pic>
        <p:nvPicPr>
          <p:cNvPr id="13" name="Picture 12"/>
          <p:cNvPicPr>
            <a:picLocks noChangeAspect="1"/>
          </p:cNvPicPr>
          <p:nvPr/>
        </p:nvPicPr>
        <p:blipFill>
          <a:blip r:embed="rId18"/>
          <a:stretch>
            <a:fillRect/>
          </a:stretch>
        </p:blipFill>
        <p:spPr>
          <a:xfrm>
            <a:off x="5377536" y="1161382"/>
            <a:ext cx="2999492" cy="1044539"/>
          </a:xfrm>
          <a:prstGeom prst="rect">
            <a:avLst/>
          </a:prstGeom>
        </p:spPr>
      </p:pic>
      <p:pic>
        <p:nvPicPr>
          <p:cNvPr id="15" name="Picture 14"/>
          <p:cNvPicPr>
            <a:picLocks noChangeAspect="1"/>
          </p:cNvPicPr>
          <p:nvPr/>
        </p:nvPicPr>
        <p:blipFill>
          <a:blip r:embed="rId19"/>
          <a:stretch>
            <a:fillRect/>
          </a:stretch>
        </p:blipFill>
        <p:spPr>
          <a:xfrm>
            <a:off x="3562422" y="1881723"/>
            <a:ext cx="5732717" cy="1665625"/>
          </a:xfrm>
          <a:prstGeom prst="rect">
            <a:avLst/>
          </a:prstGeom>
        </p:spPr>
      </p:pic>
      <p:sp>
        <p:nvSpPr>
          <p:cNvPr id="14" name="tex02"/>
          <p:cNvSpPr txBox="1"/>
          <p:nvPr/>
        </p:nvSpPr>
        <p:spPr>
          <a:xfrm>
            <a:off x="2293966" y="3365328"/>
            <a:ext cx="7925413" cy="11988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altLang="zh-CN" sz="2400" b="1" dirty="0" err="1">
                <a:latin typeface="Times New Roman" panose="02020603050405020304" pitchFamily="18" charset="0"/>
                <a:ea typeface="Arial-Rounded" panose="020B0500000000000000" pitchFamily="34" charset="-93"/>
                <a:cs typeface="Times New Roman" panose="02020603050405020304" pitchFamily="18" charset="0"/>
                <a:sym typeface="+mn-lt"/>
              </a:rPr>
              <a:t>Giáo</a:t>
            </a:r>
            <a:r>
              <a:rPr lang="en-US" altLang="zh-CN" sz="2400" b="1"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dirty="0" err="1">
                <a:latin typeface="Times New Roman" panose="02020603050405020304" pitchFamily="18" charset="0"/>
                <a:ea typeface="Arial-Rounded" panose="020B0500000000000000" pitchFamily="34" charset="-93"/>
                <a:cs typeface="Times New Roman" panose="02020603050405020304" pitchFamily="18" charset="0"/>
                <a:sym typeface="+mn-lt"/>
              </a:rPr>
              <a:t>viên</a:t>
            </a:r>
            <a:r>
              <a:rPr lang="en-US" altLang="zh-CN" sz="2400" b="1">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smtClean="0">
                <a:latin typeface="Times New Roman" panose="02020603050405020304" pitchFamily="18" charset="0"/>
                <a:ea typeface="Arial-Rounded" panose="020B0500000000000000" pitchFamily="34" charset="-93"/>
                <a:cs typeface="Times New Roman" panose="02020603050405020304" pitchFamily="18" charset="0"/>
                <a:sym typeface="+mn-lt"/>
              </a:rPr>
              <a:t>Vũ Thị Vân</a:t>
            </a:r>
          </a:p>
          <a:p>
            <a:pPr algn="ctr" defTabSz="457200"/>
            <a:r>
              <a:rPr lang="en-US" altLang="zh-CN" sz="2400" b="1" smtClean="0">
                <a:latin typeface="Times New Roman" panose="02020603050405020304" pitchFamily="18" charset="0"/>
                <a:ea typeface="Arial-Rounded" panose="020B0500000000000000" pitchFamily="34" charset="-93"/>
                <a:cs typeface="Times New Roman" panose="02020603050405020304" pitchFamily="18" charset="0"/>
                <a:sym typeface="+mn-lt"/>
              </a:rPr>
              <a:t>Lớp: 5A7</a:t>
            </a:r>
          </a:p>
          <a:p>
            <a:pPr algn="ctr" defTabSz="457200"/>
            <a:r>
              <a:rPr lang="en-US" altLang="zh-CN" sz="2400" b="1" smtClean="0">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Hưng Đạo </a:t>
            </a:r>
            <a:endParaRPr lang="vi-VN" altLang="zh-CN" sz="24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91012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pic>
        <p:nvPicPr>
          <p:cNvPr id="18" name="Picture 17"/>
          <p:cNvPicPr>
            <a:picLocks noChangeAspect="1"/>
          </p:cNvPicPr>
          <p:nvPr/>
        </p:nvPicPr>
        <p:blipFill>
          <a:blip r:embed="rId3"/>
          <a:stretch>
            <a:fillRect/>
          </a:stretch>
        </p:blipFill>
        <p:spPr>
          <a:xfrm>
            <a:off x="2387600" y="0"/>
            <a:ext cx="7640348" cy="1299061"/>
          </a:xfrm>
          <a:prstGeom prst="rect">
            <a:avLst/>
          </a:prstGeom>
        </p:spPr>
      </p:pic>
      <p:sp>
        <p:nvSpPr>
          <p:cNvPr id="19" name="Rectangle 18"/>
          <p:cNvSpPr/>
          <p:nvPr/>
        </p:nvSpPr>
        <p:spPr>
          <a:xfrm>
            <a:off x="5689600" y="2616200"/>
            <a:ext cx="5791200" cy="2529923"/>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4400" dirty="0">
                <a:solidFill>
                  <a:prstClr val="black"/>
                </a:solidFill>
                <a:latin typeface="Cambria" panose="02040503050406030204" pitchFamily="18" charset="0"/>
                <a:ea typeface="Cambria" panose="02040503050406030204" pitchFamily="18" charset="0"/>
              </a:rPr>
              <a:t>T</a:t>
            </a:r>
            <a:r>
              <a:rPr lang="vi-VN" sz="44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lang="en-US" sz="4000" dirty="0">
              <a:solidFill>
                <a:prstClr val="black"/>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a:stretch>
            <a:fillRect/>
          </a:stretch>
        </p:blipFill>
        <p:spPr>
          <a:xfrm>
            <a:off x="660400" y="1854200"/>
            <a:ext cx="4216400" cy="4258250"/>
          </a:xfrm>
          <a:prstGeom prst="rect">
            <a:avLst/>
          </a:prstGeom>
        </p:spPr>
      </p:pic>
    </p:spTree>
    <p:extLst>
      <p:ext uri="{BB962C8B-B14F-4D97-AF65-F5344CB8AC3E}">
        <p14:creationId xmlns:p14="http://schemas.microsoft.com/office/powerpoint/2010/main" val="38669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pic>
        <p:nvPicPr>
          <p:cNvPr id="18" name="Picture 17"/>
          <p:cNvPicPr>
            <a:picLocks noChangeAspect="1"/>
          </p:cNvPicPr>
          <p:nvPr/>
        </p:nvPicPr>
        <p:blipFill>
          <a:blip r:embed="rId3"/>
          <a:stretch>
            <a:fillRect/>
          </a:stretch>
        </p:blipFill>
        <p:spPr>
          <a:xfrm>
            <a:off x="2387600" y="0"/>
            <a:ext cx="7640348" cy="1299061"/>
          </a:xfrm>
          <a:prstGeom prst="rect">
            <a:avLst/>
          </a:prstGeom>
        </p:spPr>
      </p:pic>
      <p:sp>
        <p:nvSpPr>
          <p:cNvPr id="19" name="Rectangle 18"/>
          <p:cNvSpPr/>
          <p:nvPr/>
        </p:nvSpPr>
        <p:spPr>
          <a:xfrm>
            <a:off x="5689600" y="2616200"/>
            <a:ext cx="5791200" cy="2062359"/>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5334" dirty="0" err="1">
                <a:solidFill>
                  <a:prstClr val="black"/>
                </a:solidFill>
                <a:latin typeface="Cambria" panose="02040503050406030204" pitchFamily="18" charset="0"/>
                <a:ea typeface="Cambria" panose="02040503050406030204" pitchFamily="18" charset="0"/>
              </a:rPr>
              <a:t>Thay</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băng</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vệ</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sinh</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khi</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có</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kinh</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nguyệt</a:t>
            </a:r>
            <a:r>
              <a:rPr lang="en-US" sz="5334" dirty="0">
                <a:solidFill>
                  <a:prstClr val="black"/>
                </a:solidFill>
                <a:latin typeface="Cambria" panose="02040503050406030204" pitchFamily="18" charset="0"/>
                <a:ea typeface="Cambria" panose="02040503050406030204" pitchFamily="18" charset="0"/>
              </a:rPr>
              <a:t> </a:t>
            </a:r>
            <a:endParaRPr lang="en-US" sz="4800" dirty="0">
              <a:solidFill>
                <a:prstClr val="black"/>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stretch>
            <a:fillRect/>
          </a:stretch>
        </p:blipFill>
        <p:spPr>
          <a:xfrm>
            <a:off x="304801" y="2057400"/>
            <a:ext cx="4743079" cy="3302000"/>
          </a:xfrm>
          <a:prstGeom prst="rect">
            <a:avLst/>
          </a:prstGeom>
        </p:spPr>
      </p:pic>
    </p:spTree>
    <p:extLst>
      <p:ext uri="{BB962C8B-B14F-4D97-AF65-F5344CB8AC3E}">
        <p14:creationId xmlns:p14="http://schemas.microsoft.com/office/powerpoint/2010/main" val="329581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pic>
        <p:nvPicPr>
          <p:cNvPr id="18" name="Picture 17"/>
          <p:cNvPicPr>
            <a:picLocks noChangeAspect="1"/>
          </p:cNvPicPr>
          <p:nvPr/>
        </p:nvPicPr>
        <p:blipFill>
          <a:blip r:embed="rId3"/>
          <a:stretch>
            <a:fillRect/>
          </a:stretch>
        </p:blipFill>
        <p:spPr>
          <a:xfrm>
            <a:off x="2387600" y="0"/>
            <a:ext cx="7640348" cy="1299061"/>
          </a:xfrm>
          <a:prstGeom prst="rect">
            <a:avLst/>
          </a:prstGeom>
        </p:spPr>
      </p:pic>
      <p:sp>
        <p:nvSpPr>
          <p:cNvPr id="19" name="Rectangle 18"/>
          <p:cNvSpPr/>
          <p:nvPr/>
        </p:nvSpPr>
        <p:spPr>
          <a:xfrm>
            <a:off x="5791200" y="1955800"/>
            <a:ext cx="5791200" cy="3047373"/>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5334">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lang="en-US" sz="4800" dirty="0">
              <a:solidFill>
                <a:prstClr val="black"/>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a:stretch>
            <a:fillRect/>
          </a:stretch>
        </p:blipFill>
        <p:spPr>
          <a:xfrm>
            <a:off x="304801" y="1498600"/>
            <a:ext cx="4953435" cy="4013200"/>
          </a:xfrm>
          <a:prstGeom prst="rect">
            <a:avLst/>
          </a:prstGeom>
        </p:spPr>
      </p:pic>
    </p:spTree>
    <p:extLst>
      <p:ext uri="{BB962C8B-B14F-4D97-AF65-F5344CB8AC3E}">
        <p14:creationId xmlns:p14="http://schemas.microsoft.com/office/powerpoint/2010/main" val="164262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pic>
        <p:nvPicPr>
          <p:cNvPr id="18" name="Picture 17"/>
          <p:cNvPicPr>
            <a:picLocks noChangeAspect="1"/>
          </p:cNvPicPr>
          <p:nvPr/>
        </p:nvPicPr>
        <p:blipFill>
          <a:blip r:embed="rId3"/>
          <a:stretch>
            <a:fillRect/>
          </a:stretch>
        </p:blipFill>
        <p:spPr>
          <a:xfrm>
            <a:off x="2387600" y="0"/>
            <a:ext cx="7640348" cy="1299061"/>
          </a:xfrm>
          <a:prstGeom prst="rect">
            <a:avLst/>
          </a:prstGeom>
        </p:spPr>
      </p:pic>
      <p:sp>
        <p:nvSpPr>
          <p:cNvPr id="19" name="Rectangle 18"/>
          <p:cNvSpPr/>
          <p:nvPr/>
        </p:nvSpPr>
        <p:spPr>
          <a:xfrm>
            <a:off x="5689600" y="2717801"/>
            <a:ext cx="6096000" cy="1175771"/>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defTabSz="609630">
              <a:lnSpc>
                <a:spcPct val="120000"/>
              </a:lnSpc>
              <a:defRPr/>
            </a:pPr>
            <a:r>
              <a:rPr lang="en-US" sz="5867" dirty="0" err="1">
                <a:solidFill>
                  <a:prstClr val="black"/>
                </a:solidFill>
                <a:latin typeface="Cambria" panose="02040503050406030204" pitchFamily="18" charset="0"/>
                <a:ea typeface="Cambria" panose="02040503050406030204" pitchFamily="18" charset="0"/>
              </a:rPr>
              <a:t>Không</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thức</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khuya</a:t>
            </a:r>
            <a:endParaRPr lang="en-US" sz="5334" dirty="0">
              <a:solidFill>
                <a:prstClr val="black"/>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stretch>
            <a:fillRect/>
          </a:stretch>
        </p:blipFill>
        <p:spPr>
          <a:xfrm>
            <a:off x="304800" y="1854200"/>
            <a:ext cx="4775200" cy="3428639"/>
          </a:xfrm>
          <a:prstGeom prst="rect">
            <a:avLst/>
          </a:prstGeom>
        </p:spPr>
      </p:pic>
    </p:spTree>
    <p:extLst>
      <p:ext uri="{BB962C8B-B14F-4D97-AF65-F5344CB8AC3E}">
        <p14:creationId xmlns:p14="http://schemas.microsoft.com/office/powerpoint/2010/main" val="5541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pic>
        <p:nvPicPr>
          <p:cNvPr id="18" name="Picture 17"/>
          <p:cNvPicPr>
            <a:picLocks noChangeAspect="1"/>
          </p:cNvPicPr>
          <p:nvPr/>
        </p:nvPicPr>
        <p:blipFill>
          <a:blip r:embed="rId3"/>
          <a:stretch>
            <a:fillRect/>
          </a:stretch>
        </p:blipFill>
        <p:spPr>
          <a:xfrm>
            <a:off x="2387600" y="0"/>
            <a:ext cx="7640348" cy="1299061"/>
          </a:xfrm>
          <a:prstGeom prst="rect">
            <a:avLst/>
          </a:prstGeom>
        </p:spPr>
      </p:pic>
      <p:sp>
        <p:nvSpPr>
          <p:cNvPr id="19" name="Rectangle 18"/>
          <p:cNvSpPr/>
          <p:nvPr/>
        </p:nvSpPr>
        <p:spPr>
          <a:xfrm>
            <a:off x="5791200" y="1955800"/>
            <a:ext cx="5791200" cy="280096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5867" dirty="0">
                <a:solidFill>
                  <a:prstClr val="black"/>
                </a:solidFill>
                <a:latin typeface="Cambria" panose="02040503050406030204" pitchFamily="18" charset="0"/>
                <a:ea typeface="Cambria" panose="02040503050406030204" pitchFamily="18" charset="0"/>
              </a:rPr>
              <a:t>K</a:t>
            </a:r>
            <a:r>
              <a:rPr lang="vi-VN" sz="5867" dirty="0">
                <a:solidFill>
                  <a:prstClr val="black"/>
                </a:solidFill>
                <a:latin typeface="Cambria" panose="02040503050406030204" pitchFamily="18" charset="0"/>
                <a:ea typeface="Cambria" panose="02040503050406030204" pitchFamily="18" charset="0"/>
              </a:rPr>
              <a:t>hông tò mò đọc truyện về tình cảm nam nữ </a:t>
            </a:r>
            <a:endParaRPr lang="en-US" sz="5334" dirty="0">
              <a:solidFill>
                <a:prstClr val="black"/>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stretch>
            <a:fillRect/>
          </a:stretch>
        </p:blipFill>
        <p:spPr>
          <a:xfrm>
            <a:off x="254001" y="1752600"/>
            <a:ext cx="4930815" cy="3657600"/>
          </a:xfrm>
          <a:prstGeom prst="rect">
            <a:avLst/>
          </a:prstGeom>
        </p:spPr>
      </p:pic>
    </p:spTree>
    <p:extLst>
      <p:ext uri="{BB962C8B-B14F-4D97-AF65-F5344CB8AC3E}">
        <p14:creationId xmlns:p14="http://schemas.microsoft.com/office/powerpoint/2010/main" val="168302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pic>
        <p:nvPicPr>
          <p:cNvPr id="18" name="Picture 17"/>
          <p:cNvPicPr>
            <a:picLocks noChangeAspect="1"/>
          </p:cNvPicPr>
          <p:nvPr/>
        </p:nvPicPr>
        <p:blipFill>
          <a:blip r:embed="rId3"/>
          <a:stretch>
            <a:fillRect/>
          </a:stretch>
        </p:blipFill>
        <p:spPr>
          <a:xfrm>
            <a:off x="2387600" y="0"/>
            <a:ext cx="7640348" cy="1299061"/>
          </a:xfrm>
          <a:prstGeom prst="rect">
            <a:avLst/>
          </a:prstGeom>
        </p:spPr>
      </p:pic>
      <p:sp>
        <p:nvSpPr>
          <p:cNvPr id="19" name="Rectangle 18"/>
          <p:cNvSpPr/>
          <p:nvPr/>
        </p:nvSpPr>
        <p:spPr>
          <a:xfrm>
            <a:off x="5791200" y="2667000"/>
            <a:ext cx="5791200" cy="18980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5867" dirty="0">
                <a:solidFill>
                  <a:prstClr val="black"/>
                </a:solidFill>
                <a:latin typeface="Cambria" panose="02040503050406030204" pitchFamily="18" charset="0"/>
                <a:ea typeface="Cambria" panose="02040503050406030204" pitchFamily="18" charset="0"/>
              </a:rPr>
              <a:t>Chia </a:t>
            </a:r>
            <a:r>
              <a:rPr lang="en-US" sz="5867" dirty="0" err="1">
                <a:solidFill>
                  <a:prstClr val="black"/>
                </a:solidFill>
                <a:latin typeface="Cambria" panose="02040503050406030204" pitchFamily="18" charset="0"/>
                <a:ea typeface="Cambria" panose="02040503050406030204" pitchFamily="18" charset="0"/>
              </a:rPr>
              <a:t>sẻ</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động</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viên</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khi</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bạn</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buồn</a:t>
            </a:r>
            <a:endParaRPr lang="en-US" sz="5334" dirty="0">
              <a:solidFill>
                <a:prstClr val="black"/>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a:stretch>
            <a:fillRect/>
          </a:stretch>
        </p:blipFill>
        <p:spPr>
          <a:xfrm>
            <a:off x="203200" y="1854200"/>
            <a:ext cx="5129770" cy="3556000"/>
          </a:xfrm>
          <a:prstGeom prst="rect">
            <a:avLst/>
          </a:prstGeom>
        </p:spPr>
      </p:pic>
    </p:spTree>
    <p:extLst>
      <p:ext uri="{BB962C8B-B14F-4D97-AF65-F5344CB8AC3E}">
        <p14:creationId xmlns:p14="http://schemas.microsoft.com/office/powerpoint/2010/main" val="18860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pic>
        <p:nvPicPr>
          <p:cNvPr id="18" name="Picture 17"/>
          <p:cNvPicPr>
            <a:picLocks noChangeAspect="1"/>
          </p:cNvPicPr>
          <p:nvPr/>
        </p:nvPicPr>
        <p:blipFill>
          <a:blip r:embed="rId3"/>
          <a:stretch>
            <a:fillRect/>
          </a:stretch>
        </p:blipFill>
        <p:spPr>
          <a:xfrm>
            <a:off x="2387600" y="0"/>
            <a:ext cx="7640348" cy="1299061"/>
          </a:xfrm>
          <a:prstGeom prst="rect">
            <a:avLst/>
          </a:prstGeom>
        </p:spPr>
      </p:pic>
      <p:sp>
        <p:nvSpPr>
          <p:cNvPr id="19" name="Rectangle 18"/>
          <p:cNvSpPr/>
          <p:nvPr/>
        </p:nvSpPr>
        <p:spPr>
          <a:xfrm>
            <a:off x="5791200" y="2413000"/>
            <a:ext cx="5791200" cy="255493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5334" dirty="0">
                <a:solidFill>
                  <a:prstClr val="black"/>
                </a:solidFill>
                <a:latin typeface="Cambria" panose="02040503050406030204" pitchFamily="18" charset="0"/>
                <a:ea typeface="Cambria" panose="02040503050406030204" pitchFamily="18" charset="0"/>
              </a:rPr>
              <a:t>Tham gia các hoạt động thể thao vận động cơ thể.</a:t>
            </a:r>
            <a:endParaRPr lang="en-US" sz="4800" dirty="0">
              <a:solidFill>
                <a:prstClr val="black"/>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stretch>
            <a:fillRect/>
          </a:stretch>
        </p:blipFill>
        <p:spPr>
          <a:xfrm>
            <a:off x="355601" y="1955800"/>
            <a:ext cx="4800851" cy="3505200"/>
          </a:xfrm>
          <a:prstGeom prst="rect">
            <a:avLst/>
          </a:prstGeom>
        </p:spPr>
      </p:pic>
    </p:spTree>
    <p:extLst>
      <p:ext uri="{BB962C8B-B14F-4D97-AF65-F5344CB8AC3E}">
        <p14:creationId xmlns:p14="http://schemas.microsoft.com/office/powerpoint/2010/main" val="12539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p:cNvSpPr/>
          <p:nvPr/>
        </p:nvSpPr>
        <p:spPr>
          <a:xfrm>
            <a:off x="177463" y="284238"/>
            <a:ext cx="11608137" cy="1430150"/>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lvl="0" algn="ctr">
              <a:buClr>
                <a:srgbClr val="000000"/>
              </a:buClr>
            </a:pPr>
            <a:r>
              <a:rPr lang="vi-VN" sz="4000" b="1" kern="0" dirty="0">
                <a:solidFill>
                  <a:srgbClr val="244061"/>
                </a:solidFill>
                <a:latin typeface="Calibri" panose="020F0502020204030204"/>
                <a:ea typeface="Calibri" panose="020F0502020204030204"/>
                <a:cs typeface="Calibri" panose="020F0502020204030204"/>
                <a:sym typeface="Calibri" panose="020F0502020204030204"/>
              </a:rPr>
              <a:t>Nêu những việc làm khác để chăm sóc, bảo vệ sức khoẻ thể chất và tinh thần tuổi dậy thì?</a:t>
            </a:r>
          </a:p>
        </p:txBody>
      </p:sp>
      <p:sp>
        <p:nvSpPr>
          <p:cNvPr id="2" name="Freeform 4"/>
          <p:cNvSpPr/>
          <p:nvPr/>
        </p:nvSpPr>
        <p:spPr>
          <a:xfrm>
            <a:off x="3911600" y="2311400"/>
            <a:ext cx="4108579" cy="4057221"/>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5"/>
          <p:cNvSpPr/>
          <p:nvPr/>
        </p:nvSpPr>
        <p:spPr>
          <a:xfrm>
            <a:off x="4536763" y="2919606"/>
            <a:ext cx="2863291" cy="2978715"/>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sz="1200"/>
          </a:p>
        </p:txBody>
      </p:sp>
    </p:spTree>
    <p:extLst>
      <p:ext uri="{BB962C8B-B14F-4D97-AF65-F5344CB8AC3E}">
        <p14:creationId xmlns:p14="http://schemas.microsoft.com/office/powerpoint/2010/main" val="5030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91526">
            <a:off x="8502172" y="51905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en-US" sz="1200"/>
          </a:p>
        </p:txBody>
      </p:sp>
      <p:sp>
        <p:nvSpPr>
          <p:cNvPr id="3" name="Freeform 3"/>
          <p:cNvSpPr/>
          <p:nvPr/>
        </p:nvSpPr>
        <p:spPr>
          <a:xfrm rot="-5400000">
            <a:off x="4572001" y="-939801"/>
            <a:ext cx="6146799" cy="8788401"/>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grpSp>
        <p:nvGrpSpPr>
          <p:cNvPr id="15" name="Group 14"/>
          <p:cNvGrpSpPr/>
          <p:nvPr/>
        </p:nvGrpSpPr>
        <p:grpSpPr>
          <a:xfrm>
            <a:off x="14514" y="2870200"/>
            <a:ext cx="2971800" cy="2837827"/>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sz="1200"/>
            </a:p>
          </p:txBody>
        </p:sp>
      </p:grpSp>
      <p:sp>
        <p:nvSpPr>
          <p:cNvPr id="6" name="Freeform 6"/>
          <p:cNvSpPr/>
          <p:nvPr/>
        </p:nvSpPr>
        <p:spPr>
          <a:xfrm flipH="1">
            <a:off x="9452801" y="4953000"/>
            <a:ext cx="2750085" cy="2004125"/>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9" name="Freeform 9"/>
          <p:cNvSpPr/>
          <p:nvPr/>
        </p:nvSpPr>
        <p:spPr>
          <a:xfrm rot="-8637828">
            <a:off x="1346970" y="34004"/>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sz="1200"/>
          </a:p>
        </p:txBody>
      </p:sp>
      <p:sp>
        <p:nvSpPr>
          <p:cNvPr id="10" name="Freeform 10"/>
          <p:cNvSpPr/>
          <p:nvPr/>
        </p:nvSpPr>
        <p:spPr>
          <a:xfrm rot="-8637828">
            <a:off x="4419200" y="6659131"/>
            <a:ext cx="3353601" cy="1097542"/>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sz="1200"/>
          </a:p>
        </p:txBody>
      </p:sp>
      <p:sp>
        <p:nvSpPr>
          <p:cNvPr id="12" name="Freeform 12"/>
          <p:cNvSpPr/>
          <p:nvPr/>
        </p:nvSpPr>
        <p:spPr>
          <a:xfrm rot="5581031">
            <a:off x="-163324" y="4999105"/>
            <a:ext cx="932688" cy="27432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1200"/>
          </a:p>
        </p:txBody>
      </p:sp>
      <p:sp>
        <p:nvSpPr>
          <p:cNvPr id="16" name="TextBox 15"/>
          <p:cNvSpPr txBox="1"/>
          <p:nvPr/>
        </p:nvSpPr>
        <p:spPr>
          <a:xfrm>
            <a:off x="3505200" y="939800"/>
            <a:ext cx="8382000" cy="4197046"/>
          </a:xfrm>
          <a:prstGeom prst="rect">
            <a:avLst/>
          </a:prstGeom>
          <a:noFill/>
        </p:spPr>
        <p:txBody>
          <a:bodyPr wrap="square" rtlCol="0">
            <a:spAutoFit/>
          </a:bodyPr>
          <a:lstStyle/>
          <a:p>
            <a:pPr algn="just"/>
            <a:r>
              <a:rPr lang="vi-VN" sz="3334" b="1" dirty="0">
                <a:solidFill>
                  <a:srgbClr val="FF0000"/>
                </a:solidFill>
                <a:latin typeface="Cambria" panose="02040503050406030204" pitchFamily="18" charset="0"/>
                <a:ea typeface="Cambria" panose="02040503050406030204" pitchFamily="18" charset="0"/>
              </a:rPr>
              <a:t>Một số việc </a:t>
            </a:r>
            <a:r>
              <a:rPr lang="en-US" sz="3334" b="1" dirty="0">
                <a:solidFill>
                  <a:srgbClr val="FF0000"/>
                </a:solidFill>
                <a:latin typeface="Cambria" panose="02040503050406030204" pitchFamily="18" charset="0"/>
                <a:ea typeface="Cambria" panose="02040503050406030204" pitchFamily="18" charset="0"/>
              </a:rPr>
              <a:t>k</a:t>
            </a:r>
            <a:r>
              <a:rPr lang="vi-VN" sz="3334"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3334" b="1" dirty="0">
                <a:solidFill>
                  <a:srgbClr val="FF0000"/>
                </a:solidFill>
                <a:latin typeface="Cambria" panose="02040503050406030204" pitchFamily="18" charset="0"/>
                <a:ea typeface="Cambria" panose="02040503050406030204" pitchFamily="18" charset="0"/>
              </a:rPr>
              <a:t>:</a:t>
            </a:r>
          </a:p>
          <a:p>
            <a:pPr algn="just"/>
            <a:r>
              <a:rPr lang="en-US" sz="3334" dirty="0">
                <a:solidFill>
                  <a:srgbClr val="FF0000"/>
                </a:solidFill>
                <a:latin typeface="Cambria" panose="02040503050406030204" pitchFamily="18" charset="0"/>
                <a:ea typeface="Cambria" panose="02040503050406030204" pitchFamily="18" charset="0"/>
              </a:rPr>
              <a:t>T</a:t>
            </a:r>
            <a:r>
              <a:rPr lang="vi-VN" sz="3334"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3334"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246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78" y="6302118"/>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sp>
        <p:nvSpPr>
          <p:cNvPr id="3" name="Freeform 3"/>
          <p:cNvSpPr/>
          <p:nvPr/>
        </p:nvSpPr>
        <p:spPr>
          <a:xfrm rot="-659505">
            <a:off x="2566155" y="1136347"/>
            <a:ext cx="7059691" cy="5444787"/>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4" name="Freeform 4"/>
          <p:cNvSpPr/>
          <p:nvPr/>
        </p:nvSpPr>
        <p:spPr>
          <a:xfrm flipH="1">
            <a:off x="1009668" y="2392614"/>
            <a:ext cx="3692879" cy="418852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defTabSz="609630">
              <a:defRPr/>
            </a:pPr>
            <a:endParaRPr lang="en-US" sz="1200">
              <a:solidFill>
                <a:prstClr val="black"/>
              </a:solidFill>
              <a:latin typeface="Calibri" panose="020F0502020204030204"/>
            </a:endParaRPr>
          </a:p>
        </p:txBody>
      </p:sp>
      <p:sp>
        <p:nvSpPr>
          <p:cNvPr id="5" name="Freeform 5"/>
          <p:cNvSpPr/>
          <p:nvPr/>
        </p:nvSpPr>
        <p:spPr>
          <a:xfrm>
            <a:off x="8436357" y="4486874"/>
            <a:ext cx="1894991" cy="1815243"/>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6" name="Freeform 6"/>
          <p:cNvSpPr/>
          <p:nvPr/>
        </p:nvSpPr>
        <p:spPr>
          <a:xfrm>
            <a:off x="8739076" y="6858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7" name="Freeform 7"/>
          <p:cNvSpPr/>
          <p:nvPr/>
        </p:nvSpPr>
        <p:spPr>
          <a:xfrm rot="-2491790">
            <a:off x="-1144741" y="176564"/>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defRPr/>
            </a:pPr>
            <a:endParaRPr lang="en-US" sz="1200">
              <a:solidFill>
                <a:prstClr val="black"/>
              </a:solidFill>
              <a:latin typeface="Calibri" panose="020F0502020204030204"/>
            </a:endParaRPr>
          </a:p>
        </p:txBody>
      </p:sp>
      <p:sp>
        <p:nvSpPr>
          <p:cNvPr id="8" name="Freeform 8"/>
          <p:cNvSpPr/>
          <p:nvPr/>
        </p:nvSpPr>
        <p:spPr>
          <a:xfrm rot="-8637828">
            <a:off x="9829400" y="2523651"/>
            <a:ext cx="3353601" cy="1097542"/>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11" name="Freeform 11"/>
          <p:cNvSpPr/>
          <p:nvPr/>
        </p:nvSpPr>
        <p:spPr>
          <a:xfrm rot="-1309066">
            <a:off x="9925468" y="3036920"/>
            <a:ext cx="1331138" cy="784161"/>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defRPr/>
            </a:pPr>
            <a:endParaRPr lang="en-US" sz="1200">
              <a:solidFill>
                <a:prstClr val="black"/>
              </a:solidFill>
              <a:latin typeface="Calibri" panose="020F0502020204030204"/>
            </a:endParaRPr>
          </a:p>
        </p:txBody>
      </p:sp>
      <p:pic>
        <p:nvPicPr>
          <p:cNvPr id="10" name="Picture 9" descr="A black and orange text&#10;&#10;Description automatically generated"/>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200" y="2565400"/>
            <a:ext cx="10754276" cy="2593057"/>
          </a:xfrm>
          <a:prstGeom prst="rect">
            <a:avLst/>
          </a:prstGeom>
        </p:spPr>
      </p:pic>
    </p:spTree>
    <p:extLst>
      <p:ext uri="{BB962C8B-B14F-4D97-AF65-F5344CB8AC3E}">
        <p14:creationId xmlns:p14="http://schemas.microsoft.com/office/powerpoint/2010/main" val="362069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78" y="6302118"/>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sz="1200"/>
          </a:p>
        </p:txBody>
      </p:sp>
      <p:sp>
        <p:nvSpPr>
          <p:cNvPr id="3" name="Freeform 3"/>
          <p:cNvSpPr/>
          <p:nvPr/>
        </p:nvSpPr>
        <p:spPr>
          <a:xfrm rot="-659505">
            <a:off x="2566155" y="1136347"/>
            <a:ext cx="7059691" cy="5444787"/>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4" name="Freeform 4"/>
          <p:cNvSpPr/>
          <p:nvPr/>
        </p:nvSpPr>
        <p:spPr>
          <a:xfrm flipH="1">
            <a:off x="1009668" y="2392614"/>
            <a:ext cx="3692879" cy="418852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sz="1200"/>
          </a:p>
        </p:txBody>
      </p:sp>
      <p:sp>
        <p:nvSpPr>
          <p:cNvPr id="5" name="Freeform 5"/>
          <p:cNvSpPr/>
          <p:nvPr/>
        </p:nvSpPr>
        <p:spPr>
          <a:xfrm>
            <a:off x="8436357" y="4486874"/>
            <a:ext cx="1894991" cy="1815243"/>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8739076" y="6858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rot="-2491790">
            <a:off x="-1144741" y="176564"/>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sz="1200"/>
          </a:p>
        </p:txBody>
      </p:sp>
      <p:sp>
        <p:nvSpPr>
          <p:cNvPr id="8" name="Freeform 8"/>
          <p:cNvSpPr/>
          <p:nvPr/>
        </p:nvSpPr>
        <p:spPr>
          <a:xfrm rot="-8637828">
            <a:off x="9829400" y="2523651"/>
            <a:ext cx="3353601" cy="1097542"/>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rot="-1309066">
            <a:off x="9925468" y="3036920"/>
            <a:ext cx="1331138" cy="784161"/>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pic>
        <p:nvPicPr>
          <p:cNvPr id="13" name="Picture 12" descr="A close up of a text&#10;&#10;Description automatically generated"/>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6800" y="2667000"/>
            <a:ext cx="5464332" cy="1902698"/>
          </a:xfrm>
          <a:prstGeom prst="rect">
            <a:avLst/>
          </a:prstGeom>
        </p:spPr>
      </p:pic>
    </p:spTree>
    <p:extLst>
      <p:ext uri="{BB962C8B-B14F-4D97-AF65-F5344CB8AC3E}">
        <p14:creationId xmlns:p14="http://schemas.microsoft.com/office/powerpoint/2010/main" val="5440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p:cNvSpPr/>
          <p:nvPr/>
        </p:nvSpPr>
        <p:spPr>
          <a:xfrm>
            <a:off x="2540000" y="228600"/>
            <a:ext cx="7086937" cy="749112"/>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algn="ctr" defTabSz="609630">
              <a:buClr>
                <a:srgbClr val="000000"/>
              </a:buClr>
              <a:defRPr/>
            </a:pPr>
            <a:r>
              <a:rPr lang="en-US" sz="4000" b="1" kern="0" dirty="0">
                <a:solidFill>
                  <a:srgbClr val="244061"/>
                </a:solidFill>
                <a:latin typeface="Calibri" panose="020F0502020204030204"/>
                <a:ea typeface="Calibri" panose="020F0502020204030204"/>
                <a:cs typeface="Calibri" panose="020F0502020204030204"/>
                <a:sym typeface="Calibri" panose="020F0502020204030204"/>
              </a:rPr>
              <a:t>Hoàn </a:t>
            </a:r>
            <a:r>
              <a:rPr lang="en-US" sz="4000" b="1" kern="0" dirty="0" err="1">
                <a:solidFill>
                  <a:srgbClr val="244061"/>
                </a:solidFill>
                <a:latin typeface="Calibri" panose="020F0502020204030204"/>
                <a:ea typeface="Calibri" panose="020F0502020204030204"/>
                <a:cs typeface="Calibri" panose="020F0502020204030204"/>
                <a:sym typeface="Calibri" panose="020F0502020204030204"/>
              </a:rPr>
              <a:t>thành</a:t>
            </a:r>
            <a:r>
              <a:rPr lang="en-US" sz="4000" b="1" kern="0" dirty="0">
                <a:solidFill>
                  <a:srgbClr val="244061"/>
                </a:solidFill>
                <a:latin typeface="Calibri" panose="020F0502020204030204"/>
                <a:ea typeface="Calibri" panose="020F0502020204030204"/>
                <a:cs typeface="Calibri" panose="020F0502020204030204"/>
                <a:sym typeface="Calibri" panose="020F0502020204030204"/>
              </a:rPr>
              <a:t> </a:t>
            </a:r>
            <a:r>
              <a:rPr lang="en-US" sz="4000" b="1" kern="0" dirty="0" err="1">
                <a:solidFill>
                  <a:srgbClr val="244061"/>
                </a:solidFill>
                <a:latin typeface="Calibri" panose="020F0502020204030204"/>
                <a:ea typeface="Calibri" panose="020F0502020204030204"/>
                <a:cs typeface="Calibri" panose="020F0502020204030204"/>
                <a:sym typeface="Calibri" panose="020F0502020204030204"/>
              </a:rPr>
              <a:t>phiếu</a:t>
            </a:r>
            <a:r>
              <a:rPr lang="en-US" sz="4000" b="1" kern="0" dirty="0">
                <a:solidFill>
                  <a:srgbClr val="244061"/>
                </a:solidFill>
                <a:latin typeface="Calibri" panose="020F0502020204030204"/>
                <a:ea typeface="Calibri" panose="020F0502020204030204"/>
                <a:cs typeface="Calibri" panose="020F0502020204030204"/>
                <a:sym typeface="Calibri" panose="020F0502020204030204"/>
              </a:rPr>
              <a:t> </a:t>
            </a:r>
            <a:r>
              <a:rPr lang="en-US" sz="4000" b="1" kern="0" dirty="0" err="1">
                <a:solidFill>
                  <a:srgbClr val="244061"/>
                </a:solidFill>
                <a:latin typeface="Calibri" panose="020F0502020204030204"/>
                <a:ea typeface="Calibri" panose="020F0502020204030204"/>
                <a:cs typeface="Calibri" panose="020F0502020204030204"/>
                <a:sym typeface="Calibri" panose="020F0502020204030204"/>
              </a:rPr>
              <a:t>bài</a:t>
            </a:r>
            <a:r>
              <a:rPr lang="en-US" sz="4000" b="1" kern="0" dirty="0">
                <a:solidFill>
                  <a:srgbClr val="244061"/>
                </a:solidFill>
                <a:latin typeface="Calibri" panose="020F0502020204030204"/>
                <a:ea typeface="Calibri" panose="020F0502020204030204"/>
                <a:cs typeface="Calibri" panose="020F0502020204030204"/>
                <a:sym typeface="Calibri" panose="020F0502020204030204"/>
              </a:rPr>
              <a:t> </a:t>
            </a:r>
            <a:r>
              <a:rPr lang="en-US" sz="4000" b="1" kern="0" dirty="0" err="1">
                <a:solidFill>
                  <a:srgbClr val="244061"/>
                </a:solidFill>
                <a:latin typeface="Calibri" panose="020F0502020204030204"/>
                <a:ea typeface="Calibri" panose="020F0502020204030204"/>
                <a:cs typeface="Calibri" panose="020F0502020204030204"/>
                <a:sym typeface="Calibri" panose="020F0502020204030204"/>
              </a:rPr>
              <a:t>tập</a:t>
            </a:r>
            <a:endParaRPr lang="vi-VN" sz="4000" b="1" kern="0" dirty="0">
              <a:solidFill>
                <a:srgbClr val="244061"/>
              </a:solidFill>
              <a:latin typeface="Calibri" panose="020F0502020204030204"/>
              <a:ea typeface="Calibri" panose="020F0502020204030204"/>
              <a:cs typeface="Calibri" panose="020F0502020204030204"/>
              <a:sym typeface="Calibri" panose="020F0502020204030204"/>
            </a:endParaRPr>
          </a:p>
        </p:txBody>
      </p:sp>
      <p:sp>
        <p:nvSpPr>
          <p:cNvPr id="4" name="TextBox 3"/>
          <p:cNvSpPr txBox="1"/>
          <p:nvPr/>
        </p:nvSpPr>
        <p:spPr>
          <a:xfrm>
            <a:off x="863600" y="1447800"/>
            <a:ext cx="10922000" cy="4379982"/>
          </a:xfrm>
          <a:prstGeom prst="rect">
            <a:avLst/>
          </a:prstGeom>
          <a:noFill/>
        </p:spPr>
        <p:txBody>
          <a:bodyPr wrap="square" rtlCol="0">
            <a:spAutoFit/>
          </a:bodyPr>
          <a:lstStyle/>
          <a:p>
            <a:pPr algn="ctr"/>
            <a:r>
              <a:rPr lang="vi-VN" sz="2533" b="1" dirty="0">
                <a:latin typeface="Cambria" panose="02040503050406030204" pitchFamily="18" charset="0"/>
                <a:ea typeface="Cambria" panose="02040503050406030204" pitchFamily="18" charset="0"/>
              </a:rPr>
              <a:t>PHIẾU BÀI TẬP </a:t>
            </a:r>
            <a:endParaRPr lang="en-US" sz="2533" b="1"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Khoanh vào một ý đúng ở mỗi câu sau:</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Câu 1. Đặc điểm phát triển cơ thể tuổi dậy thì:</a:t>
            </a:r>
            <a:endParaRPr lang="en-US" sz="2533" dirty="0">
              <a:latin typeface="Cambria" panose="02040503050406030204" pitchFamily="18" charset="0"/>
              <a:ea typeface="Cambria" panose="02040503050406030204" pitchFamily="18" charset="0"/>
            </a:endParaRPr>
          </a:p>
          <a:p>
            <a:pPr marL="495325" indent="-495325">
              <a:buAutoNum type="alphaLcParenR"/>
            </a:pPr>
            <a:r>
              <a:rPr lang="vi-VN" sz="2533" dirty="0">
                <a:latin typeface="Cambria" panose="02040503050406030204" pitchFamily="18" charset="0"/>
                <a:ea typeface="Cambria" panose="02040503050406030204" pitchFamily="18" charset="0"/>
              </a:rPr>
              <a:t>Tăng nhanh về chiều cao.</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b) Phát triển nhanh về ngôn ngữ.</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 Chiều cao, cân nặng tăng chậm.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d) Mọc đủ răng sữa.</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2533" dirty="0">
              <a:latin typeface="Cambria" panose="02040503050406030204" pitchFamily="18" charset="0"/>
              <a:ea typeface="Cambria" panose="02040503050406030204" pitchFamily="18" charset="0"/>
            </a:endParaRPr>
          </a:p>
          <a:p>
            <a:pPr marL="495325" indent="-495325">
              <a:buAutoNum type="alphaLcParenR"/>
            </a:pPr>
            <a:r>
              <a:rPr lang="vi-VN" sz="2533" dirty="0">
                <a:latin typeface="Cambria" panose="02040503050406030204" pitchFamily="18" charset="0"/>
                <a:ea typeface="Cambria" panose="02040503050406030204" pitchFamily="18" charset="0"/>
              </a:rPr>
              <a:t>Chất đạm và chất béo.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b) Vi-ta-min D và chất khoáng (can-xi). </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 Chất bột đường và chất đạm.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d) Chất béo và chất bột đường.</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Câu 3. Chơi môn thể thao vận động nhiều giúp:</a:t>
            </a:r>
            <a:endParaRPr lang="en-US" sz="2533" dirty="0">
              <a:latin typeface="Cambria" panose="02040503050406030204" pitchFamily="18" charset="0"/>
              <a:ea typeface="Cambria" panose="02040503050406030204" pitchFamily="18" charset="0"/>
            </a:endParaRPr>
          </a:p>
          <a:p>
            <a:pPr marL="495325" indent="-495325">
              <a:buAutoNum type="alphaLcParenR"/>
            </a:pPr>
            <a:r>
              <a:rPr lang="vi-VN" sz="2533" dirty="0">
                <a:latin typeface="Cambria" panose="02040503050406030204" pitchFamily="18" charset="0"/>
                <a:ea typeface="Cambria" panose="02040503050406030204" pitchFamily="18" charset="0"/>
              </a:rPr>
              <a:t>Phát triển trí thông minh.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b) Phát triển cơ bắp và cân nặng.</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 Phát triển chiều cao.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d) Phát triển hệ cơ và xương</a:t>
            </a:r>
            <a:endParaRPr lang="en-US" sz="2533" dirty="0">
              <a:latin typeface="Cambria" panose="02040503050406030204" pitchFamily="18" charset="0"/>
              <a:ea typeface="Cambria" panose="02040503050406030204" pitchFamily="18" charset="0"/>
            </a:endParaRPr>
          </a:p>
        </p:txBody>
      </p:sp>
      <p:sp>
        <p:nvSpPr>
          <p:cNvPr id="5" name="Oval 4"/>
          <p:cNvSpPr/>
          <p:nvPr/>
        </p:nvSpPr>
        <p:spPr>
          <a:xfrm>
            <a:off x="812800" y="2667000"/>
            <a:ext cx="55880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Oval 5"/>
          <p:cNvSpPr/>
          <p:nvPr/>
        </p:nvSpPr>
        <p:spPr>
          <a:xfrm>
            <a:off x="6146800" y="3835400"/>
            <a:ext cx="55880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Oval 6"/>
          <p:cNvSpPr/>
          <p:nvPr/>
        </p:nvSpPr>
        <p:spPr>
          <a:xfrm>
            <a:off x="6502400" y="5359400"/>
            <a:ext cx="5080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658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54000" y="127001"/>
            <a:ext cx="8991600" cy="1727200"/>
            <a:chOff x="453320" y="784778"/>
            <a:chExt cx="10434754" cy="1189049"/>
          </a:xfrm>
        </p:grpSpPr>
        <p:sp>
          <p:nvSpPr>
            <p:cNvPr id="15" name="Speech Bubble: Rectangle with Corners Rounded 14"/>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en-US" sz="1067">
                <a:solidFill>
                  <a:prstClr val="black"/>
                </a:solidFill>
                <a:latin typeface="Cambria" panose="02040503050406030204" pitchFamily="18" charset="0"/>
                <a:ea typeface="Cambria" panose="02040503050406030204" pitchFamily="18" charset="0"/>
              </a:endParaRPr>
            </a:p>
          </p:txBody>
        </p:sp>
        <p:sp>
          <p:nvSpPr>
            <p:cNvPr id="16" name="TextBox 15"/>
            <p:cNvSpPr txBox="1"/>
            <p:nvPr/>
          </p:nvSpPr>
          <p:spPr>
            <a:xfrm>
              <a:off x="630180" y="784778"/>
              <a:ext cx="10160182" cy="1080594"/>
            </a:xfrm>
            <a:prstGeom prst="rect">
              <a:avLst/>
            </a:prstGeom>
            <a:noFill/>
          </p:spPr>
          <p:txBody>
            <a:bodyPr wrap="square" rtlCol="0">
              <a:spAutoFit/>
            </a:bodyPr>
            <a:lstStyle/>
            <a:p>
              <a:pPr algn="ctr" defTabSz="609630">
                <a:defRPr/>
              </a:pPr>
              <a:r>
                <a:rPr lang="vi-VN" sz="3200" b="1" dirty="0">
                  <a:solidFill>
                    <a:srgbClr val="002060"/>
                  </a:solidFill>
                  <a:latin typeface="Cambria" panose="02040503050406030204" pitchFamily="18" charset="0"/>
                  <a:ea typeface="Cambria" panose="02040503050406030204" pitchFamily="18" charset="0"/>
                </a:rPr>
                <a:t>Vì sao tuổi dậy thì cần tăng cường vận động kết hợp với chế độ ăn uống hợp lí và sử dụng thực phẩm giàu can-xi?</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7" name="Group 16"/>
          <p:cNvGrpSpPr/>
          <p:nvPr/>
        </p:nvGrpSpPr>
        <p:grpSpPr>
          <a:xfrm>
            <a:off x="-304800" y="2057400"/>
            <a:ext cx="4724400" cy="3537669"/>
            <a:chOff x="762950" y="2591984"/>
            <a:chExt cx="5140009" cy="3706304"/>
          </a:xfrm>
        </p:grpSpPr>
        <p:grpSp>
          <p:nvGrpSpPr>
            <p:cNvPr id="18" name="Nhóm 95"/>
            <p:cNvGrpSpPr/>
            <p:nvPr/>
          </p:nvGrpSpPr>
          <p:grpSpPr>
            <a:xfrm>
              <a:off x="762950" y="2591984"/>
              <a:ext cx="5140009" cy="3706304"/>
              <a:chOff x="1124976" y="1819729"/>
              <a:chExt cx="6487886" cy="4203699"/>
            </a:xfrm>
          </p:grpSpPr>
          <p:sp>
            <p:nvSpPr>
              <p:cNvPr id="20" name="Hình Bầu dục 97"/>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defRPr/>
                </a:pPr>
                <a:endParaRPr lang="en-US" sz="933" kern="0" dirty="0">
                  <a:solidFill>
                    <a:prstClr val="white"/>
                  </a:solidFill>
                  <a:latin typeface="Calibri" panose="020F0502020204030204"/>
                  <a:ea typeface="字魂59号-创粗黑"/>
                  <a:sym typeface="Arial" panose="020B0604020202020204"/>
                </a:endParaRPr>
              </a:p>
            </p:txBody>
          </p:sp>
          <p:pic>
            <p:nvPicPr>
              <p:cNvPr id="21" name="Hình ảnh 98" descr="Ảnh có chứa đồ chơi, búp bê&#10;&#10;Mô tả được tạo tự động"/>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p:cNvSpPr txBox="1"/>
            <p:nvPr/>
          </p:nvSpPr>
          <p:spPr>
            <a:xfrm>
              <a:off x="1757679" y="5679440"/>
              <a:ext cx="3799840" cy="440612"/>
            </a:xfrm>
            <a:prstGeom prst="rect">
              <a:avLst/>
            </a:prstGeom>
            <a:noFill/>
          </p:spPr>
          <p:txBody>
            <a:bodyPr wrap="square" rtlCol="0">
              <a:spAutoFit/>
            </a:bodyPr>
            <a:lstStyle/>
            <a:p>
              <a:pPr algn="ctr"/>
              <a:r>
                <a:rPr lang="en-US" sz="2133" b="1" dirty="0" err="1">
                  <a:latin typeface="Cambria" panose="02040503050406030204" pitchFamily="18" charset="0"/>
                  <a:ea typeface="Cambria" panose="02040503050406030204" pitchFamily="18" charset="0"/>
                </a:rPr>
                <a:t>Thảo</a:t>
              </a:r>
              <a:r>
                <a:rPr lang="en-US" sz="2133" b="1" dirty="0">
                  <a:latin typeface="Cambria" panose="02040503050406030204" pitchFamily="18" charset="0"/>
                  <a:ea typeface="Cambria" panose="02040503050406030204" pitchFamily="18" charset="0"/>
                </a:rPr>
                <a:t> </a:t>
              </a:r>
              <a:r>
                <a:rPr lang="en-US" sz="2133" b="1" dirty="0" err="1">
                  <a:latin typeface="Cambria" panose="02040503050406030204" pitchFamily="18" charset="0"/>
                  <a:ea typeface="Cambria" panose="02040503050406030204" pitchFamily="18" charset="0"/>
                </a:rPr>
                <a:t>luận</a:t>
              </a:r>
              <a:r>
                <a:rPr lang="en-US" sz="2133" b="1" dirty="0">
                  <a:latin typeface="Cambria" panose="02040503050406030204" pitchFamily="18" charset="0"/>
                  <a:ea typeface="Cambria" panose="02040503050406030204" pitchFamily="18" charset="0"/>
                </a:rPr>
                <a:t> </a:t>
              </a:r>
              <a:r>
                <a:rPr lang="en-US" sz="2133" b="1" dirty="0" err="1">
                  <a:latin typeface="Cambria" panose="02040503050406030204" pitchFamily="18" charset="0"/>
                  <a:ea typeface="Cambria" panose="02040503050406030204" pitchFamily="18" charset="0"/>
                </a:rPr>
                <a:t>nhóm</a:t>
              </a:r>
              <a:r>
                <a:rPr lang="en-US" sz="2133" b="1" dirty="0">
                  <a:latin typeface="Cambria" panose="02040503050406030204" pitchFamily="18" charset="0"/>
                  <a:ea typeface="Cambria" panose="02040503050406030204" pitchFamily="18" charset="0"/>
                </a:rPr>
                <a:t> 4</a:t>
              </a:r>
            </a:p>
          </p:txBody>
        </p:sp>
      </p:grpSp>
      <p:sp>
        <p:nvSpPr>
          <p:cNvPr id="22" name="Rectangle: Rounded Corners 21"/>
          <p:cNvSpPr/>
          <p:nvPr/>
        </p:nvSpPr>
        <p:spPr>
          <a:xfrm>
            <a:off x="4673600" y="2209800"/>
            <a:ext cx="7366000" cy="44196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extLst>
      <p:ext uri="{BB962C8B-B14F-4D97-AF65-F5344CB8AC3E}">
        <p14:creationId xmlns:p14="http://schemas.microsoft.com/office/powerpoint/2010/main" val="39480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p:cNvSpPr/>
          <p:nvPr/>
        </p:nvSpPr>
        <p:spPr>
          <a:xfrm>
            <a:off x="965200" y="228600"/>
            <a:ext cx="10769600" cy="1430150"/>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lvl="0" algn="ctr">
              <a:buClr>
                <a:srgbClr val="000000"/>
              </a:buClr>
            </a:pPr>
            <a:r>
              <a:rPr lang="en-US" sz="4000" b="1" kern="0" dirty="0" err="1">
                <a:solidFill>
                  <a:srgbClr val="244061"/>
                </a:solidFill>
                <a:ea typeface="Calibri" panose="020F0502020204030204"/>
                <a:cs typeface="Calibri" panose="020F0502020204030204"/>
                <a:sym typeface="Calibri" panose="020F0502020204030204"/>
              </a:rPr>
              <a:t>Liệt</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kê</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những</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việc</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em</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nên</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làm</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và</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không</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nên</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làm</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để</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chăm</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sóc</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bảo</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vệ</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sức</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khoẻ</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tuổi</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dậy</a:t>
            </a:r>
            <a:r>
              <a:rPr lang="en-US" sz="4000" b="1" kern="0" dirty="0">
                <a:solidFill>
                  <a:srgbClr val="244061"/>
                </a:solidFill>
                <a:ea typeface="Calibri" panose="020F0502020204030204"/>
                <a:cs typeface="Calibri" panose="020F0502020204030204"/>
                <a:sym typeface="Calibri" panose="020F0502020204030204"/>
              </a:rPr>
              <a:t> </a:t>
            </a:r>
            <a:r>
              <a:rPr lang="en-US" sz="4000" b="1" kern="0" dirty="0" err="1">
                <a:solidFill>
                  <a:srgbClr val="244061"/>
                </a:solidFill>
                <a:ea typeface="Calibri" panose="020F0502020204030204"/>
                <a:cs typeface="Calibri" panose="020F0502020204030204"/>
                <a:sym typeface="Calibri" panose="020F0502020204030204"/>
              </a:rPr>
              <a:t>thì</a:t>
            </a:r>
            <a:r>
              <a:rPr lang="en-US" sz="4000" b="1" kern="0" dirty="0">
                <a:solidFill>
                  <a:srgbClr val="244061"/>
                </a:solidFill>
                <a:ea typeface="Calibri" panose="020F0502020204030204"/>
                <a:cs typeface="Calibri" panose="020F0502020204030204"/>
                <a:sym typeface="Calibri" panose="020F0502020204030204"/>
              </a:rPr>
              <a:t>.</a:t>
            </a:r>
            <a:endParaRPr lang="vi-VN" sz="4000" b="1" kern="0" dirty="0">
              <a:solidFill>
                <a:srgbClr val="244061"/>
              </a:solidFill>
              <a:latin typeface="Calibri" panose="020F0502020204030204"/>
              <a:ea typeface="Calibri" panose="020F0502020204030204"/>
              <a:cs typeface="Calibri" panose="020F0502020204030204"/>
              <a:sym typeface="Calibri" panose="020F0502020204030204"/>
            </a:endParaRPr>
          </a:p>
        </p:txBody>
      </p:sp>
      <p:graphicFrame>
        <p:nvGraphicFramePr>
          <p:cNvPr id="2" name="Table 1"/>
          <p:cNvGraphicFramePr>
            <a:graphicFrameLocks noGrp="1"/>
          </p:cNvGraphicFramePr>
          <p:nvPr/>
        </p:nvGraphicFramePr>
        <p:xfrm>
          <a:off x="1574800" y="2260600"/>
          <a:ext cx="9855200" cy="3556000"/>
        </p:xfrm>
        <a:graphic>
          <a:graphicData uri="http://schemas.openxmlformats.org/drawingml/2006/table">
            <a:tbl>
              <a:tblPr firstRow="1" bandRow="1">
                <a:tableStyleId>{5C22544A-7EE6-4342-B048-85BDC9FD1C3A}</a:tableStyleId>
              </a:tblPr>
              <a:tblGrid>
                <a:gridCol w="4927600"/>
                <a:gridCol w="4927600"/>
              </a:tblGrid>
              <a:tr h="1016000">
                <a:tc>
                  <a:txBody>
                    <a:bodyPr/>
                    <a:lstStyle/>
                    <a:p>
                      <a:pPr algn="ct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540000">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076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30200"/>
          <a:ext cx="11379200" cy="6096000"/>
        </p:xfrm>
        <a:graphic>
          <a:graphicData uri="http://schemas.openxmlformats.org/drawingml/2006/table">
            <a:tbl>
              <a:tblPr firstRow="1" bandRow="1">
                <a:tableStyleId>{5C22544A-7EE6-4342-B048-85BDC9FD1C3A}</a:tableStyleId>
              </a:tblPr>
              <a:tblGrid>
                <a:gridCol w="5689600"/>
                <a:gridCol w="5689600"/>
              </a:tblGrid>
              <a:tr h="1057983">
                <a:tc>
                  <a:txBody>
                    <a:bodyPr/>
                    <a:lstStyle/>
                    <a:p>
                      <a:pPr algn="ct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038017">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660400" y="1600200"/>
            <a:ext cx="5334000" cy="4607095"/>
          </a:xfrm>
          <a:prstGeom prst="rect">
            <a:avLst/>
          </a:prstGeom>
          <a:noFill/>
        </p:spPr>
        <p:txBody>
          <a:bodyPr wrap="square" rtlCol="0">
            <a:spAutoFit/>
          </a:bodyPr>
          <a:lstStyle/>
          <a:p>
            <a:pPr algn="just"/>
            <a:r>
              <a:rPr lang="vi-VN" sz="2667" dirty="0">
                <a:latin typeface="Cambria" panose="02040503050406030204" pitchFamily="18" charset="0"/>
                <a:ea typeface="Cambria" panose="02040503050406030204" pitchFamily="18" charset="0"/>
              </a:rPr>
              <a:t>– Chơi cầu lông, đá cầu, đu xà, tưới cây, quét lớp;...</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Giữ tâm trạng vui vẻ, chơi với bạn cùng lứa tuổi;</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Chia sẻ thắc mắc, cảm xúc không </a:t>
            </a:r>
          </a:p>
          <a:p>
            <a:pPr algn="just"/>
            <a:r>
              <a:rPr lang="vi-VN" sz="2667" dirty="0">
                <a:latin typeface="Cambria" panose="02040503050406030204" pitchFamily="18" charset="0"/>
                <a:ea typeface="Cambria" panose="02040503050406030204" pitchFamily="18" charset="0"/>
              </a:rPr>
              <a:t>vui, sự thay đổi của cơ thể với bạn, người lớn.</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Ăn đủ chất, đa dạng thức ăn khác nhau.</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Rửa mặt ít nhất 2 lần/ngày, thay đồ lót hằng ngày, tắm hằng ngày;...</a:t>
            </a:r>
            <a:endParaRPr lang="en-US" sz="2667" dirty="0">
              <a:latin typeface="Cambria" panose="02040503050406030204" pitchFamily="18" charset="0"/>
              <a:ea typeface="Cambria" panose="02040503050406030204" pitchFamily="18" charset="0"/>
            </a:endParaRPr>
          </a:p>
        </p:txBody>
      </p:sp>
      <p:sp>
        <p:nvSpPr>
          <p:cNvPr id="4" name="TextBox 3"/>
          <p:cNvSpPr txBox="1"/>
          <p:nvPr/>
        </p:nvSpPr>
        <p:spPr>
          <a:xfrm>
            <a:off x="6400800" y="1498600"/>
            <a:ext cx="5334000" cy="3375796"/>
          </a:xfrm>
          <a:prstGeom prst="rect">
            <a:avLst/>
          </a:prstGeom>
          <a:noFill/>
        </p:spPr>
        <p:txBody>
          <a:bodyPr wrap="square" rtlCol="0">
            <a:spAutoFit/>
          </a:bodyPr>
          <a:lstStyle/>
          <a:p>
            <a:pPr algn="just"/>
            <a:r>
              <a:rPr lang="vi-VN" sz="2667" dirty="0">
                <a:latin typeface="Cambria" panose="02040503050406030204" pitchFamily="18" charset="0"/>
                <a:ea typeface="Cambria" panose="02040503050406030204" pitchFamily="18" charset="0"/>
              </a:rPr>
              <a:t>– Chạy nhảy ở cầu thang, leo trèo, khu vực sân khấu,...; ngồi một chỗ.</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Ăn kiêng/ăn ít; ăn mất kiểm soát; sờ/nặn mụn trứng cá;...</a:t>
            </a:r>
            <a:endParaRPr lang="en-US" sz="2667"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4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9585" y="5982865"/>
            <a:ext cx="13351169" cy="1045841"/>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sp>
        <p:nvSpPr>
          <p:cNvPr id="3" name="Freeform 3"/>
          <p:cNvSpPr/>
          <p:nvPr/>
        </p:nvSpPr>
        <p:spPr>
          <a:xfrm>
            <a:off x="0" y="1371600"/>
            <a:ext cx="7416800" cy="48006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defRPr/>
            </a:pPr>
            <a:endParaRPr lang="en-US" sz="1200">
              <a:solidFill>
                <a:prstClr val="black"/>
              </a:solidFill>
              <a:latin typeface="Calibri" panose="020F0502020204030204"/>
            </a:endParaRPr>
          </a:p>
        </p:txBody>
      </p:sp>
      <p:sp>
        <p:nvSpPr>
          <p:cNvPr id="4" name="Freeform 4"/>
          <p:cNvSpPr/>
          <p:nvPr/>
        </p:nvSpPr>
        <p:spPr>
          <a:xfrm>
            <a:off x="8579173" y="194831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defTabSz="609630">
              <a:defRPr/>
            </a:pPr>
            <a:endParaRPr lang="en-US" sz="1200">
              <a:solidFill>
                <a:prstClr val="black"/>
              </a:solidFill>
              <a:latin typeface="Calibri" panose="020F0502020204030204"/>
            </a:endParaRPr>
          </a:p>
        </p:txBody>
      </p:sp>
      <p:sp>
        <p:nvSpPr>
          <p:cNvPr id="5" name="Freeform 5"/>
          <p:cNvSpPr/>
          <p:nvPr/>
        </p:nvSpPr>
        <p:spPr>
          <a:xfrm flipH="1">
            <a:off x="6908800" y="5054601"/>
            <a:ext cx="2589021" cy="1937451"/>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6" name="Freeform 6"/>
          <p:cNvSpPr/>
          <p:nvPr/>
        </p:nvSpPr>
        <p:spPr>
          <a:xfrm>
            <a:off x="6451600" y="3302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7" name="Freeform 7"/>
          <p:cNvSpPr/>
          <p:nvPr/>
        </p:nvSpPr>
        <p:spPr>
          <a:xfrm rot="929897">
            <a:off x="8301031" y="-249658"/>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defRPr/>
            </a:pPr>
            <a:endParaRPr lang="en-US" sz="1200">
              <a:solidFill>
                <a:prstClr val="black"/>
              </a:solidFill>
              <a:latin typeface="Calibri" panose="020F0502020204030204"/>
            </a:endParaRPr>
          </a:p>
        </p:txBody>
      </p:sp>
      <p:sp>
        <p:nvSpPr>
          <p:cNvPr id="8" name="Freeform 8"/>
          <p:cNvSpPr/>
          <p:nvPr/>
        </p:nvSpPr>
        <p:spPr>
          <a:xfrm rot="-2372573">
            <a:off x="5911410" y="2687501"/>
            <a:ext cx="2227009" cy="72883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9" name="Freeform 9"/>
          <p:cNvSpPr/>
          <p:nvPr/>
        </p:nvSpPr>
        <p:spPr>
          <a:xfrm>
            <a:off x="254000" y="5613400"/>
            <a:ext cx="913361" cy="171450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10" name="Freeform 10"/>
          <p:cNvSpPr/>
          <p:nvPr/>
        </p:nvSpPr>
        <p:spPr>
          <a:xfrm>
            <a:off x="11235275" y="682561"/>
            <a:ext cx="1265751" cy="1265751"/>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11" name="Freeform 11"/>
          <p:cNvSpPr/>
          <p:nvPr/>
        </p:nvSpPr>
        <p:spPr>
          <a:xfrm>
            <a:off x="6410044" y="1496324"/>
            <a:ext cx="874618" cy="831682"/>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13" name="TextBox 13"/>
          <p:cNvSpPr txBox="1"/>
          <p:nvPr/>
        </p:nvSpPr>
        <p:spPr>
          <a:xfrm>
            <a:off x="254000" y="1955801"/>
            <a:ext cx="6654800" cy="2954655"/>
          </a:xfrm>
          <a:prstGeom prst="rect">
            <a:avLst/>
          </a:prstGeom>
        </p:spPr>
        <p:txBody>
          <a:bodyPr wrap="square" lIns="0" tIns="0" rIns="0" bIns="0" rtlCol="0" anchor="t">
            <a:spAutoFit/>
          </a:bodyPr>
          <a:lstStyle/>
          <a:p>
            <a:pPr lvl="0" algn="ct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nhà</a:t>
            </a:r>
            <a:r>
              <a:rPr lang="en-US" sz="4800" b="1"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thực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hiện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những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việc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đã</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nêu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để</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chăm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sóc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bảo</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vệ</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sức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khoẻ</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thể</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chất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và</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tinh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thần</a:t>
            </a:r>
            <a:endParaRPr lang="en-US" sz="4800" dirty="0">
              <a:solidFill>
                <a:srgbClr val="000000"/>
              </a:solidFill>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36312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 y="753306"/>
            <a:ext cx="12188203" cy="5946812"/>
          </a:xfrm>
          <a:prstGeom prst="rect">
            <a:avLst/>
          </a:prstGeom>
        </p:spPr>
      </p:pic>
    </p:spTree>
    <p:extLst>
      <p:ext uri="{BB962C8B-B14F-4D97-AF65-F5344CB8AC3E}">
        <p14:creationId xmlns:p14="http://schemas.microsoft.com/office/powerpoint/2010/main" val="635757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75355">
            <a:off x="746479" y="2286235"/>
            <a:ext cx="3607548" cy="4551383"/>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rot="2045530">
            <a:off x="8513969" y="34845"/>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sz="1200"/>
          </a:p>
        </p:txBody>
      </p:sp>
      <p:sp>
        <p:nvSpPr>
          <p:cNvPr id="4" name="Freeform 4"/>
          <p:cNvSpPr/>
          <p:nvPr/>
        </p:nvSpPr>
        <p:spPr>
          <a:xfrm rot="5147866">
            <a:off x="5356828" y="166091"/>
            <a:ext cx="5339142" cy="6229511"/>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5" name="Freeform 5"/>
          <p:cNvSpPr/>
          <p:nvPr/>
        </p:nvSpPr>
        <p:spPr>
          <a:xfrm>
            <a:off x="9956800" y="4445000"/>
            <a:ext cx="1913364" cy="2201377"/>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6" name="Freeform 6"/>
          <p:cNvSpPr/>
          <p:nvPr/>
        </p:nvSpPr>
        <p:spPr>
          <a:xfrm flipH="1">
            <a:off x="1625600" y="3429000"/>
            <a:ext cx="1849306" cy="2986766"/>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sz="1200"/>
          </a:p>
        </p:txBody>
      </p:sp>
      <p:sp>
        <p:nvSpPr>
          <p:cNvPr id="7" name="Freeform 7"/>
          <p:cNvSpPr/>
          <p:nvPr/>
        </p:nvSpPr>
        <p:spPr>
          <a:xfrm>
            <a:off x="159477" y="5523580"/>
            <a:ext cx="1154396" cy="1197817"/>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1200"/>
          </a:p>
        </p:txBody>
      </p:sp>
      <p:sp>
        <p:nvSpPr>
          <p:cNvPr id="8" name="Freeform 8"/>
          <p:cNvSpPr/>
          <p:nvPr/>
        </p:nvSpPr>
        <p:spPr>
          <a:xfrm rot="-920151">
            <a:off x="3773231" y="2726365"/>
            <a:ext cx="968363" cy="1004787"/>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1200"/>
          </a:p>
        </p:txBody>
      </p:sp>
      <p:sp>
        <p:nvSpPr>
          <p:cNvPr id="9" name="Freeform 9"/>
          <p:cNvSpPr/>
          <p:nvPr/>
        </p:nvSpPr>
        <p:spPr>
          <a:xfrm rot="9795239">
            <a:off x="-1344984" y="738669"/>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xmlns="" r:embed="rId14"/>
                </a:ext>
              </a:extLst>
            </a:blip>
            <a:stretch>
              <a:fillRect/>
            </a:stretch>
          </a:blipFill>
        </p:spPr>
        <p:txBody>
          <a:bodyPr/>
          <a:lstStyle/>
          <a:p>
            <a:endParaRPr lang="en-US" sz="1200"/>
          </a:p>
        </p:txBody>
      </p:sp>
      <p:sp>
        <p:nvSpPr>
          <p:cNvPr id="11" name="Freeform 11"/>
          <p:cNvSpPr/>
          <p:nvPr/>
        </p:nvSpPr>
        <p:spPr>
          <a:xfrm>
            <a:off x="-555699" y="2564339"/>
            <a:ext cx="1846688" cy="104086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sz="1200"/>
          </a:p>
        </p:txBody>
      </p:sp>
      <p:sp>
        <p:nvSpPr>
          <p:cNvPr id="12" name="Freeform 12"/>
          <p:cNvSpPr/>
          <p:nvPr/>
        </p:nvSpPr>
        <p:spPr>
          <a:xfrm>
            <a:off x="11253672" y="2408393"/>
            <a:ext cx="1273126" cy="768505"/>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sz="1200"/>
          </a:p>
        </p:txBody>
      </p:sp>
      <p:sp>
        <p:nvSpPr>
          <p:cNvPr id="15" name="TextBox 14"/>
          <p:cNvSpPr txBox="1"/>
          <p:nvPr/>
        </p:nvSpPr>
        <p:spPr>
          <a:xfrm rot="21294776">
            <a:off x="5522875" y="1729676"/>
            <a:ext cx="4927600" cy="2554545"/>
          </a:xfrm>
          <a:prstGeom prst="rect">
            <a:avLst/>
          </a:prstGeom>
          <a:noFill/>
        </p:spPr>
        <p:txBody>
          <a:bodyPr wrap="square" rtlCol="0">
            <a:spAutoFit/>
          </a:bodyPr>
          <a:lstStyle/>
          <a:p>
            <a:pPr algn="ctr"/>
            <a:r>
              <a:rPr lang="vi-VN" sz="4000" b="1">
                <a:latin typeface="Cambria" panose="02040503050406030204" pitchFamily="18" charset="0"/>
                <a:ea typeface="Cambria" panose="02040503050406030204" pitchFamily="18" charset="0"/>
              </a:rPr>
              <a:t>Kể những việc em đã làm thường ngày để  chăm sóc và bảo vệ bản thân </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618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8400" y="431800"/>
            <a:ext cx="10363200" cy="54356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272635" y="5990300"/>
            <a:ext cx="12809223" cy="1003389"/>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sz="1200"/>
          </a:p>
        </p:txBody>
      </p:sp>
      <p:sp>
        <p:nvSpPr>
          <p:cNvPr id="4" name="Freeform 4"/>
          <p:cNvSpPr/>
          <p:nvPr/>
        </p:nvSpPr>
        <p:spPr>
          <a:xfrm flipH="1">
            <a:off x="7761648" y="3745419"/>
            <a:ext cx="4104539" cy="27432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5" name="Freeform 5"/>
          <p:cNvSpPr/>
          <p:nvPr/>
        </p:nvSpPr>
        <p:spPr>
          <a:xfrm rot="-7570391">
            <a:off x="-1949435" y="2629309"/>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6" name="Freeform 6"/>
          <p:cNvSpPr/>
          <p:nvPr/>
        </p:nvSpPr>
        <p:spPr>
          <a:xfrm rot="-365465">
            <a:off x="-120164" y="3199295"/>
            <a:ext cx="3525559" cy="3667682"/>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sz="1200"/>
          </a:p>
        </p:txBody>
      </p:sp>
      <p:sp>
        <p:nvSpPr>
          <p:cNvPr id="7" name="Freeform 7"/>
          <p:cNvSpPr/>
          <p:nvPr/>
        </p:nvSpPr>
        <p:spPr>
          <a:xfrm rot="-2087499">
            <a:off x="81132" y="1258148"/>
            <a:ext cx="2021311" cy="1612837"/>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8" name="Freeform 8"/>
          <p:cNvSpPr/>
          <p:nvPr/>
        </p:nvSpPr>
        <p:spPr>
          <a:xfrm rot="2291047">
            <a:off x="9067800" y="39278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sz="1200"/>
          </a:p>
        </p:txBody>
      </p:sp>
      <p:sp>
        <p:nvSpPr>
          <p:cNvPr id="9" name="Freeform 9"/>
          <p:cNvSpPr/>
          <p:nvPr/>
        </p:nvSpPr>
        <p:spPr>
          <a:xfrm>
            <a:off x="10894661" y="1841822"/>
            <a:ext cx="1846688" cy="104086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0" name="Freeform 10"/>
          <p:cNvSpPr/>
          <p:nvPr/>
        </p:nvSpPr>
        <p:spPr>
          <a:xfrm>
            <a:off x="4049858" y="5213342"/>
            <a:ext cx="859485" cy="958858"/>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pic>
        <p:nvPicPr>
          <p:cNvPr id="13" name="Picture 12"/>
          <p:cNvPicPr>
            <a:picLocks noChangeAspect="1"/>
          </p:cNvPicPr>
          <p:nvPr/>
        </p:nvPicPr>
        <p:blipFill>
          <a:blip r:embed="rId18"/>
          <a:stretch>
            <a:fillRect/>
          </a:stretch>
        </p:blipFill>
        <p:spPr>
          <a:xfrm>
            <a:off x="5384800" y="1193800"/>
            <a:ext cx="2999492" cy="1044539"/>
          </a:xfrm>
          <a:prstGeom prst="rect">
            <a:avLst/>
          </a:prstGeom>
        </p:spPr>
      </p:pic>
      <p:pic>
        <p:nvPicPr>
          <p:cNvPr id="15" name="Picture 14"/>
          <p:cNvPicPr>
            <a:picLocks noChangeAspect="1"/>
          </p:cNvPicPr>
          <p:nvPr/>
        </p:nvPicPr>
        <p:blipFill>
          <a:blip r:embed="rId19"/>
          <a:stretch>
            <a:fillRect/>
          </a:stretch>
        </p:blipFill>
        <p:spPr>
          <a:xfrm>
            <a:off x="2692400" y="2108200"/>
            <a:ext cx="8169348" cy="2373582"/>
          </a:xfrm>
          <a:prstGeom prst="rect">
            <a:avLst/>
          </a:prstGeom>
        </p:spPr>
      </p:pic>
    </p:spTree>
    <p:extLst>
      <p:ext uri="{BB962C8B-B14F-4D97-AF65-F5344CB8AC3E}">
        <p14:creationId xmlns:p14="http://schemas.microsoft.com/office/powerpoint/2010/main" val="17707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78" y="6302118"/>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panose="020F0502020204030204"/>
            </a:endParaRPr>
          </a:p>
        </p:txBody>
      </p:sp>
      <p:sp>
        <p:nvSpPr>
          <p:cNvPr id="3" name="Freeform 3"/>
          <p:cNvSpPr/>
          <p:nvPr/>
        </p:nvSpPr>
        <p:spPr>
          <a:xfrm rot="-659505">
            <a:off x="2566155" y="1136347"/>
            <a:ext cx="7059691" cy="5444787"/>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4" name="Freeform 4"/>
          <p:cNvSpPr/>
          <p:nvPr/>
        </p:nvSpPr>
        <p:spPr>
          <a:xfrm flipH="1">
            <a:off x="1009668" y="2392614"/>
            <a:ext cx="3692879" cy="418852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defTabSz="609630">
              <a:defRPr/>
            </a:pPr>
            <a:endParaRPr lang="en-US" sz="1200">
              <a:solidFill>
                <a:prstClr val="black"/>
              </a:solidFill>
              <a:latin typeface="Calibri" panose="020F0502020204030204"/>
            </a:endParaRPr>
          </a:p>
        </p:txBody>
      </p:sp>
      <p:sp>
        <p:nvSpPr>
          <p:cNvPr id="5" name="Freeform 5"/>
          <p:cNvSpPr/>
          <p:nvPr/>
        </p:nvSpPr>
        <p:spPr>
          <a:xfrm>
            <a:off x="8436357" y="4486874"/>
            <a:ext cx="1894991" cy="1815243"/>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6" name="Freeform 6"/>
          <p:cNvSpPr/>
          <p:nvPr/>
        </p:nvSpPr>
        <p:spPr>
          <a:xfrm>
            <a:off x="8739076" y="6858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7" name="Freeform 7"/>
          <p:cNvSpPr/>
          <p:nvPr/>
        </p:nvSpPr>
        <p:spPr>
          <a:xfrm rot="-2491790">
            <a:off x="-1144741" y="176564"/>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defRPr/>
            </a:pPr>
            <a:endParaRPr lang="en-US" sz="1200">
              <a:solidFill>
                <a:prstClr val="black"/>
              </a:solidFill>
              <a:latin typeface="Calibri" panose="020F0502020204030204"/>
            </a:endParaRPr>
          </a:p>
        </p:txBody>
      </p:sp>
      <p:sp>
        <p:nvSpPr>
          <p:cNvPr id="8" name="Freeform 8"/>
          <p:cNvSpPr/>
          <p:nvPr/>
        </p:nvSpPr>
        <p:spPr>
          <a:xfrm rot="-8637828">
            <a:off x="9829400" y="2523651"/>
            <a:ext cx="3353601" cy="1097542"/>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11" name="Freeform 11"/>
          <p:cNvSpPr/>
          <p:nvPr/>
        </p:nvSpPr>
        <p:spPr>
          <a:xfrm rot="-1309066">
            <a:off x="9925468" y="3036920"/>
            <a:ext cx="1331138" cy="784161"/>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defRPr/>
            </a:pPr>
            <a:endParaRPr lang="en-US" sz="1200">
              <a:solidFill>
                <a:prstClr val="black"/>
              </a:solidFill>
              <a:latin typeface="Calibri" panose="020F0502020204030204"/>
            </a:endParaRPr>
          </a:p>
        </p:txBody>
      </p:sp>
      <p:pic>
        <p:nvPicPr>
          <p:cNvPr id="10" name="Picture 9" descr="A neon colored word on a black background&#10;&#10;Description automatically generated"/>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05200" y="2616200"/>
            <a:ext cx="5882357" cy="1999591"/>
          </a:xfrm>
          <a:prstGeom prst="rect">
            <a:avLst/>
          </a:prstGeom>
        </p:spPr>
      </p:pic>
    </p:spTree>
    <p:extLst>
      <p:ext uri="{BB962C8B-B14F-4D97-AF65-F5344CB8AC3E}">
        <p14:creationId xmlns:p14="http://schemas.microsoft.com/office/powerpoint/2010/main" val="1694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9585" y="5982865"/>
            <a:ext cx="13351169" cy="1045841"/>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0" y="1371600"/>
            <a:ext cx="7416800" cy="48006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sz="1200"/>
          </a:p>
        </p:txBody>
      </p:sp>
      <p:sp>
        <p:nvSpPr>
          <p:cNvPr id="4" name="Freeform 4"/>
          <p:cNvSpPr/>
          <p:nvPr/>
        </p:nvSpPr>
        <p:spPr>
          <a:xfrm>
            <a:off x="8579173" y="194831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sz="1200"/>
          </a:p>
        </p:txBody>
      </p:sp>
      <p:sp>
        <p:nvSpPr>
          <p:cNvPr id="5" name="Freeform 5"/>
          <p:cNvSpPr/>
          <p:nvPr/>
        </p:nvSpPr>
        <p:spPr>
          <a:xfrm flipH="1">
            <a:off x="6908800" y="5054601"/>
            <a:ext cx="2589021" cy="1937451"/>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6451600" y="3302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rot="929897">
            <a:off x="8301031" y="-249658"/>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sz="1200"/>
          </a:p>
        </p:txBody>
      </p:sp>
      <p:sp>
        <p:nvSpPr>
          <p:cNvPr id="8" name="Freeform 8"/>
          <p:cNvSpPr/>
          <p:nvPr/>
        </p:nvSpPr>
        <p:spPr>
          <a:xfrm rot="-2372573">
            <a:off x="5911410" y="2687501"/>
            <a:ext cx="2227009" cy="72883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9" name="Freeform 9"/>
          <p:cNvSpPr/>
          <p:nvPr/>
        </p:nvSpPr>
        <p:spPr>
          <a:xfrm>
            <a:off x="254000" y="5613400"/>
            <a:ext cx="913361" cy="171450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0" name="Freeform 10"/>
          <p:cNvSpPr/>
          <p:nvPr/>
        </p:nvSpPr>
        <p:spPr>
          <a:xfrm>
            <a:off x="11235275" y="682561"/>
            <a:ext cx="1265751" cy="1265751"/>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sp>
        <p:nvSpPr>
          <p:cNvPr id="11" name="Freeform 11"/>
          <p:cNvSpPr/>
          <p:nvPr/>
        </p:nvSpPr>
        <p:spPr>
          <a:xfrm>
            <a:off x="6410044" y="1496324"/>
            <a:ext cx="874618" cy="831682"/>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sz="1200"/>
          </a:p>
        </p:txBody>
      </p:sp>
      <p:sp>
        <p:nvSpPr>
          <p:cNvPr id="13" name="TextBox 13"/>
          <p:cNvSpPr txBox="1"/>
          <p:nvPr/>
        </p:nvSpPr>
        <p:spPr>
          <a:xfrm>
            <a:off x="457200" y="1955801"/>
            <a:ext cx="6305137" cy="2462597"/>
          </a:xfrm>
          <a:prstGeom prst="rect">
            <a:avLst/>
          </a:prstGeom>
        </p:spPr>
        <p:txBody>
          <a:bodyPr wrap="square" lIns="0" tIns="0" rIns="0" bIns="0" rtlCol="0" anchor="t">
            <a:spAutoFit/>
          </a:bodyPr>
          <a:lstStyle/>
          <a:p>
            <a:pPr algn="ctr"/>
            <a:r>
              <a:rPr lang="en-US" sz="5334" dirty="0" err="1">
                <a:solidFill>
                  <a:srgbClr val="000000"/>
                </a:solidFill>
                <a:latin typeface="Cambria" panose="02040503050406030204" pitchFamily="18" charset="0"/>
                <a:ea typeface="Cambria" panose="02040503050406030204" pitchFamily="18" charset="0"/>
                <a:cs typeface="Jua"/>
                <a:sym typeface="Jua"/>
              </a:rPr>
              <a:t>Hoạt</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động</a:t>
            </a:r>
            <a:r>
              <a:rPr lang="en-US" sz="5334" dirty="0">
                <a:solidFill>
                  <a:srgbClr val="000000"/>
                </a:solidFill>
                <a:latin typeface="Cambria" panose="02040503050406030204" pitchFamily="18" charset="0"/>
                <a:ea typeface="Cambria" panose="02040503050406030204" pitchFamily="18" charset="0"/>
                <a:cs typeface="Jua"/>
                <a:sym typeface="Jua"/>
              </a:rPr>
              <a:t> 1: </a:t>
            </a:r>
            <a:r>
              <a:rPr lang="en-US" sz="5334" dirty="0" err="1">
                <a:solidFill>
                  <a:srgbClr val="000000"/>
                </a:solidFill>
                <a:latin typeface="Cambria" panose="02040503050406030204" pitchFamily="18" charset="0"/>
                <a:ea typeface="Cambria" panose="02040503050406030204" pitchFamily="18" charset="0"/>
                <a:cs typeface="Jua"/>
                <a:sym typeface="Jua"/>
              </a:rPr>
              <a:t>Chăm</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sóc</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và</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bảo</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vệ</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sức</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khoẻ</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tuổi</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dậy</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thì</a:t>
            </a:r>
            <a:r>
              <a:rPr lang="en-US" sz="5334" dirty="0">
                <a:solidFill>
                  <a:srgbClr val="000000"/>
                </a:solidFill>
                <a:latin typeface="Cambria" panose="02040503050406030204" pitchFamily="18" charset="0"/>
                <a:ea typeface="Cambria" panose="02040503050406030204" pitchFamily="18" charset="0"/>
                <a:cs typeface="Jua"/>
                <a:sym typeface="Jua"/>
              </a:rPr>
              <a:t>.</a:t>
            </a:r>
          </a:p>
        </p:txBody>
      </p:sp>
    </p:spTree>
    <p:extLst>
      <p:ext uri="{BB962C8B-B14F-4D97-AF65-F5344CB8AC3E}">
        <p14:creationId xmlns:p14="http://schemas.microsoft.com/office/powerpoint/2010/main" val="163979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p:cNvSpPr/>
          <p:nvPr/>
        </p:nvSpPr>
        <p:spPr>
          <a:xfrm>
            <a:off x="177463" y="284238"/>
            <a:ext cx="11608137" cy="1157735"/>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lvl="0" algn="ctr">
              <a:buClr>
                <a:srgbClr val="000000"/>
              </a:buClr>
            </a:pPr>
            <a:r>
              <a:rPr lang="vi-VN" sz="3200" b="1" kern="0" dirty="0">
                <a:solidFill>
                  <a:srgbClr val="244061"/>
                </a:solidFill>
                <a:latin typeface="Calibri" panose="020F0502020204030204"/>
                <a:ea typeface="Calibri" panose="020F0502020204030204"/>
                <a:cs typeface="Calibri" panose="020F0502020204030204"/>
                <a:sym typeface="Calibri" panose="020F0502020204030204"/>
              </a:rPr>
              <a:t>Quan sát hình 1 đến hình 8, nêu những việc các bạn cần làm để chăm sóc, bảo vệ sức khoẻ thể chất và tinh thần tuổi dậy thì.</a:t>
            </a:r>
          </a:p>
        </p:txBody>
      </p:sp>
      <p:pic>
        <p:nvPicPr>
          <p:cNvPr id="16" name="Picture 15"/>
          <p:cNvPicPr>
            <a:picLocks noChangeAspect="1"/>
          </p:cNvPicPr>
          <p:nvPr/>
        </p:nvPicPr>
        <p:blipFill>
          <a:blip r:embed="rId2"/>
          <a:stretch>
            <a:fillRect/>
          </a:stretch>
        </p:blipFill>
        <p:spPr>
          <a:xfrm>
            <a:off x="1371600" y="1955800"/>
            <a:ext cx="9386873" cy="4521200"/>
          </a:xfrm>
          <a:prstGeom prst="rect">
            <a:avLst/>
          </a:prstGeom>
        </p:spPr>
      </p:pic>
    </p:spTree>
    <p:extLst>
      <p:ext uri="{BB962C8B-B14F-4D97-AF65-F5344CB8AC3E}">
        <p14:creationId xmlns:p14="http://schemas.microsoft.com/office/powerpoint/2010/main" val="358084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235200" y="76200"/>
            <a:ext cx="7467600" cy="6667347"/>
          </a:xfrm>
          <a:prstGeom prst="rect">
            <a:avLst/>
          </a:prstGeom>
        </p:spPr>
      </p:pic>
    </p:spTree>
    <p:extLst>
      <p:ext uri="{BB962C8B-B14F-4D97-AF65-F5344CB8AC3E}">
        <p14:creationId xmlns:p14="http://schemas.microsoft.com/office/powerpoint/2010/main" val="39241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sz="1200"/>
          </a:p>
        </p:txBody>
      </p:sp>
      <p:pic>
        <p:nvPicPr>
          <p:cNvPr id="17" name="Picture 16"/>
          <p:cNvPicPr>
            <a:picLocks noChangeAspect="1"/>
          </p:cNvPicPr>
          <p:nvPr/>
        </p:nvPicPr>
        <p:blipFill>
          <a:blip r:embed="rId3"/>
          <a:stretch>
            <a:fillRect/>
          </a:stretch>
        </p:blipFill>
        <p:spPr>
          <a:xfrm>
            <a:off x="355600" y="1447800"/>
            <a:ext cx="5029200" cy="4420571"/>
          </a:xfrm>
          <a:prstGeom prst="rect">
            <a:avLst/>
          </a:prstGeom>
        </p:spPr>
      </p:pic>
      <p:pic>
        <p:nvPicPr>
          <p:cNvPr id="18" name="Picture 17"/>
          <p:cNvPicPr>
            <a:picLocks noChangeAspect="1"/>
          </p:cNvPicPr>
          <p:nvPr/>
        </p:nvPicPr>
        <p:blipFill>
          <a:blip r:embed="rId4"/>
          <a:stretch>
            <a:fillRect/>
          </a:stretch>
        </p:blipFill>
        <p:spPr>
          <a:xfrm>
            <a:off x="2387600" y="0"/>
            <a:ext cx="7640348" cy="1299061"/>
          </a:xfrm>
          <a:prstGeom prst="rect">
            <a:avLst/>
          </a:prstGeom>
        </p:spPr>
      </p:pic>
      <p:sp>
        <p:nvSpPr>
          <p:cNvPr id="19" name="Rectangle 18"/>
          <p:cNvSpPr/>
          <p:nvPr/>
        </p:nvSpPr>
        <p:spPr>
          <a:xfrm>
            <a:off x="5791200" y="2209800"/>
            <a:ext cx="5791200" cy="2062359"/>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pPr>
            <a:r>
              <a:rPr lang="en-US" sz="5334" dirty="0">
                <a:latin typeface="Cambria" panose="02040503050406030204" pitchFamily="18" charset="0"/>
                <a:ea typeface="Cambria" panose="02040503050406030204" pitchFamily="18" charset="0"/>
              </a:rPr>
              <a:t>Ă</a:t>
            </a:r>
            <a:r>
              <a:rPr lang="vi-VN" sz="5334" dirty="0">
                <a:latin typeface="Cambria" panose="02040503050406030204" pitchFamily="18" charset="0"/>
                <a:ea typeface="Cambria" panose="02040503050406030204" pitchFamily="18" charset="0"/>
              </a:rPr>
              <a:t>n uống đủ lương đủ chất.</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2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Widescreen</PresentationFormat>
  <Paragraphs>52</Paragraphs>
  <Slides>25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宋体</vt:lpstr>
      <vt:lpstr>Arial</vt:lpstr>
      <vt:lpstr>Arial-Rounded</vt:lpstr>
      <vt:lpstr>Calibri</vt:lpstr>
      <vt:lpstr>Calibri Light</vt:lpstr>
      <vt:lpstr>Cambria</vt:lpstr>
      <vt:lpstr>Jua</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2026-03-12T14:22:46Z</dcterms:created>
  <dcterms:modified xsi:type="dcterms:W3CDTF">2026-03-12T14:23:38Z</dcterms:modified>
</cp:coreProperties>
</file>