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13"/>
  </p:notesMasterIdLst>
  <p:sldIdLst>
    <p:sldId id="3004" r:id="rId3"/>
    <p:sldId id="2975" r:id="rId4"/>
    <p:sldId id="2979" r:id="rId5"/>
    <p:sldId id="2987" r:id="rId6"/>
    <p:sldId id="2995" r:id="rId7"/>
    <p:sldId id="3000" r:id="rId8"/>
    <p:sldId id="3001" r:id="rId9"/>
    <p:sldId id="3002" r:id="rId10"/>
    <p:sldId id="3003"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FF"/>
    <a:srgbClr val="E1F4FF"/>
    <a:srgbClr val="FFFFFF"/>
    <a:srgbClr val="0998D7"/>
    <a:srgbClr val="FF3399"/>
    <a:srgbClr val="0000FF"/>
    <a:srgbClr val="3DC3EC"/>
    <a:srgbClr val="F3E8CC"/>
    <a:srgbClr val="F03C6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44"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03412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6586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50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14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36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80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09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01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75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06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95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9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042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3/14/2026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34403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05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266700" y="1632032"/>
            <a:ext cx="1165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FontTx/>
              <a:buNone/>
            </a:pPr>
            <a:r>
              <a:rPr lang="en-US" altLang="en-US" sz="4000" b="1" dirty="0">
                <a:solidFill>
                  <a:srgbClr val="0000CC"/>
                </a:solidFill>
                <a:latin typeface="Times New Roman" panose="02020603050405020304" pitchFamily="18" charset="0"/>
                <a:cs typeface="Times New Roman" panose="02020603050405020304" pitchFamily="18" charset="0"/>
              </a:rPr>
              <a:t>TIN HỌC LỚP 5 </a:t>
            </a:r>
          </a:p>
          <a:p>
            <a:pPr algn="ct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CHỦ ĐỀ 6. GIẢI QUYẾT VẤN ĐỀ VỚI SỰ </a:t>
            </a:r>
          </a:p>
          <a:p>
            <a:pPr algn="ct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TRỢ GIÚP CỦA MÁY TÍNH</a:t>
            </a:r>
          </a:p>
          <a:p>
            <a:pPr algn="ctr">
              <a:spcBef>
                <a:spcPct val="0"/>
              </a:spcBef>
              <a:buFontTx/>
              <a:buNone/>
            </a:pPr>
            <a:r>
              <a:rPr lang="en-US" altLang="en-US" sz="4000" b="1">
                <a:solidFill>
                  <a:srgbClr val="0000CC"/>
                </a:solidFill>
                <a:latin typeface="Times New Roman" panose="02020603050405020304" pitchFamily="18" charset="0"/>
                <a:cs typeface="Times New Roman" panose="02020603050405020304" pitchFamily="18" charset="0"/>
              </a:rPr>
              <a:t>Bài 13: Cấu trúc rẽ nhánh (</a:t>
            </a:r>
            <a:r>
              <a:rPr lang="en-US" altLang="en-US" sz="4000" b="1">
                <a:solidFill>
                  <a:srgbClr val="0000CC"/>
                </a:solidFill>
                <a:latin typeface="Times New Roman" panose="02020603050405020304" pitchFamily="18" charset="0"/>
                <a:cs typeface="Times New Roman" panose="02020603050405020304" pitchFamily="18" charset="0"/>
              </a:rPr>
              <a:t>Tiết </a:t>
            </a:r>
            <a:r>
              <a:rPr lang="en-US" altLang="en-US" sz="4000" b="1" smtClean="0">
                <a:solidFill>
                  <a:srgbClr val="0000CC"/>
                </a:solidFill>
                <a:latin typeface="Times New Roman" panose="02020603050405020304" pitchFamily="18" charset="0"/>
                <a:cs typeface="Times New Roman" panose="02020603050405020304" pitchFamily="18" charset="0"/>
              </a:rPr>
              <a:t>1)</a:t>
            </a:r>
            <a:endParaRPr lang="en-US" altLang="en-US" sz="4000" b="1">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3600425" y="4804229"/>
            <a:ext cx="5334000" cy="83099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sz="2400" b="1" dirty="0">
                <a:solidFill>
                  <a:srgbClr val="000000"/>
                </a:solidFill>
                <a:latin typeface="Times New Roman" panose="02020603050405020304" pitchFamily="18" charset="0"/>
                <a:cs typeface="Times New Roman" panose="02020603050405020304" pitchFamily="18" charset="0"/>
              </a:rPr>
              <a:t>GIÁO VIÊN</a:t>
            </a:r>
            <a:r>
              <a:rPr lang="en-US" sz="2400" b="1">
                <a:solidFill>
                  <a:srgbClr val="000000"/>
                </a:solidFill>
                <a:latin typeface="Times New Roman" panose="02020603050405020304" pitchFamily="18" charset="0"/>
                <a:cs typeface="Times New Roman" panose="02020603050405020304" pitchFamily="18" charset="0"/>
              </a:rPr>
              <a:t>: BÙI TOÀN THẮNG</a:t>
            </a:r>
          </a:p>
          <a:p>
            <a:pPr algn="ctr">
              <a:defRPr/>
            </a:pPr>
            <a:r>
              <a:rPr lang="en-US" sz="2400" b="1">
                <a:solidFill>
                  <a:srgbClr val="000000"/>
                </a:solidFill>
                <a:latin typeface="Times New Roman" panose="02020603050405020304" pitchFamily="18" charset="0"/>
                <a:cs typeface="Times New Roman" panose="02020603050405020304" pitchFamily="18" charset="0"/>
              </a:rPr>
              <a:t>NĂM HỌC 2025-2026</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6149" name="TextBox 6"/>
          <p:cNvSpPr txBox="1">
            <a:spLocks noChangeArrowheads="1"/>
          </p:cNvSpPr>
          <p:nvPr/>
        </p:nvSpPr>
        <p:spPr bwMode="auto">
          <a:xfrm>
            <a:off x="3547394" y="474348"/>
            <a:ext cx="4944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FontTx/>
              <a:buNone/>
            </a:pPr>
            <a:r>
              <a:rPr lang="en-US" altLang="en-US" sz="2400" b="1">
                <a:solidFill>
                  <a:srgbClr val="000000"/>
                </a:solidFill>
                <a:latin typeface="Times New Roman" panose="02020603050405020304" pitchFamily="18" charset="0"/>
                <a:cs typeface="Times New Roman" panose="02020603050405020304" pitchFamily="18" charset="0"/>
              </a:rPr>
              <a:t>TRƯỜNG </a:t>
            </a:r>
            <a:r>
              <a:rPr lang="en-US" altLang="en-US" sz="2400" b="1" dirty="0">
                <a:solidFill>
                  <a:srgbClr val="000000"/>
                </a:solidFill>
                <a:latin typeface="Times New Roman" panose="02020603050405020304" pitchFamily="18" charset="0"/>
                <a:cs typeface="Times New Roman" panose="02020603050405020304" pitchFamily="18" charset="0"/>
              </a:rPr>
              <a:t>TIỂU </a:t>
            </a:r>
            <a:r>
              <a:rPr lang="en-US" altLang="en-US" sz="2400" b="1">
                <a:solidFill>
                  <a:srgbClr val="000000"/>
                </a:solidFill>
                <a:latin typeface="Times New Roman" panose="02020603050405020304" pitchFamily="18" charset="0"/>
                <a:cs typeface="Times New Roman" panose="02020603050405020304" pitchFamily="18" charset="0"/>
              </a:rPr>
              <a:t>HỌC HƯNG ĐẠO</a:t>
            </a:r>
            <a:endParaRPr lang="en-US" altLang="en-US" sz="2400" b="1" dirty="0">
              <a:solidFill>
                <a:srgbClr val="0000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114800" y="966788"/>
            <a:ext cx="3810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4272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5210" y="1"/>
            <a:ext cx="3947681" cy="2456632"/>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2644995" y="1940179"/>
            <a:ext cx="8779716" cy="3263994"/>
            <a:chOff x="869964" y="4114392"/>
            <a:chExt cx="9226741" cy="2767310"/>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869964" y="4114392"/>
              <a:ext cx="9226741" cy="2767310"/>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2965245" y="2017759"/>
            <a:ext cx="8159869" cy="2862322"/>
          </a:xfrm>
          <a:prstGeom prst="rect">
            <a:avLst/>
          </a:prstGeom>
        </p:spPr>
        <p:txBody>
          <a:bodyPr wrap="square">
            <a:spAutoFit/>
          </a:bodyPr>
          <a:lstStyle/>
          <a:p>
            <a:pPr defTabSz="342900"/>
            <a:r>
              <a:rPr lang="vi-VN" altLang="vi-VN" sz="3600" dirty="0">
                <a:latin typeface="UTM Avo" panose="02040603050506020204" pitchFamily="18" charset="0"/>
                <a:cs typeface="Times New Roman" panose="02020603050405020304" pitchFamily="18" charset="0"/>
              </a:rPr>
              <a:t>Khi chuẩn bị qua đường, em quan sát đèn tín hiệu </a:t>
            </a:r>
            <a:r>
              <a:rPr lang="vi-VN" altLang="vi-VN" sz="3600">
                <a:latin typeface="UTM Avo" panose="02040603050506020204" pitchFamily="18" charset="0"/>
                <a:cs typeface="Times New Roman" panose="02020603050405020304" pitchFamily="18" charset="0"/>
              </a:rPr>
              <a:t>giao </a:t>
            </a:r>
            <a:r>
              <a:rPr lang="vi-VN" altLang="vi-VN" sz="3600" smtClean="0">
                <a:latin typeface="UTM Avo" panose="02040603050506020204" pitchFamily="18" charset="0"/>
                <a:cs typeface="Times New Roman" panose="02020603050405020304" pitchFamily="18" charset="0"/>
              </a:rPr>
              <a:t>thông </a:t>
            </a:r>
            <a:r>
              <a:rPr lang="vi-VN" altLang="vi-VN" sz="3600" dirty="0">
                <a:latin typeface="UTM Avo" panose="02040603050506020204" pitchFamily="18" charset="0"/>
                <a:cs typeface="Times New Roman" panose="02020603050405020304" pitchFamily="18" charset="0"/>
              </a:rPr>
              <a:t>dành cho người đi bộ (Hình 83). Em qua </a:t>
            </a:r>
            <a:r>
              <a:rPr lang="vi-VN" altLang="vi-VN" sz="3600">
                <a:latin typeface="UTM Avo" panose="02040603050506020204" pitchFamily="18" charset="0"/>
                <a:cs typeface="Times New Roman" panose="02020603050405020304" pitchFamily="18" charset="0"/>
              </a:rPr>
              <a:t>đường </a:t>
            </a:r>
            <a:r>
              <a:rPr lang="vi-VN" altLang="vi-VN" sz="3600" smtClean="0">
                <a:latin typeface="UTM Avo" panose="02040603050506020204" pitchFamily="18" charset="0"/>
                <a:cs typeface="Times New Roman" panose="02020603050405020304" pitchFamily="18" charset="0"/>
              </a:rPr>
              <a:t>nếu </a:t>
            </a:r>
            <a:r>
              <a:rPr lang="vi-VN" altLang="vi-VN" sz="3600" dirty="0">
                <a:latin typeface="UTM Avo" panose="02040603050506020204" pitchFamily="18" charset="0"/>
                <a:cs typeface="Times New Roman" panose="02020603050405020304" pitchFamily="18" charset="0"/>
              </a:rPr>
              <a:t>đèn màu xanh và dừng lại nếu đèn màu đỏ. Việc </a:t>
            </a:r>
            <a:r>
              <a:rPr lang="vi-VN" altLang="vi-VN" sz="3600">
                <a:latin typeface="UTM Avo" panose="02040603050506020204" pitchFamily="18" charset="0"/>
                <a:cs typeface="Times New Roman" panose="02020603050405020304" pitchFamily="18" charset="0"/>
              </a:rPr>
              <a:t>qua </a:t>
            </a:r>
            <a:r>
              <a:rPr lang="vi-VN" altLang="vi-VN" sz="3600" smtClean="0">
                <a:latin typeface="UTM Avo" panose="02040603050506020204" pitchFamily="18" charset="0"/>
                <a:cs typeface="Times New Roman" panose="02020603050405020304" pitchFamily="18" charset="0"/>
              </a:rPr>
              <a:t>đường</a:t>
            </a:r>
            <a:r>
              <a:rPr lang="vi-VN" altLang="vi-VN" sz="3600" dirty="0">
                <a:latin typeface="UTM Avo" panose="02040603050506020204" pitchFamily="18" charset="0"/>
                <a:cs typeface="Times New Roman" panose="02020603050405020304" pitchFamily="18" charset="0"/>
              </a:rPr>
              <a:t>, được thực hiện hay không tuỳ thuộc vào màu </a:t>
            </a:r>
            <a:r>
              <a:rPr lang="vi-VN" altLang="vi-VN" sz="3600">
                <a:latin typeface="UTM Avo" panose="02040603050506020204" pitchFamily="18" charset="0"/>
                <a:cs typeface="Times New Roman" panose="02020603050405020304" pitchFamily="18" charset="0"/>
              </a:rPr>
              <a:t>của </a:t>
            </a:r>
            <a:r>
              <a:rPr lang="vi-VN" altLang="vi-VN" sz="3600" smtClean="0">
                <a:latin typeface="UTM Avo" panose="02040603050506020204" pitchFamily="18" charset="0"/>
                <a:cs typeface="Times New Roman" panose="02020603050405020304" pitchFamily="18" charset="0"/>
              </a:rPr>
              <a:t>đèn </a:t>
            </a:r>
            <a:r>
              <a:rPr lang="vi-VN" altLang="vi-VN" sz="3600" dirty="0">
                <a:latin typeface="UTM Avo" panose="02040603050506020204" pitchFamily="18" charset="0"/>
                <a:cs typeface="Times New Roman" panose="02020603050405020304" pitchFamily="18" charset="0"/>
              </a:rPr>
              <a:t>tín hiệu, gọi là công việc có cấu trúc rẽ nhánh. Em </a:t>
            </a:r>
            <a:r>
              <a:rPr lang="vi-VN" altLang="vi-VN" sz="3600">
                <a:latin typeface="UTM Avo" panose="02040603050506020204" pitchFamily="18" charset="0"/>
                <a:cs typeface="Times New Roman" panose="02020603050405020304" pitchFamily="18" charset="0"/>
              </a:rPr>
              <a:t>hãy </a:t>
            </a:r>
            <a:r>
              <a:rPr lang="vi-VN" altLang="vi-VN" sz="3600" smtClean="0">
                <a:latin typeface="UTM Avo" panose="02040603050506020204" pitchFamily="18" charset="0"/>
                <a:cs typeface="Times New Roman" panose="02020603050405020304" pitchFamily="18" charset="0"/>
              </a:rPr>
              <a:t>kể </a:t>
            </a:r>
            <a:r>
              <a:rPr lang="vi-VN" altLang="vi-VN" sz="3600" dirty="0">
                <a:latin typeface="UTM Avo" panose="02040603050506020204" pitchFamily="18" charset="0"/>
                <a:cs typeface="Times New Roman" panose="02020603050405020304" pitchFamily="18" charset="0"/>
              </a:rPr>
              <a:t>thêm ví dụ về công việc có cấu trúc rẽ nhánh.</a:t>
            </a:r>
            <a:endParaRPr lang="vi-VN" sz="3600" dirty="0">
              <a:latin typeface="UTM Avo" panose="02040603050506020204" pitchFamily="18" charset="0"/>
              <a:cs typeface="Times New Roman" panose="02020603050405020304" pitchFamily="18" charset="0"/>
            </a:endParaRPr>
          </a:p>
        </p:txBody>
      </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49567" y="4703036"/>
            <a:ext cx="1156754" cy="822347"/>
          </a:xfrm>
          <a:prstGeom prst="rect">
            <a:avLst/>
          </a:prstGeom>
        </p:spPr>
      </p:pic>
      <p:sp>
        <p:nvSpPr>
          <p:cNvPr id="20" name="Rectangle 19"/>
          <p:cNvSpPr/>
          <p:nvPr/>
        </p:nvSpPr>
        <p:spPr>
          <a:xfrm>
            <a:off x="530739" y="661692"/>
            <a:ext cx="4228512" cy="1061573"/>
          </a:xfrm>
          <a:prstGeom prst="rect">
            <a:avLst/>
          </a:prstGeom>
        </p:spPr>
        <p:txBody>
          <a:bodyPr wrap="square">
            <a:spAutoFit/>
          </a:bodyPr>
          <a:lstStyle/>
          <a:p>
            <a:pPr defTabSz="342900">
              <a:lnSpc>
                <a:spcPct val="150000"/>
              </a:lnSpc>
            </a:pPr>
            <a:r>
              <a:rPr lang="vi-VN" sz="4800" b="1" dirty="0">
                <a:solidFill>
                  <a:srgbClr val="0998D7"/>
                </a:solidFill>
                <a:latin typeface="SVN-SAF" panose="02040603050506020204" pitchFamily="18" charset="0"/>
                <a:cs typeface="Times New Roman" panose="02020603050405020304" pitchFamily="18" charset="0"/>
              </a:rPr>
              <a:t>    </a:t>
            </a:r>
            <a:r>
              <a:rPr lang="en-US" sz="4800" b="1" dirty="0">
                <a:solidFill>
                  <a:srgbClr val="0998D7"/>
                </a:solidFill>
                <a:latin typeface="UTM Azuki" panose="02040603050506020204" pitchFamily="18" charset="0"/>
                <a:cs typeface="Times New Roman" panose="02020603050405020304" pitchFamily="18" charset="0"/>
              </a:rPr>
              <a:t>KHỞI ĐỘNG</a:t>
            </a:r>
            <a:endParaRPr lang="vi-VN" sz="4800" b="1" dirty="0">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424711" y="661692"/>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1253704" y="3604893"/>
            <a:ext cx="2602653" cy="3253107"/>
          </a:xfrm>
          <a:prstGeom prst="rect">
            <a:avLst/>
          </a:prstGeom>
        </p:spPr>
      </p:pic>
      <p:pic>
        <p:nvPicPr>
          <p:cNvPr id="4" name="Picture 3">
            <a:extLst>
              <a:ext uri="{FF2B5EF4-FFF2-40B4-BE49-F238E27FC236}">
                <a16:creationId xmlns:a16="http://schemas.microsoft.com/office/drawing/2014/main" xmlns="" id="{04CBA93C-8F5A-1A9B-6952-2DB21B22BF36}"/>
              </a:ext>
            </a:extLst>
          </p:cNvPr>
          <p:cNvPicPr>
            <a:picLocks noChangeAspect="1"/>
          </p:cNvPicPr>
          <p:nvPr/>
        </p:nvPicPr>
        <p:blipFill>
          <a:blip r:embed="rId8"/>
          <a:stretch>
            <a:fillRect/>
          </a:stretch>
        </p:blipFill>
        <p:spPr>
          <a:xfrm>
            <a:off x="10440946" y="4816836"/>
            <a:ext cx="1065038" cy="1619746"/>
          </a:xfrm>
          <a:prstGeom prst="rect">
            <a:avLst/>
          </a:prstGeom>
        </p:spPr>
      </p:pic>
      <p:sp>
        <p:nvSpPr>
          <p:cNvPr id="9" name="TextBox 8">
            <a:extLst>
              <a:ext uri="{FF2B5EF4-FFF2-40B4-BE49-F238E27FC236}">
                <a16:creationId xmlns:a16="http://schemas.microsoft.com/office/drawing/2014/main" xmlns="" id="{4CADF18B-333E-85E2-4B54-BD8417FF2EB2}"/>
              </a:ext>
            </a:extLst>
          </p:cNvPr>
          <p:cNvSpPr txBox="1"/>
          <p:nvPr/>
        </p:nvSpPr>
        <p:spPr>
          <a:xfrm>
            <a:off x="7198987" y="6371167"/>
            <a:ext cx="3644145" cy="369332"/>
          </a:xfrm>
          <a:prstGeom prst="rect">
            <a:avLst/>
          </a:prstGeom>
          <a:noFill/>
        </p:spPr>
        <p:txBody>
          <a:bodyPr wrap="square">
            <a:spAutoFit/>
          </a:bodyPr>
          <a:lstStyle/>
          <a:p>
            <a:r>
              <a:rPr lang="en-US" sz="1800" b="1" i="1" dirty="0" err="1">
                <a:effectLst/>
                <a:latin typeface="MyriadPro-BoldIt"/>
              </a:rPr>
              <a:t>Hình</a:t>
            </a:r>
            <a:r>
              <a:rPr lang="en-US" sz="1800" b="1" i="1" dirty="0">
                <a:effectLst/>
                <a:latin typeface="MyriadPro-BoldIt"/>
              </a:rPr>
              <a:t> 83. </a:t>
            </a:r>
            <a:r>
              <a:rPr lang="en-US" sz="1800" i="1" dirty="0" err="1">
                <a:effectLst/>
                <a:latin typeface="MyriadPro-It"/>
              </a:rPr>
              <a:t>Đèn</a:t>
            </a:r>
            <a:r>
              <a:rPr lang="en-US" sz="1800" i="1" dirty="0">
                <a:effectLst/>
                <a:latin typeface="MyriadPro-It"/>
              </a:rPr>
              <a:t> </a:t>
            </a:r>
            <a:r>
              <a:rPr lang="en-US" sz="1800" i="1" dirty="0" err="1">
                <a:effectLst/>
                <a:latin typeface="MyriadPro-It"/>
              </a:rPr>
              <a:t>tín</a:t>
            </a:r>
            <a:r>
              <a:rPr lang="en-US" sz="1800" i="1" dirty="0">
                <a:effectLst/>
                <a:latin typeface="MyriadPro-It"/>
              </a:rPr>
              <a:t> </a:t>
            </a:r>
            <a:r>
              <a:rPr lang="en-US" sz="1800" i="1" dirty="0" err="1">
                <a:effectLst/>
                <a:latin typeface="MyriadPro-It"/>
              </a:rPr>
              <a:t>hiệu</a:t>
            </a:r>
            <a:r>
              <a:rPr lang="en-US" sz="1800" i="1" dirty="0">
                <a:effectLst/>
                <a:latin typeface="MyriadPro-It"/>
              </a:rPr>
              <a:t> </a:t>
            </a:r>
            <a:r>
              <a:rPr lang="en-US" sz="1800" i="1" dirty="0" err="1">
                <a:effectLst/>
                <a:latin typeface="MyriadPro-It"/>
              </a:rPr>
              <a:t>giao</a:t>
            </a:r>
            <a:r>
              <a:rPr lang="en-US" sz="1800" i="1" dirty="0">
                <a:effectLst/>
                <a:latin typeface="MyriadPro-It"/>
              </a:rPr>
              <a:t> </a:t>
            </a:r>
            <a:r>
              <a:rPr lang="en-US" sz="1800" i="1" dirty="0" err="1">
                <a:effectLst/>
                <a:latin typeface="MyriadPro-It"/>
              </a:rPr>
              <a:t>thông</a:t>
            </a:r>
            <a:endParaRPr lang="en-US" dirty="0"/>
          </a:p>
        </p:txBody>
      </p:sp>
      <p:pic>
        <p:nvPicPr>
          <p:cNvPr id="15"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53111" y="5095588"/>
            <a:ext cx="1156754" cy="822347"/>
          </a:xfrm>
          <a:prstGeom prst="rect">
            <a:avLst/>
          </a:prstGeom>
        </p:spPr>
      </p:pic>
      <p:pic>
        <p:nvPicPr>
          <p:cNvPr id="16"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6655" y="5440235"/>
            <a:ext cx="1156754" cy="8223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itka Small" panose="02000505000000020004" pitchFamily="2" charset="0"/>
                <a:cs typeface="Times New Roman" panose="02020603050405020304" pitchFamily="18" charset="0"/>
              </a:rPr>
              <a:t>1. </a:t>
            </a:r>
            <a:r>
              <a:rPr lang="vi-VN" sz="2800" b="1" dirty="0">
                <a:solidFill>
                  <a:srgbClr val="F03C69"/>
                </a:solidFill>
                <a:latin typeface="Sitka Small" panose="02000505000000020004" pitchFamily="2" charset="0"/>
                <a:cs typeface="Times New Roman" panose="02020603050405020304" pitchFamily="18" charset="0"/>
              </a:rPr>
              <a:t>CẤU TRÚC RẼ NHÁNH</a:t>
            </a:r>
          </a:p>
        </p:txBody>
      </p:sp>
      <p:grpSp>
        <p:nvGrpSpPr>
          <p:cNvPr id="3" name="Group 2"/>
          <p:cNvGrpSpPr/>
          <p:nvPr/>
        </p:nvGrpSpPr>
        <p:grpSpPr>
          <a:xfrm>
            <a:off x="684530" y="824382"/>
            <a:ext cx="11037286" cy="4231712"/>
            <a:chOff x="522612" y="813568"/>
            <a:chExt cx="11037595" cy="5242444"/>
          </a:xfrm>
        </p:grpSpPr>
        <p:sp>
          <p:nvSpPr>
            <p:cNvPr id="13" name="Rectangle 12"/>
            <p:cNvSpPr/>
            <p:nvPr/>
          </p:nvSpPr>
          <p:spPr>
            <a:xfrm>
              <a:off x="3305494" y="973351"/>
              <a:ext cx="8180065" cy="729769"/>
            </a:xfrm>
            <a:prstGeom prst="rect">
              <a:avLst/>
            </a:prstGeom>
          </p:spPr>
          <p:txBody>
            <a:bodyPr wrap="square">
              <a:spAutoFit/>
            </a:bodyPr>
            <a:lstStyle/>
            <a:p>
              <a:pPr defTabSz="342900">
                <a:lnSpc>
                  <a:spcPct val="150000"/>
                </a:lnSpc>
              </a:pPr>
              <a:r>
                <a:rPr lang="en-US" altLang="vi-VN" sz="2400" b="1" dirty="0" err="1">
                  <a:solidFill>
                    <a:srgbClr val="7FC354"/>
                  </a:solidFill>
                  <a:latin typeface="SVN-Androgyne" panose="02040603050506020204" pitchFamily="18" charset="0"/>
                  <a:cs typeface="Times New Roman" panose="02020603050405020304" pitchFamily="18" charset="0"/>
                </a:rPr>
                <a:t>Mèo</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đổi</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màu</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0"/>
              <a:ext cx="10962947" cy="501908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7487" y="1645887"/>
              <a:ext cx="10822720" cy="3655758"/>
            </a:xfrm>
            <a:prstGeom prst="rect">
              <a:avLst/>
            </a:prstGeom>
          </p:spPr>
          <p:txBody>
            <a:bodyPr wrap="square">
              <a:spAutoFit/>
            </a:bodyPr>
            <a:lstStyle/>
            <a:p>
              <a:pPr defTabSz="342900">
                <a:lnSpc>
                  <a:spcPct val="150000"/>
                </a:lnSpc>
              </a:pPr>
              <a:r>
                <a:rPr lang="vi-VN" altLang="vi-VN" sz="3200" dirty="0">
                  <a:latin typeface="UTM Avo" panose="02040603050506020204" pitchFamily="18" charset="0"/>
                  <a:cs typeface="Times New Roman" panose="02020603050405020304" pitchFamily="18" charset="0"/>
                </a:rPr>
                <a:t>Một chương trình Scratch điều khiển nhân vật mèo như sau: Khi chạm vào con trỏ chuột, nhân vật đổi từ màu này sang màu khác. </a:t>
              </a:r>
            </a:p>
            <a:p>
              <a:pPr defTabSz="342900">
                <a:lnSpc>
                  <a:spcPct val="150000"/>
                </a:lnSpc>
              </a:pPr>
              <a:r>
                <a:rPr lang="vi-VN" altLang="vi-VN" sz="3200" dirty="0">
                  <a:latin typeface="UTM Avo" panose="02040603050506020204" pitchFamily="18" charset="0"/>
                  <a:cs typeface="Times New Roman" panose="02020603050405020304" pitchFamily="18" charset="0"/>
                </a:rPr>
                <a:t>1. Em hãy cho biết điều kiện để mèo đổi màu là gì. </a:t>
              </a:r>
            </a:p>
            <a:p>
              <a:pPr defTabSz="342900">
                <a:lnSpc>
                  <a:spcPct val="150000"/>
                </a:lnSpc>
              </a:pPr>
              <a:r>
                <a:rPr lang="vi-VN" altLang="vi-VN" sz="3200" dirty="0">
                  <a:latin typeface="UTM Avo" panose="02040603050506020204" pitchFamily="18" charset="0"/>
                  <a:cs typeface="Times New Roman" panose="02020603050405020304" pitchFamily="18" charset="0"/>
                </a:rPr>
                <a:t>2. Hãy sử dụng cách nói </a:t>
              </a:r>
              <a:r>
                <a:rPr lang="vi-VN" altLang="vi-VN" sz="3200" dirty="0">
                  <a:solidFill>
                    <a:schemeClr val="accent6"/>
                  </a:solidFill>
                  <a:latin typeface="UTM Avo" panose="02040603050506020204" pitchFamily="18" charset="0"/>
                  <a:cs typeface="Times New Roman" panose="02020603050405020304" pitchFamily="18" charset="0"/>
                </a:rPr>
                <a:t>nếu... thì... </a:t>
              </a:r>
              <a:r>
                <a:rPr lang="vi-VN" altLang="vi-VN" sz="3200" dirty="0">
                  <a:latin typeface="UTM Avo" panose="02040603050506020204" pitchFamily="18" charset="0"/>
                  <a:cs typeface="Times New Roman" panose="02020603050405020304" pitchFamily="18" charset="0"/>
                </a:rPr>
                <a:t>để mô tả hành động đổi màu của nhân vật.</a:t>
              </a:r>
              <a:endParaRPr lang="en-US" altLang="vi-VN" sz="32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Hoạt động</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1</a:t>
                </a: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p:cNvPicPr>
            <a:picLocks noChangeAspect="1"/>
          </p:cNvPicPr>
          <p:nvPr/>
        </p:nvPicPr>
        <p:blipFill>
          <a:blip r:embed="rId6"/>
          <a:stretch>
            <a:fillRect/>
          </a:stretch>
        </p:blipFill>
        <p:spPr>
          <a:xfrm>
            <a:off x="75709" y="4046268"/>
            <a:ext cx="12364105" cy="2811732"/>
          </a:xfrm>
          <a:prstGeom prst="rect">
            <a:avLst/>
          </a:prstGeom>
        </p:spPr>
      </p:pic>
      <p:pic>
        <p:nvPicPr>
          <p:cNvPr id="5" name="Picture 4"/>
          <p:cNvPicPr>
            <a:picLocks noChangeAspect="1"/>
          </p:cNvPicPr>
          <p:nvPr/>
        </p:nvPicPr>
        <p:blipFill>
          <a:blip r:embed="rId7"/>
          <a:stretch>
            <a:fillRect/>
          </a:stretch>
        </p:blipFill>
        <p:spPr>
          <a:xfrm>
            <a:off x="6399111" y="194267"/>
            <a:ext cx="1664352" cy="1511939"/>
          </a:xfrm>
          <a:prstGeom prst="rect">
            <a:avLst/>
          </a:prstGeom>
        </p:spPr>
      </p:pic>
      <p:pic>
        <p:nvPicPr>
          <p:cNvPr id="23" name="Picture 22"/>
          <p:cNvPicPr>
            <a:picLocks noChangeAspect="1"/>
          </p:cNvPicPr>
          <p:nvPr/>
        </p:nvPicPr>
        <p:blipFill>
          <a:blip r:embed="rId7"/>
          <a:stretch>
            <a:fillRect/>
          </a:stretch>
        </p:blipFill>
        <p:spPr>
          <a:xfrm>
            <a:off x="8203686" y="501299"/>
            <a:ext cx="1326370" cy="1204907"/>
          </a:xfrm>
          <a:prstGeom prst="rect">
            <a:avLst/>
          </a:prstGeom>
        </p:spPr>
      </p:pic>
      <p:pic>
        <p:nvPicPr>
          <p:cNvPr id="25" name="Picture 24"/>
          <p:cNvPicPr>
            <a:picLocks noChangeAspect="1"/>
          </p:cNvPicPr>
          <p:nvPr/>
        </p:nvPicPr>
        <p:blipFill>
          <a:blip r:embed="rId7"/>
          <a:stretch>
            <a:fillRect/>
          </a:stretch>
        </p:blipFill>
        <p:spPr>
          <a:xfrm>
            <a:off x="9670279" y="964173"/>
            <a:ext cx="698912" cy="6349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6673" y="744977"/>
            <a:ext cx="10135727" cy="5632311"/>
          </a:xfrm>
          <a:prstGeom prst="rect">
            <a:avLst/>
          </a:prstGeom>
        </p:spPr>
        <p:txBody>
          <a:bodyPr wrap="square">
            <a:spAutoFit/>
          </a:bodyPr>
          <a:lstStyle/>
          <a:p>
            <a:pPr algn="just" defTabSz="342900"/>
            <a:r>
              <a:rPr lang="vi-VN" altLang="vi-VN" sz="3600" dirty="0">
                <a:latin typeface="UTM Avo" panose="02040603050506020204" pitchFamily="18" charset="0"/>
                <a:cs typeface="Times New Roman" panose="02020603050405020304" pitchFamily="18" charset="0"/>
              </a:rPr>
              <a:t>	Trong tình huống khởi động, khi thấy đèn dành cho người đi bộ màu xanh, em sẽ đi qua đường. Tình huống này được diễn đạt như sau: </a:t>
            </a:r>
          </a:p>
          <a:p>
            <a:pPr algn="just" defTabSz="342900">
              <a:lnSpc>
                <a:spcPct val="150000"/>
              </a:lnSpc>
            </a:pPr>
            <a:r>
              <a:rPr lang="vi-VN" altLang="vi-VN" sz="3600" dirty="0">
                <a:latin typeface="UTM Avo" panose="02040603050506020204" pitchFamily="18" charset="0"/>
                <a:cs typeface="Times New Roman" panose="02020603050405020304" pitchFamily="18" charset="0"/>
              </a:rPr>
              <a:t>				</a:t>
            </a:r>
            <a:r>
              <a:rPr lang="vi-VN" altLang="vi-VN" sz="3600" i="1" dirty="0">
                <a:solidFill>
                  <a:schemeClr val="accent6"/>
                </a:solidFill>
                <a:latin typeface="UTM Avo" panose="02040603050506020204" pitchFamily="18" charset="0"/>
                <a:cs typeface="Times New Roman" panose="02020603050405020304" pitchFamily="18" charset="0"/>
              </a:rPr>
              <a:t>Nếu</a:t>
            </a:r>
            <a:r>
              <a:rPr lang="vi-VN" altLang="vi-VN" sz="3600" i="1" dirty="0">
                <a:latin typeface="UTM Avo" panose="02040603050506020204" pitchFamily="18" charset="0"/>
                <a:cs typeface="Times New Roman" panose="02020603050405020304" pitchFamily="18" charset="0"/>
              </a:rPr>
              <a:t> đèn tín hiệu cho người đi bộ màu xanh </a:t>
            </a:r>
            <a:r>
              <a:rPr lang="vi-VN" altLang="vi-VN" sz="3600" i="1" dirty="0">
                <a:solidFill>
                  <a:schemeClr val="accent6"/>
                </a:solidFill>
                <a:latin typeface="UTM Avo" panose="02040603050506020204" pitchFamily="18" charset="0"/>
                <a:cs typeface="Times New Roman" panose="02020603050405020304" pitchFamily="18" charset="0"/>
              </a:rPr>
              <a:t>thì</a:t>
            </a:r>
            <a:r>
              <a:rPr lang="vi-VN" altLang="vi-VN" sz="3600" i="1" dirty="0">
                <a:latin typeface="UTM Avo" panose="02040603050506020204" pitchFamily="18" charset="0"/>
                <a:cs typeface="Times New Roman" panose="02020603050405020304" pitchFamily="18" charset="0"/>
              </a:rPr>
              <a:t> em đi qua đường.</a:t>
            </a:r>
          </a:p>
          <a:p>
            <a:pPr algn="just" defTabSz="342900"/>
            <a:r>
              <a:rPr lang="vi-VN" altLang="vi-VN" sz="3600" dirty="0">
                <a:latin typeface="UTM Avo" panose="02040603050506020204" pitchFamily="18" charset="0"/>
                <a:cs typeface="Times New Roman" panose="02020603050405020304" pitchFamily="18" charset="0"/>
              </a:rPr>
              <a:t>	Tương tự như vậy, trong Hoạt động 1, nhân vật mèo đổi màu khi nó chạm vào </a:t>
            </a:r>
          </a:p>
          <a:p>
            <a:pPr algn="just" defTabSz="342900"/>
            <a:r>
              <a:rPr lang="vi-VN" altLang="vi-VN" sz="3600" dirty="0">
                <a:latin typeface="UTM Avo" panose="02040603050506020204" pitchFamily="18" charset="0"/>
                <a:cs typeface="Times New Roman" panose="02020603050405020304" pitchFamily="18" charset="0"/>
              </a:rPr>
              <a:t>con trỏ chuột. Điều kiện để mèo đổi màu là “chạm vào con trỏ chuột”. Hành </a:t>
            </a:r>
          </a:p>
          <a:p>
            <a:pPr algn="just" defTabSz="342900"/>
            <a:r>
              <a:rPr lang="vi-VN" altLang="vi-VN" sz="3600" dirty="0">
                <a:latin typeface="UTM Avo" panose="02040603050506020204" pitchFamily="18" charset="0"/>
                <a:cs typeface="Times New Roman" panose="02020603050405020304" pitchFamily="18" charset="0"/>
              </a:rPr>
              <a:t>động của mèo có thể được mô tả như sau: </a:t>
            </a:r>
          </a:p>
          <a:p>
            <a:pPr algn="just" defTabSz="342900">
              <a:lnSpc>
                <a:spcPct val="150000"/>
              </a:lnSpc>
            </a:pPr>
            <a:r>
              <a:rPr lang="vi-VN" altLang="vi-VN" sz="3600" dirty="0">
                <a:latin typeface="UTM Avo" panose="02040603050506020204" pitchFamily="18" charset="0"/>
                <a:cs typeface="Times New Roman" panose="02020603050405020304" pitchFamily="18" charset="0"/>
              </a:rPr>
              <a:t>				</a:t>
            </a:r>
            <a:r>
              <a:rPr lang="vi-VN" altLang="vi-VN" sz="3600" i="1" dirty="0">
                <a:solidFill>
                  <a:schemeClr val="accent6"/>
                </a:solidFill>
                <a:latin typeface="UTM Avo" panose="02040603050506020204" pitchFamily="18" charset="0"/>
                <a:cs typeface="Times New Roman" panose="02020603050405020304" pitchFamily="18" charset="0"/>
              </a:rPr>
              <a:t>Nếu</a:t>
            </a:r>
            <a:r>
              <a:rPr lang="vi-VN" altLang="vi-VN" sz="3600" i="1" dirty="0">
                <a:latin typeface="UTM Avo" panose="02040603050506020204" pitchFamily="18" charset="0"/>
                <a:cs typeface="Times New Roman" panose="02020603050405020304" pitchFamily="18" charset="0"/>
              </a:rPr>
              <a:t> chạm con trỏ chuột </a:t>
            </a:r>
            <a:r>
              <a:rPr lang="vi-VN" altLang="vi-VN" sz="3600" i="1" dirty="0">
                <a:solidFill>
                  <a:schemeClr val="accent6"/>
                </a:solidFill>
                <a:latin typeface="UTM Avo" panose="02040603050506020204" pitchFamily="18" charset="0"/>
                <a:cs typeface="Times New Roman" panose="02020603050405020304" pitchFamily="18" charset="0"/>
              </a:rPr>
              <a:t>thì</a:t>
            </a:r>
            <a:r>
              <a:rPr lang="vi-VN" altLang="vi-VN" sz="3600" i="1" dirty="0">
                <a:latin typeface="UTM Avo" panose="02040603050506020204" pitchFamily="18" charset="0"/>
                <a:cs typeface="Times New Roman" panose="02020603050405020304" pitchFamily="18" charset="0"/>
              </a:rPr>
              <a:t> mèo đổi màu.</a:t>
            </a:r>
          </a:p>
          <a:p>
            <a:pPr algn="just" defTabSz="342900"/>
            <a:r>
              <a:rPr lang="vi-VN" altLang="vi-VN" sz="3600" dirty="0">
                <a:latin typeface="UTM Avo" panose="02040603050506020204" pitchFamily="18" charset="0"/>
                <a:cs typeface="Times New Roman" panose="02020603050405020304" pitchFamily="18" charset="0"/>
              </a:rPr>
              <a:t>	Một công việc được thực hiện hay không được thực hiện tuỳ thuộc vào một điều kiện được thoả mãn hay không gọi là công việc có cấu trúc rẽ nhánh.</a:t>
            </a:r>
            <a:endParaRPr lang="vi-VN" sz="36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448734" y="317245"/>
            <a:ext cx="1329740" cy="1261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3AA9C9A-5002-4D61-A824-70BA0A6D2012}"/>
              </a:ext>
            </a:extLst>
          </p:cNvPr>
          <p:cNvGrpSpPr/>
          <p:nvPr/>
        </p:nvGrpSpPr>
        <p:grpSpPr>
          <a:xfrm>
            <a:off x="614680" y="412007"/>
            <a:ext cx="10994022" cy="4301396"/>
            <a:chOff x="522612" y="813568"/>
            <a:chExt cx="10994330" cy="6619568"/>
          </a:xfrm>
        </p:grpSpPr>
        <p:sp>
          <p:nvSpPr>
            <p:cNvPr id="9" name="Rectangle 8">
              <a:extLst>
                <a:ext uri="{FF2B5EF4-FFF2-40B4-BE49-F238E27FC236}">
                  <a16:creationId xmlns:a16="http://schemas.microsoft.com/office/drawing/2014/main" xmlns="" id="{8963B0D8-1A57-6EE2-B215-ED5EECFBFFCE}"/>
                </a:ext>
              </a:extLst>
            </p:cNvPr>
            <p:cNvSpPr/>
            <p:nvPr/>
          </p:nvSpPr>
          <p:spPr>
            <a:xfrm>
              <a:off x="3336877" y="1061525"/>
              <a:ext cx="8180065" cy="1308611"/>
            </a:xfrm>
            <a:prstGeom prst="rect">
              <a:avLst/>
            </a:prstGeom>
          </p:spPr>
          <p:txBody>
            <a:bodyPr wrap="square">
              <a:spAutoFit/>
            </a:bodyPr>
            <a:lstStyle/>
            <a:p>
              <a:pPr defTabSz="342900">
                <a:lnSpc>
                  <a:spcPct val="150000"/>
                </a:lnSpc>
              </a:pPr>
              <a:r>
                <a:rPr lang="vi-VN" altLang="vi-VN" sz="4800" b="1" dirty="0">
                  <a:solidFill>
                    <a:srgbClr val="FFC000"/>
                  </a:solidFill>
                  <a:latin typeface="SVN-Androgyne" panose="02040603050506020204" pitchFamily="18" charset="0"/>
                  <a:cs typeface="Times New Roman" panose="02020603050405020304" pitchFamily="18" charset="0"/>
                </a:rPr>
                <a:t>Mèo trở về màu vàng</a:t>
              </a:r>
              <a:endParaRPr lang="en-US" altLang="vi-VN" sz="4800" b="1" dirty="0">
                <a:solidFill>
                  <a:srgbClr val="FFC000"/>
                </a:solidFill>
                <a:latin typeface="SVN-Androgyne"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918FA75C-9BAC-4C52-BA40-3D9E6048DBFF}"/>
                </a:ext>
              </a:extLst>
            </p:cNvPr>
            <p:cNvSpPr/>
            <p:nvPr/>
          </p:nvSpPr>
          <p:spPr>
            <a:xfrm>
              <a:off x="522612" y="1036931"/>
              <a:ext cx="10962947" cy="6396205"/>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1D991E3-0717-4E1C-02CE-623ECC5B1600}"/>
                </a:ext>
              </a:extLst>
            </p:cNvPr>
            <p:cNvSpPr/>
            <p:nvPr/>
          </p:nvSpPr>
          <p:spPr>
            <a:xfrm>
              <a:off x="1073639" y="2447832"/>
              <a:ext cx="10340798" cy="3774748"/>
            </a:xfrm>
            <a:prstGeom prst="rect">
              <a:avLst/>
            </a:prstGeom>
          </p:spPr>
          <p:txBody>
            <a:bodyPr wrap="square">
              <a:spAutoFit/>
            </a:bodyPr>
            <a:lstStyle/>
            <a:p>
              <a:r>
                <a:rPr lang="vi-VN" sz="2400" dirty="0">
                  <a:solidFill>
                    <a:srgbClr val="000000"/>
                  </a:solidFill>
                  <a:effectLst/>
                  <a:latin typeface="Arial" panose="020B0604020202020204" pitchFamily="34" charset="0"/>
                </a:rPr>
                <a:t>Giả sử kịch bản trong Hoạt động 1 thay đổi như sau: </a:t>
              </a:r>
              <a:endParaRPr lang="vi-VN" sz="2400" dirty="0"/>
            </a:p>
            <a:p>
              <a:r>
                <a:rPr lang="vi-VN" sz="2400" dirty="0">
                  <a:solidFill>
                    <a:srgbClr val="000000"/>
                  </a:solidFill>
                  <a:effectLst/>
                  <a:latin typeface="Arial" panose="020B0604020202020204" pitchFamily="34" charset="0"/>
                </a:rPr>
                <a:t>– Khi chạm vào con trỏ chuột, nhân vật đổi từ màu này sang màu khác. </a:t>
              </a:r>
              <a:endParaRPr lang="vi-VN" sz="2400" dirty="0"/>
            </a:p>
            <a:p>
              <a:r>
                <a:rPr lang="vi-VN" sz="2400" dirty="0">
                  <a:solidFill>
                    <a:srgbClr val="000000"/>
                  </a:solidFill>
                  <a:effectLst/>
                  <a:latin typeface="Arial" panose="020B0604020202020204" pitchFamily="34" charset="0"/>
                </a:rPr>
                <a:t>– Khi con trỏ chuột không còn chạm vào mèo, nhân vật trở về màu </a:t>
              </a:r>
              <a:r>
                <a:rPr lang="vi-VN" sz="2400">
                  <a:solidFill>
                    <a:srgbClr val="000000"/>
                  </a:solidFill>
                  <a:effectLst/>
                  <a:latin typeface="Arial" panose="020B0604020202020204" pitchFamily="34" charset="0"/>
                </a:rPr>
                <a:t>vàng </a:t>
              </a:r>
              <a:r>
                <a:rPr lang="vi-VN" sz="2400" smtClean="0">
                  <a:solidFill>
                    <a:srgbClr val="000000"/>
                  </a:solidFill>
                  <a:effectLst/>
                  <a:latin typeface="Arial" panose="020B0604020202020204" pitchFamily="34" charset="0"/>
                </a:rPr>
                <a:t>ban </a:t>
              </a:r>
              <a:r>
                <a:rPr lang="vi-VN" sz="2400" dirty="0">
                  <a:solidFill>
                    <a:srgbClr val="000000"/>
                  </a:solidFill>
                  <a:effectLst/>
                  <a:latin typeface="Arial" panose="020B0604020202020204" pitchFamily="34" charset="0"/>
                </a:rPr>
                <a:t>đầu. </a:t>
              </a:r>
              <a:endParaRPr lang="vi-VN" sz="2400" dirty="0"/>
            </a:p>
            <a:p>
              <a:r>
                <a:rPr lang="vi-VN" sz="2400" b="1" dirty="0">
                  <a:solidFill>
                    <a:srgbClr val="000000"/>
                  </a:solidFill>
                  <a:effectLst/>
                  <a:latin typeface="Arial" panose="020B0604020202020204" pitchFamily="34" charset="0"/>
                </a:rPr>
                <a:t>1. </a:t>
              </a:r>
              <a:r>
                <a:rPr lang="vi-VN" sz="2400" dirty="0">
                  <a:solidFill>
                    <a:srgbClr val="000000"/>
                  </a:solidFill>
                  <a:effectLst/>
                  <a:latin typeface="Arial" panose="020B0604020202020204" pitchFamily="34" charset="0"/>
                </a:rPr>
                <a:t>Em hãy cho biết nhân vật thay đổi như thế nào khi con trỏ chuột không </a:t>
              </a:r>
              <a:endParaRPr lang="vi-VN" sz="2400" dirty="0"/>
            </a:p>
            <a:p>
              <a:r>
                <a:rPr lang="vi-VN" sz="2400" dirty="0">
                  <a:solidFill>
                    <a:srgbClr val="000000"/>
                  </a:solidFill>
                  <a:effectLst/>
                  <a:latin typeface="Arial" panose="020B0604020202020204" pitchFamily="34" charset="0"/>
                </a:rPr>
                <a:t>còn chạm vào nó. </a:t>
              </a:r>
              <a:endParaRPr lang="vi-VN" sz="2400" dirty="0"/>
            </a:p>
            <a:p>
              <a:r>
                <a:rPr lang="vi-VN" sz="2400" b="1" dirty="0">
                  <a:solidFill>
                    <a:srgbClr val="000000"/>
                  </a:solidFill>
                  <a:effectLst/>
                  <a:latin typeface="Arial" panose="020B0604020202020204" pitchFamily="34" charset="0"/>
                </a:rPr>
                <a:t>2. </a:t>
              </a:r>
              <a:r>
                <a:rPr lang="vi-VN" sz="2400" dirty="0">
                  <a:solidFill>
                    <a:srgbClr val="000000"/>
                  </a:solidFill>
                  <a:effectLst/>
                  <a:latin typeface="Arial" panose="020B0604020202020204" pitchFamily="34" charset="0"/>
                </a:rPr>
                <a:t>Hãy sử dụng cách nói </a:t>
              </a:r>
              <a:r>
                <a:rPr lang="vi-VN" sz="2400" dirty="0">
                  <a:solidFill>
                    <a:srgbClr val="F7941E"/>
                  </a:solidFill>
                  <a:effectLst/>
                  <a:latin typeface="Arial" panose="020B0604020202020204" pitchFamily="34" charset="0"/>
                </a:rPr>
                <a:t>nếu... thì... </a:t>
              </a:r>
              <a:r>
                <a:rPr lang="vi-VN" sz="2400" dirty="0">
                  <a:solidFill>
                    <a:srgbClr val="000000"/>
                  </a:solidFill>
                  <a:effectLst/>
                  <a:latin typeface="Arial" panose="020B0604020202020204" pitchFamily="34" charset="0"/>
                </a:rPr>
                <a:t>để mô tả hành động của nhân vật </a:t>
              </a:r>
              <a:endParaRPr lang="vi-VN" sz="2400" dirty="0"/>
            </a:p>
            <a:p>
              <a:r>
                <a:rPr lang="vi-VN" sz="2400" dirty="0">
                  <a:solidFill>
                    <a:srgbClr val="000000"/>
                  </a:solidFill>
                  <a:effectLst/>
                  <a:latin typeface="Arial" panose="020B0604020202020204" pitchFamily="34" charset="0"/>
                </a:rPr>
                <a:t>trong trường hợp này.</a:t>
              </a:r>
              <a:endParaRPr lang="en-US" altLang="vi-VN" sz="2400" dirty="0">
                <a:latin typeface="Articulate" panose="02000503040000020004" pitchFamily="2"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E0C79394-D800-EB65-AE24-73FC45D40814}"/>
                </a:ext>
              </a:extLst>
            </p:cNvPr>
            <p:cNvGrpSpPr/>
            <p:nvPr/>
          </p:nvGrpSpPr>
          <p:grpSpPr>
            <a:xfrm>
              <a:off x="559268" y="813568"/>
              <a:ext cx="2869076" cy="1236192"/>
              <a:chOff x="559268" y="813568"/>
              <a:chExt cx="2869076" cy="1236192"/>
            </a:xfrm>
          </p:grpSpPr>
          <p:grpSp>
            <p:nvGrpSpPr>
              <p:cNvPr id="28" name="Group 27">
                <a:extLst>
                  <a:ext uri="{FF2B5EF4-FFF2-40B4-BE49-F238E27FC236}">
                    <a16:creationId xmlns:a16="http://schemas.microsoft.com/office/drawing/2014/main" xmlns="" id="{9AD2A52F-1AAB-5453-49D9-FC2E2766C9BF}"/>
                  </a:ext>
                </a:extLst>
              </p:cNvPr>
              <p:cNvGrpSpPr/>
              <p:nvPr/>
            </p:nvGrpSpPr>
            <p:grpSpPr>
              <a:xfrm>
                <a:off x="559268" y="1281523"/>
                <a:ext cx="2346391" cy="768237"/>
                <a:chOff x="5943031" y="1590662"/>
                <a:chExt cx="2346391" cy="768237"/>
              </a:xfrm>
            </p:grpSpPr>
            <p:sp>
              <p:nvSpPr>
                <p:cNvPr id="33" name="Rectangle: Top Corners Rounded 32">
                  <a:extLst>
                    <a:ext uri="{FF2B5EF4-FFF2-40B4-BE49-F238E27FC236}">
                      <a16:creationId xmlns:a16="http://schemas.microsoft.com/office/drawing/2014/main" xmlns="" id="{023A5732-44A5-AF14-B90C-B1BB98F2F9BB}"/>
                    </a:ext>
                  </a:extLst>
                </p:cNvPr>
                <p:cNvSpPr/>
                <p:nvPr/>
              </p:nvSpPr>
              <p:spPr>
                <a:xfrm>
                  <a:off x="5991081" y="1697243"/>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4" name="Rectangle 33">
                  <a:extLst>
                    <a:ext uri="{FF2B5EF4-FFF2-40B4-BE49-F238E27FC236}">
                      <a16:creationId xmlns:a16="http://schemas.microsoft.com/office/drawing/2014/main" xmlns="" id="{7DEBEAAB-FCD5-042D-3422-F0FF9742CACB}"/>
                    </a:ext>
                  </a:extLst>
                </p:cNvPr>
                <p:cNvSpPr/>
                <p:nvPr/>
              </p:nvSpPr>
              <p:spPr>
                <a:xfrm>
                  <a:off x="5943031" y="1590662"/>
                  <a:ext cx="2135017" cy="743511"/>
                </a:xfrm>
                <a:prstGeom prst="rect">
                  <a:avLst/>
                </a:prstGeom>
              </p:spPr>
              <p:txBody>
                <a:bodyPr wrap="square">
                  <a:spAutoFit/>
                </a:bodyPr>
                <a:lstStyle/>
                <a:p>
                  <a:pPr algn="ctr" defTabSz="342900">
                    <a:lnSpc>
                      <a:spcPct val="150000"/>
                    </a:lnSpc>
                  </a:pPr>
                  <a:r>
                    <a:rPr lang="vi-VN" sz="2200" b="1" dirty="0">
                      <a:solidFill>
                        <a:schemeClr val="bg1"/>
                      </a:solidFill>
                      <a:latin typeface="Sitka Small" panose="02000505000000020004" pitchFamily="2" charset="0"/>
                      <a:cs typeface="Times New Roman" panose="02020603050405020304" pitchFamily="18" charset="0"/>
                    </a:rPr>
                    <a:t>NHIỆM VỤ</a:t>
                  </a:r>
                  <a:r>
                    <a:rPr lang="en-US" sz="2200" b="1" dirty="0">
                      <a:solidFill>
                        <a:schemeClr val="bg1"/>
                      </a:solidFill>
                      <a:latin typeface="Sitka Small" panose="02000505000000020004" pitchFamily="2" charset="0"/>
                      <a:cs typeface="Times New Roman" panose="02020603050405020304" pitchFamily="18" charset="0"/>
                    </a:rPr>
                    <a:t> </a:t>
                  </a:r>
                  <a:endParaRPr lang="vi-VN" sz="2200" b="1" dirty="0">
                    <a:solidFill>
                      <a:schemeClr val="bg1"/>
                    </a:solidFill>
                    <a:latin typeface="Sitka Small" panose="02000505000000020004" pitchFamily="2"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5E26538B-CEDF-278D-DF73-91DA76226DCB}"/>
                  </a:ext>
                </a:extLst>
              </p:cNvPr>
              <p:cNvGrpSpPr/>
              <p:nvPr/>
            </p:nvGrpSpPr>
            <p:grpSpPr>
              <a:xfrm rot="20419193">
                <a:off x="2442859" y="901751"/>
                <a:ext cx="985485" cy="922771"/>
                <a:chOff x="8858107" y="269739"/>
                <a:chExt cx="3513143" cy="3377852"/>
              </a:xfrm>
            </p:grpSpPr>
            <p:pic>
              <p:nvPicPr>
                <p:cNvPr id="31" name="Picture 5">
                  <a:extLst>
                    <a:ext uri="{FF2B5EF4-FFF2-40B4-BE49-F238E27FC236}">
                      <a16:creationId xmlns:a16="http://schemas.microsoft.com/office/drawing/2014/main" xmlns="" id="{400C0548-B956-ECDB-A1C2-9DC9B617C3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32" name="Picture 6">
                  <a:extLst>
                    <a:ext uri="{FF2B5EF4-FFF2-40B4-BE49-F238E27FC236}">
                      <a16:creationId xmlns:a16="http://schemas.microsoft.com/office/drawing/2014/main" xmlns="" id="{736B0218-1856-84DA-5FCE-2E2C54476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58107" y="269739"/>
                  <a:ext cx="2916629" cy="3377852"/>
                </a:xfrm>
                <a:prstGeom prst="rect">
                  <a:avLst/>
                </a:prstGeom>
              </p:spPr>
            </p:pic>
          </p:grpSp>
          <p:sp>
            <p:nvSpPr>
              <p:cNvPr id="30" name="Rectangle 29">
                <a:extLst>
                  <a:ext uri="{FF2B5EF4-FFF2-40B4-BE49-F238E27FC236}">
                    <a16:creationId xmlns:a16="http://schemas.microsoft.com/office/drawing/2014/main" xmlns="" id="{019BA084-CD1D-8E4D-7BEE-5DDE08140ABE}"/>
                  </a:ext>
                </a:extLst>
              </p:cNvPr>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sp>
          <p:nvSpPr>
            <p:cNvPr id="27" name="Rectangle 26">
              <a:extLst>
                <a:ext uri="{FF2B5EF4-FFF2-40B4-BE49-F238E27FC236}">
                  <a16:creationId xmlns:a16="http://schemas.microsoft.com/office/drawing/2014/main" xmlns="" id="{B2DAAA73-E479-EE75-CB1D-856A62FFD76D}"/>
                </a:ext>
              </a:extLst>
            </p:cNvPr>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6"/>
          <a:stretch>
            <a:fillRect/>
          </a:stretch>
        </p:blipFill>
        <p:spPr>
          <a:xfrm>
            <a:off x="0" y="3859443"/>
            <a:ext cx="12122870" cy="2811732"/>
          </a:xfrm>
          <a:prstGeom prst="rect">
            <a:avLst/>
          </a:prstGeom>
        </p:spPr>
      </p:pic>
    </p:spTree>
    <p:extLst>
      <p:ext uri="{BB962C8B-B14F-4D97-AF65-F5344CB8AC3E}">
        <p14:creationId xmlns:p14="http://schemas.microsoft.com/office/powerpoint/2010/main" val="163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3467" y="382075"/>
            <a:ext cx="11250414" cy="6063198"/>
          </a:xfrm>
          <a:prstGeom prst="rect">
            <a:avLst/>
          </a:prstGeom>
        </p:spPr>
        <p:txBody>
          <a:bodyPr wrap="square">
            <a:spAutoFit/>
          </a:bodyPr>
          <a:lstStyle/>
          <a:p>
            <a:pPr algn="just" defTabSz="342900"/>
            <a:r>
              <a:rPr lang="vi-VN" altLang="vi-VN" sz="3600">
                <a:latin typeface="UTM Avo" panose="02040603050506020204" pitchFamily="18" charset="0"/>
                <a:cs typeface="Times New Roman" panose="02020603050405020304" pitchFamily="18" charset="0"/>
              </a:rPr>
              <a:t>	</a:t>
            </a:r>
            <a:r>
              <a:rPr lang="en-US" altLang="vi-VN" sz="3600" smtClean="0">
                <a:latin typeface="UTM Avo" panose="02040603050506020204" pitchFamily="18" charset="0"/>
                <a:cs typeface="Times New Roman" panose="02020603050405020304" pitchFamily="18" charset="0"/>
              </a:rPr>
              <a:t>      </a:t>
            </a:r>
            <a:r>
              <a:rPr lang="vi-VN" altLang="vi-VN" sz="3200" smtClean="0">
                <a:latin typeface="Times New Roman" panose="02020603050405020304" pitchFamily="18" charset="0"/>
                <a:cs typeface="Times New Roman" panose="02020603050405020304" pitchFamily="18" charset="0"/>
              </a:rPr>
              <a:t>Hành </a:t>
            </a:r>
            <a:r>
              <a:rPr lang="vi-VN" altLang="vi-VN" sz="3200" dirty="0">
                <a:latin typeface="Times New Roman" panose="02020603050405020304" pitchFamily="18" charset="0"/>
                <a:cs typeface="Times New Roman" panose="02020603050405020304" pitchFamily="18" charset="0"/>
              </a:rPr>
              <a:t>động của nhân vật trong Hoạt động 2 có thể được mô tả theo </a:t>
            </a:r>
          </a:p>
          <a:p>
            <a:pPr algn="just" defTabSz="342900"/>
            <a:r>
              <a:rPr lang="vi-VN" altLang="vi-VN" sz="3200" dirty="0">
                <a:latin typeface="Times New Roman" panose="02020603050405020304" pitchFamily="18" charset="0"/>
                <a:cs typeface="Times New Roman" panose="02020603050405020304" pitchFamily="18" charset="0"/>
              </a:rPr>
              <a:t>cách nói </a:t>
            </a:r>
            <a:r>
              <a:rPr lang="vi-VN" altLang="vi-VN" sz="3200" dirty="0">
                <a:solidFill>
                  <a:schemeClr val="accent6"/>
                </a:solidFill>
                <a:latin typeface="Times New Roman" panose="02020603050405020304" pitchFamily="18" charset="0"/>
                <a:cs typeface="Times New Roman" panose="02020603050405020304" pitchFamily="18" charset="0"/>
              </a:rPr>
              <a:t>nếu... thì... </a:t>
            </a:r>
            <a:r>
              <a:rPr lang="vi-VN" altLang="vi-VN" sz="3200" dirty="0">
                <a:latin typeface="Times New Roman" panose="02020603050405020304" pitchFamily="18" charset="0"/>
                <a:cs typeface="Times New Roman" panose="02020603050405020304" pitchFamily="18" charset="0"/>
              </a:rPr>
              <a:t>bằng hai câu như sau:</a:t>
            </a:r>
          </a:p>
          <a:p>
            <a:pPr algn="just" defTabSz="342900"/>
            <a:r>
              <a:rPr lang="vi-VN" altLang="vi-VN" sz="3200" dirty="0">
                <a:latin typeface="Times New Roman" panose="02020603050405020304" pitchFamily="18" charset="0"/>
                <a:cs typeface="Times New Roman" panose="02020603050405020304" pitchFamily="18" charset="0"/>
              </a:rPr>
              <a:t>				</a:t>
            </a:r>
            <a:r>
              <a:rPr lang="vi-VN" altLang="vi-VN" sz="3200" i="1" dirty="0">
                <a:solidFill>
                  <a:schemeClr val="accent6"/>
                </a:solidFill>
                <a:latin typeface="Times New Roman" panose="02020603050405020304" pitchFamily="18" charset="0"/>
                <a:cs typeface="Times New Roman" panose="02020603050405020304" pitchFamily="18" charset="0"/>
              </a:rPr>
              <a:t>Nếu</a:t>
            </a:r>
            <a:r>
              <a:rPr lang="vi-VN" altLang="vi-VN" sz="3200" i="1" dirty="0">
                <a:latin typeface="Times New Roman" panose="02020603050405020304" pitchFamily="18" charset="0"/>
                <a:cs typeface="Times New Roman" panose="02020603050405020304" pitchFamily="18" charset="0"/>
              </a:rPr>
              <a:t> chạm con trỏ chuột </a:t>
            </a:r>
            <a:r>
              <a:rPr lang="vi-VN" altLang="vi-VN" sz="3200" i="1" dirty="0">
                <a:solidFill>
                  <a:schemeClr val="accent6"/>
                </a:solidFill>
                <a:latin typeface="Times New Roman" panose="02020603050405020304" pitchFamily="18" charset="0"/>
                <a:cs typeface="Times New Roman" panose="02020603050405020304" pitchFamily="18" charset="0"/>
              </a:rPr>
              <a:t>thì</a:t>
            </a:r>
            <a:r>
              <a:rPr lang="vi-VN" altLang="vi-VN" sz="3200" i="1" dirty="0">
                <a:latin typeface="Times New Roman" panose="02020603050405020304" pitchFamily="18" charset="0"/>
                <a:cs typeface="Times New Roman" panose="02020603050405020304" pitchFamily="18" charset="0"/>
              </a:rPr>
              <a:t> mèo đổi màu.</a:t>
            </a:r>
          </a:p>
          <a:p>
            <a:pPr algn="just" defTabSz="342900"/>
            <a:r>
              <a:rPr lang="vi-VN" altLang="vi-VN" sz="3200" i="1" dirty="0">
                <a:latin typeface="Times New Roman" panose="02020603050405020304" pitchFamily="18" charset="0"/>
                <a:cs typeface="Times New Roman" panose="02020603050405020304" pitchFamily="18" charset="0"/>
              </a:rPr>
              <a:t>				</a:t>
            </a:r>
            <a:r>
              <a:rPr lang="vi-VN" altLang="vi-VN" sz="3200" i="1" dirty="0">
                <a:solidFill>
                  <a:schemeClr val="accent6"/>
                </a:solidFill>
                <a:latin typeface="Times New Roman" panose="02020603050405020304" pitchFamily="18" charset="0"/>
                <a:cs typeface="Times New Roman" panose="02020603050405020304" pitchFamily="18" charset="0"/>
              </a:rPr>
              <a:t>Nếu</a:t>
            </a:r>
            <a:r>
              <a:rPr lang="vi-VN" altLang="vi-VN" sz="3200" i="1" dirty="0">
                <a:latin typeface="Times New Roman" panose="02020603050405020304" pitchFamily="18" charset="0"/>
                <a:cs typeface="Times New Roman" panose="02020603050405020304" pitchFamily="18" charset="0"/>
              </a:rPr>
              <a:t> không chạm con trỏ chuột </a:t>
            </a:r>
            <a:r>
              <a:rPr lang="vi-VN" altLang="vi-VN" sz="3200" i="1" dirty="0">
                <a:solidFill>
                  <a:schemeClr val="accent6"/>
                </a:solidFill>
                <a:latin typeface="Times New Roman" panose="02020603050405020304" pitchFamily="18" charset="0"/>
                <a:cs typeface="Times New Roman" panose="02020603050405020304" pitchFamily="18" charset="0"/>
              </a:rPr>
              <a:t>thì</a:t>
            </a:r>
            <a:r>
              <a:rPr lang="vi-VN" altLang="vi-VN" sz="3200" i="1" dirty="0">
                <a:latin typeface="Times New Roman" panose="02020603050405020304" pitchFamily="18" charset="0"/>
                <a:cs typeface="Times New Roman" panose="02020603050405020304" pitchFamily="18" charset="0"/>
              </a:rPr>
              <a:t> mèo trở về màu ban đầu.</a:t>
            </a:r>
          </a:p>
          <a:p>
            <a:pPr algn="just" defTabSz="342900"/>
            <a:r>
              <a:rPr lang="vi-VN" altLang="vi-VN" sz="3200" dirty="0">
                <a:latin typeface="Times New Roman" panose="02020603050405020304" pitchFamily="18" charset="0"/>
                <a:cs typeface="Times New Roman" panose="02020603050405020304" pitchFamily="18" charset="0"/>
              </a:rPr>
              <a:t>	Đây là cách mô tả công việc bằng cấu trúc rẽ nhánh dạng thiếu. </a:t>
            </a:r>
          </a:p>
          <a:p>
            <a:pPr algn="just" defTabSz="342900"/>
            <a:r>
              <a:rPr lang="vi-VN" altLang="vi-VN" sz="3200" dirty="0">
                <a:latin typeface="Times New Roman" panose="02020603050405020304" pitchFamily="18" charset="0"/>
                <a:cs typeface="Times New Roman" panose="02020603050405020304" pitchFamily="18" charset="0"/>
              </a:rPr>
              <a:t>Hành động của nhân vật trong Hoạt động 2 cũng có thể được mô tả gọn bằng </a:t>
            </a:r>
          </a:p>
          <a:p>
            <a:pPr algn="just" defTabSz="342900"/>
            <a:r>
              <a:rPr lang="vi-VN" altLang="vi-VN" sz="3200" dirty="0">
                <a:latin typeface="Times New Roman" panose="02020603050405020304" pitchFamily="18" charset="0"/>
                <a:cs typeface="Times New Roman" panose="02020603050405020304" pitchFamily="18" charset="0"/>
              </a:rPr>
              <a:t>một câu như sau:</a:t>
            </a:r>
          </a:p>
          <a:p>
            <a:pPr algn="just" defTabSz="342900"/>
            <a:r>
              <a:rPr lang="vi-VN" altLang="vi-VN" sz="3200" dirty="0">
                <a:latin typeface="Times New Roman" panose="02020603050405020304" pitchFamily="18" charset="0"/>
                <a:cs typeface="Times New Roman" panose="02020603050405020304" pitchFamily="18" charset="0"/>
              </a:rPr>
              <a:t>				</a:t>
            </a:r>
            <a:r>
              <a:rPr lang="vi-VN" altLang="vi-VN" sz="3200" i="1" dirty="0">
                <a:solidFill>
                  <a:schemeClr val="accent6"/>
                </a:solidFill>
                <a:latin typeface="Times New Roman" panose="02020603050405020304" pitchFamily="18" charset="0"/>
                <a:cs typeface="Times New Roman" panose="02020603050405020304" pitchFamily="18" charset="0"/>
              </a:rPr>
              <a:t>Nếu</a:t>
            </a:r>
            <a:r>
              <a:rPr lang="vi-VN" altLang="vi-VN" sz="3200" i="1" dirty="0">
                <a:latin typeface="Times New Roman" panose="02020603050405020304" pitchFamily="18" charset="0"/>
                <a:cs typeface="Times New Roman" panose="02020603050405020304" pitchFamily="18" charset="0"/>
              </a:rPr>
              <a:t> chạm con trỏ chuột </a:t>
            </a:r>
            <a:r>
              <a:rPr lang="vi-VN" altLang="vi-VN" sz="3200" i="1" dirty="0">
                <a:solidFill>
                  <a:schemeClr val="accent6"/>
                </a:solidFill>
                <a:latin typeface="Times New Roman" panose="02020603050405020304" pitchFamily="18" charset="0"/>
                <a:cs typeface="Times New Roman" panose="02020603050405020304" pitchFamily="18" charset="0"/>
              </a:rPr>
              <a:t>thì</a:t>
            </a:r>
            <a:r>
              <a:rPr lang="vi-VN" altLang="vi-VN" sz="3200" i="1" dirty="0">
                <a:latin typeface="Times New Roman" panose="02020603050405020304" pitchFamily="18" charset="0"/>
                <a:cs typeface="Times New Roman" panose="02020603050405020304" pitchFamily="18" charset="0"/>
              </a:rPr>
              <a:t> mèo đổi màu</a:t>
            </a:r>
          </a:p>
          <a:p>
            <a:pPr algn="just" defTabSz="342900"/>
            <a:r>
              <a:rPr lang="vi-VN" altLang="vi-VN" sz="3200" i="1" dirty="0">
                <a:latin typeface="Times New Roman" panose="02020603050405020304" pitchFamily="18" charset="0"/>
                <a:cs typeface="Times New Roman" panose="02020603050405020304" pitchFamily="18" charset="0"/>
              </a:rPr>
              <a:t>				</a:t>
            </a:r>
            <a:r>
              <a:rPr lang="vi-VN" altLang="vi-VN" sz="3200" i="1" dirty="0">
                <a:solidFill>
                  <a:schemeClr val="accent6"/>
                </a:solidFill>
                <a:latin typeface="Times New Roman" panose="02020603050405020304" pitchFamily="18" charset="0"/>
                <a:cs typeface="Times New Roman" panose="02020603050405020304" pitchFamily="18" charset="0"/>
              </a:rPr>
              <a:t>Nếu</a:t>
            </a:r>
            <a:r>
              <a:rPr lang="vi-VN" altLang="vi-VN" sz="3200" i="1" dirty="0">
                <a:latin typeface="Times New Roman" panose="02020603050405020304" pitchFamily="18" charset="0"/>
                <a:cs typeface="Times New Roman" panose="02020603050405020304" pitchFamily="18" charset="0"/>
              </a:rPr>
              <a:t> </a:t>
            </a:r>
            <a:r>
              <a:rPr lang="vi-VN" altLang="vi-VN" sz="3200" i="1" dirty="0">
                <a:solidFill>
                  <a:schemeClr val="accent6"/>
                </a:solidFill>
                <a:latin typeface="Times New Roman" panose="02020603050405020304" pitchFamily="18" charset="0"/>
                <a:cs typeface="Times New Roman" panose="02020603050405020304" pitchFamily="18" charset="0"/>
              </a:rPr>
              <a:t>không</a:t>
            </a:r>
            <a:r>
              <a:rPr lang="vi-VN" altLang="vi-VN" sz="3200" i="1" dirty="0">
                <a:latin typeface="Times New Roman" panose="02020603050405020304" pitchFamily="18" charset="0"/>
                <a:cs typeface="Times New Roman" panose="02020603050405020304" pitchFamily="18" charset="0"/>
              </a:rPr>
              <a:t> </a:t>
            </a:r>
            <a:r>
              <a:rPr lang="vi-VN" altLang="vi-VN" sz="3200" i="1" dirty="0">
                <a:solidFill>
                  <a:schemeClr val="accent6"/>
                </a:solidFill>
                <a:latin typeface="Times New Roman" panose="02020603050405020304" pitchFamily="18" charset="0"/>
                <a:cs typeface="Times New Roman" panose="02020603050405020304" pitchFamily="18" charset="0"/>
              </a:rPr>
              <a:t>thì</a:t>
            </a:r>
            <a:r>
              <a:rPr lang="vi-VN" altLang="vi-VN" sz="3200" i="1" dirty="0">
                <a:latin typeface="Times New Roman" panose="02020603050405020304" pitchFamily="18" charset="0"/>
                <a:cs typeface="Times New Roman" panose="02020603050405020304" pitchFamily="18" charset="0"/>
              </a:rPr>
              <a:t> mèo trở về màu ban đầu.</a:t>
            </a:r>
          </a:p>
          <a:p>
            <a:pPr algn="just" defTabSz="342900"/>
            <a:r>
              <a:rPr lang="vi-VN" altLang="vi-VN" sz="3200" dirty="0">
                <a:latin typeface="Times New Roman" panose="02020603050405020304" pitchFamily="18" charset="0"/>
                <a:cs typeface="Times New Roman" panose="02020603050405020304" pitchFamily="18" charset="0"/>
              </a:rPr>
              <a:t>	Đây là cách mô tả công việc bằng cấu trúc rẽ nhánh dạng đủ.</a:t>
            </a:r>
            <a:endParaRPr lang="vi-VN" sz="32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254897" y="85741"/>
            <a:ext cx="1032510" cy="979805"/>
          </a:xfrm>
          <a:prstGeom prst="rect">
            <a:avLst/>
          </a:prstGeom>
        </p:spPr>
      </p:pic>
    </p:spTree>
    <p:extLst>
      <p:ext uri="{BB962C8B-B14F-4D97-AF65-F5344CB8AC3E}">
        <p14:creationId xmlns:p14="http://schemas.microsoft.com/office/powerpoint/2010/main" val="121947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995082" y="663388"/>
            <a:ext cx="9897036" cy="285974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978147" y="845473"/>
            <a:ext cx="8610600" cy="2677656"/>
          </a:xfrm>
          <a:prstGeom prst="rect">
            <a:avLst/>
          </a:prstGeom>
          <a:noFill/>
        </p:spPr>
        <p:txBody>
          <a:bodyPr wrap="square">
            <a:spAutoFit/>
          </a:bodyPr>
          <a:lstStyle/>
          <a:p>
            <a:r>
              <a:rPr lang="en-US" sz="2800" b="1" dirty="0" err="1">
                <a:solidFill>
                  <a:srgbClr val="007AC2"/>
                </a:solidFill>
                <a:effectLst/>
                <a:latin typeface="Myriad Pro"/>
              </a:rPr>
              <a:t>Cấu</a:t>
            </a:r>
            <a:r>
              <a:rPr lang="en-US" sz="2800" b="1" dirty="0">
                <a:solidFill>
                  <a:srgbClr val="007AC2"/>
                </a:solidFill>
                <a:effectLst/>
                <a:latin typeface="Myriad Pro"/>
              </a:rPr>
              <a:t> </a:t>
            </a:r>
            <a:r>
              <a:rPr lang="en-US" sz="2800" b="1" dirty="0" err="1">
                <a:solidFill>
                  <a:srgbClr val="007AC2"/>
                </a:solidFill>
                <a:effectLst/>
                <a:latin typeface="Myriad Pro"/>
              </a:rPr>
              <a:t>trúc</a:t>
            </a:r>
            <a:r>
              <a:rPr lang="en-US" sz="2800" b="1" dirty="0">
                <a:solidFill>
                  <a:srgbClr val="007AC2"/>
                </a:solidFill>
                <a:effectLst/>
                <a:latin typeface="Myriad Pro"/>
              </a:rPr>
              <a:t> </a:t>
            </a:r>
            <a:r>
              <a:rPr lang="en-US" sz="2800" b="1" dirty="0" err="1">
                <a:solidFill>
                  <a:srgbClr val="007AC2"/>
                </a:solidFill>
                <a:effectLst/>
                <a:latin typeface="Myriad Pro"/>
              </a:rPr>
              <a:t>rẽ</a:t>
            </a:r>
            <a:r>
              <a:rPr lang="en-US" sz="2800" b="1" dirty="0">
                <a:solidFill>
                  <a:srgbClr val="007AC2"/>
                </a:solidFill>
                <a:effectLst/>
                <a:latin typeface="Myriad Pro"/>
              </a:rPr>
              <a:t> </a:t>
            </a:r>
            <a:r>
              <a:rPr lang="en-US" sz="2800" b="1" dirty="0" err="1">
                <a:solidFill>
                  <a:srgbClr val="007AC2"/>
                </a:solidFill>
                <a:effectLst/>
                <a:latin typeface="Myriad Pro"/>
              </a:rPr>
              <a:t>nhánh</a:t>
            </a:r>
            <a:r>
              <a:rPr lang="en-US" sz="2800" b="1" dirty="0">
                <a:solidFill>
                  <a:srgbClr val="007AC2"/>
                </a:solidFill>
                <a:effectLst/>
                <a:latin typeface="Myriad Pro"/>
              </a:rPr>
              <a:t> </a:t>
            </a:r>
            <a:r>
              <a:rPr lang="en-US" sz="2800" b="1" dirty="0" err="1">
                <a:solidFill>
                  <a:srgbClr val="007AC2"/>
                </a:solidFill>
                <a:effectLst/>
                <a:latin typeface="Myriad Pro"/>
              </a:rPr>
              <a:t>có</a:t>
            </a:r>
            <a:r>
              <a:rPr lang="en-US" sz="2800" b="1" dirty="0">
                <a:solidFill>
                  <a:srgbClr val="007AC2"/>
                </a:solidFill>
                <a:effectLst/>
                <a:latin typeface="Myriad Pro"/>
              </a:rPr>
              <a:t> </a:t>
            </a:r>
            <a:r>
              <a:rPr lang="en-US" sz="2800" b="1" dirty="0" err="1">
                <a:solidFill>
                  <a:srgbClr val="007AC2"/>
                </a:solidFill>
                <a:effectLst/>
                <a:latin typeface="Myriad Pro"/>
              </a:rPr>
              <a:t>hai</a:t>
            </a:r>
            <a:r>
              <a:rPr lang="en-US" sz="2800" b="1" dirty="0">
                <a:solidFill>
                  <a:srgbClr val="007AC2"/>
                </a:solidFill>
                <a:effectLst/>
                <a:latin typeface="Myriad Pro"/>
              </a:rPr>
              <a:t> </a:t>
            </a:r>
            <a:r>
              <a:rPr lang="en-US" sz="2800" b="1" dirty="0" err="1">
                <a:solidFill>
                  <a:srgbClr val="007AC2"/>
                </a:solidFill>
                <a:effectLst/>
                <a:latin typeface="Myriad Pro"/>
              </a:rPr>
              <a:t>dạng</a:t>
            </a:r>
            <a:r>
              <a:rPr lang="en-US" sz="2800" b="1" dirty="0">
                <a:solidFill>
                  <a:srgbClr val="007AC2"/>
                </a:solidFill>
                <a:effectLst/>
                <a:latin typeface="Myriad Pro"/>
              </a:rPr>
              <a:t>: </a:t>
            </a:r>
            <a:endParaRPr lang="en-US" sz="2800" dirty="0"/>
          </a:p>
          <a:p>
            <a:r>
              <a:rPr lang="en-US" sz="2800" b="1" dirty="0">
                <a:solidFill>
                  <a:srgbClr val="007AC2"/>
                </a:solidFill>
                <a:effectLst/>
                <a:latin typeface="Myriad Pro"/>
              </a:rPr>
              <a:t>• </a:t>
            </a:r>
            <a:r>
              <a:rPr lang="en-US" sz="2800" b="1" dirty="0" err="1">
                <a:solidFill>
                  <a:srgbClr val="007AC2"/>
                </a:solidFill>
                <a:effectLst/>
                <a:latin typeface="Myriad Pro"/>
              </a:rPr>
              <a:t>Cấu</a:t>
            </a:r>
            <a:r>
              <a:rPr lang="en-US" sz="2800" b="1" dirty="0">
                <a:solidFill>
                  <a:srgbClr val="007AC2"/>
                </a:solidFill>
                <a:effectLst/>
                <a:latin typeface="Myriad Pro"/>
              </a:rPr>
              <a:t> </a:t>
            </a:r>
            <a:r>
              <a:rPr lang="en-US" sz="2800" b="1" dirty="0" err="1">
                <a:solidFill>
                  <a:srgbClr val="007AC2"/>
                </a:solidFill>
                <a:effectLst/>
                <a:latin typeface="Myriad Pro"/>
              </a:rPr>
              <a:t>trúc</a:t>
            </a:r>
            <a:r>
              <a:rPr lang="en-US" sz="2800" b="1" dirty="0">
                <a:solidFill>
                  <a:srgbClr val="007AC2"/>
                </a:solidFill>
                <a:effectLst/>
                <a:latin typeface="Myriad Pro"/>
              </a:rPr>
              <a:t> </a:t>
            </a:r>
            <a:r>
              <a:rPr lang="en-US" sz="2800" b="1" dirty="0" err="1">
                <a:solidFill>
                  <a:srgbClr val="007AC2"/>
                </a:solidFill>
                <a:effectLst/>
                <a:latin typeface="Myriad Pro"/>
              </a:rPr>
              <a:t>rẽ</a:t>
            </a:r>
            <a:r>
              <a:rPr lang="en-US" sz="2800" b="1" dirty="0">
                <a:solidFill>
                  <a:srgbClr val="007AC2"/>
                </a:solidFill>
                <a:effectLst/>
                <a:latin typeface="Myriad Pro"/>
              </a:rPr>
              <a:t> </a:t>
            </a:r>
            <a:r>
              <a:rPr lang="en-US" sz="2800" b="1" dirty="0" err="1">
                <a:solidFill>
                  <a:srgbClr val="007AC2"/>
                </a:solidFill>
                <a:effectLst/>
                <a:latin typeface="Myriad Pro"/>
              </a:rPr>
              <a:t>nhánh</a:t>
            </a:r>
            <a:r>
              <a:rPr lang="en-US" sz="2800" b="1" dirty="0">
                <a:solidFill>
                  <a:srgbClr val="007AC2"/>
                </a:solidFill>
                <a:effectLst/>
                <a:latin typeface="Myriad Pro"/>
              </a:rPr>
              <a:t> </a:t>
            </a:r>
            <a:r>
              <a:rPr lang="en-US" sz="2800" b="1" dirty="0" err="1">
                <a:solidFill>
                  <a:srgbClr val="007AC2"/>
                </a:solidFill>
                <a:effectLst/>
                <a:latin typeface="Myriad Pro"/>
              </a:rPr>
              <a:t>dạng</a:t>
            </a:r>
            <a:r>
              <a:rPr lang="en-US" sz="2800" b="1" dirty="0">
                <a:solidFill>
                  <a:srgbClr val="007AC2"/>
                </a:solidFill>
                <a:effectLst/>
                <a:latin typeface="Myriad Pro"/>
              </a:rPr>
              <a:t> </a:t>
            </a:r>
            <a:r>
              <a:rPr lang="en-US" sz="2800" b="1" dirty="0" err="1">
                <a:solidFill>
                  <a:srgbClr val="007AC2"/>
                </a:solidFill>
                <a:effectLst/>
                <a:latin typeface="Myriad Pro"/>
              </a:rPr>
              <a:t>thiếu</a:t>
            </a:r>
            <a:r>
              <a:rPr lang="en-US" sz="2800" b="1" dirty="0">
                <a:solidFill>
                  <a:srgbClr val="007AC2"/>
                </a:solidFill>
                <a:effectLst/>
                <a:latin typeface="Myriad Pro"/>
              </a:rPr>
              <a:t>: </a:t>
            </a:r>
            <a:endParaRPr lang="en-US" sz="2800" dirty="0"/>
          </a:p>
          <a:p>
            <a:r>
              <a:rPr lang="vi-VN" sz="2800" b="1" dirty="0">
                <a:solidFill>
                  <a:srgbClr val="F7941E"/>
                </a:solidFill>
                <a:effectLst/>
                <a:latin typeface="Myriad Pro"/>
              </a:rPr>
              <a:t>		</a:t>
            </a:r>
            <a:r>
              <a:rPr lang="en-US" sz="2800" b="1" dirty="0" err="1">
                <a:solidFill>
                  <a:srgbClr val="F7941E"/>
                </a:solidFill>
                <a:effectLst/>
                <a:latin typeface="Myriad Pro"/>
              </a:rPr>
              <a:t>nếu</a:t>
            </a:r>
            <a:r>
              <a:rPr lang="en-US" sz="2800" b="1" dirty="0">
                <a:solidFill>
                  <a:srgbClr val="007AC2"/>
                </a:solidFill>
                <a:effectLst/>
                <a:latin typeface="Myriad Pro"/>
              </a:rPr>
              <a:t> &lt;</a:t>
            </a:r>
            <a:r>
              <a:rPr lang="en-US" sz="2800" b="1" dirty="0" err="1">
                <a:solidFill>
                  <a:srgbClr val="007AC2"/>
                </a:solidFill>
                <a:effectLst/>
                <a:latin typeface="Myriad Pro"/>
              </a:rPr>
              <a:t>điều</a:t>
            </a:r>
            <a:r>
              <a:rPr lang="en-US" sz="2800" b="1" dirty="0">
                <a:solidFill>
                  <a:srgbClr val="007AC2"/>
                </a:solidFill>
                <a:effectLst/>
                <a:latin typeface="Myriad Pro"/>
              </a:rPr>
              <a:t> </a:t>
            </a:r>
            <a:r>
              <a:rPr lang="en-US" sz="2800" b="1" dirty="0" err="1">
                <a:solidFill>
                  <a:srgbClr val="007AC2"/>
                </a:solidFill>
                <a:effectLst/>
                <a:latin typeface="Myriad Pro"/>
              </a:rPr>
              <a:t>kiện</a:t>
            </a:r>
            <a:r>
              <a:rPr lang="en-US" sz="2800" b="1" dirty="0">
                <a:solidFill>
                  <a:srgbClr val="007AC2"/>
                </a:solidFill>
                <a:effectLst/>
                <a:latin typeface="Myriad Pro"/>
              </a:rPr>
              <a:t>&gt; </a:t>
            </a:r>
            <a:r>
              <a:rPr lang="en-US" sz="2800" b="1" dirty="0" err="1">
                <a:solidFill>
                  <a:srgbClr val="F7941E"/>
                </a:solidFill>
                <a:effectLst/>
                <a:latin typeface="Myriad Pro"/>
              </a:rPr>
              <a:t>thì</a:t>
            </a:r>
            <a:r>
              <a:rPr lang="en-US" sz="2800" b="1" dirty="0">
                <a:solidFill>
                  <a:srgbClr val="007AC2"/>
                </a:solidFill>
                <a:effectLst/>
                <a:latin typeface="Myriad Pro"/>
              </a:rPr>
              <a:t> &lt;</a:t>
            </a:r>
            <a:r>
              <a:rPr lang="en-US" sz="2800" b="1" dirty="0" err="1">
                <a:solidFill>
                  <a:srgbClr val="007AC2"/>
                </a:solidFill>
                <a:effectLst/>
                <a:latin typeface="Myriad Pro"/>
              </a:rPr>
              <a:t>công</a:t>
            </a:r>
            <a:r>
              <a:rPr lang="en-US" sz="2800" b="1" dirty="0">
                <a:solidFill>
                  <a:srgbClr val="007AC2"/>
                </a:solidFill>
                <a:effectLst/>
                <a:latin typeface="Myriad Pro"/>
              </a:rPr>
              <a:t> </a:t>
            </a:r>
            <a:r>
              <a:rPr lang="en-US" sz="2800" b="1" dirty="0" err="1">
                <a:solidFill>
                  <a:srgbClr val="007AC2"/>
                </a:solidFill>
                <a:effectLst/>
                <a:latin typeface="Myriad Pro"/>
              </a:rPr>
              <a:t>việc</a:t>
            </a:r>
            <a:r>
              <a:rPr lang="en-US" sz="2800" b="1" dirty="0">
                <a:solidFill>
                  <a:srgbClr val="007AC2"/>
                </a:solidFill>
                <a:effectLst/>
                <a:latin typeface="Myriad Pro"/>
              </a:rPr>
              <a:t>&gt; </a:t>
            </a:r>
            <a:endParaRPr lang="en-US" sz="2800" dirty="0"/>
          </a:p>
          <a:p>
            <a:r>
              <a:rPr lang="en-US" sz="2800" b="1" dirty="0">
                <a:solidFill>
                  <a:srgbClr val="007AC2"/>
                </a:solidFill>
                <a:effectLst/>
                <a:latin typeface="Myriad Pro"/>
              </a:rPr>
              <a:t>• </a:t>
            </a:r>
            <a:r>
              <a:rPr lang="en-US" sz="2800" b="1" dirty="0" err="1">
                <a:solidFill>
                  <a:srgbClr val="007AC2"/>
                </a:solidFill>
                <a:effectLst/>
                <a:latin typeface="Myriad Pro"/>
              </a:rPr>
              <a:t>Cấu</a:t>
            </a:r>
            <a:r>
              <a:rPr lang="en-US" sz="2800" b="1" dirty="0">
                <a:solidFill>
                  <a:srgbClr val="007AC2"/>
                </a:solidFill>
                <a:effectLst/>
                <a:latin typeface="Myriad Pro"/>
              </a:rPr>
              <a:t> </a:t>
            </a:r>
            <a:r>
              <a:rPr lang="en-US" sz="2800" b="1" dirty="0" err="1">
                <a:solidFill>
                  <a:srgbClr val="007AC2"/>
                </a:solidFill>
                <a:effectLst/>
                <a:latin typeface="Myriad Pro"/>
              </a:rPr>
              <a:t>trúc</a:t>
            </a:r>
            <a:r>
              <a:rPr lang="en-US" sz="2800" b="1" dirty="0">
                <a:solidFill>
                  <a:srgbClr val="007AC2"/>
                </a:solidFill>
                <a:effectLst/>
                <a:latin typeface="Myriad Pro"/>
              </a:rPr>
              <a:t> </a:t>
            </a:r>
            <a:r>
              <a:rPr lang="en-US" sz="2800" b="1" dirty="0" err="1">
                <a:solidFill>
                  <a:srgbClr val="007AC2"/>
                </a:solidFill>
                <a:effectLst/>
                <a:latin typeface="Myriad Pro"/>
              </a:rPr>
              <a:t>rẽ</a:t>
            </a:r>
            <a:r>
              <a:rPr lang="en-US" sz="2800" b="1" dirty="0">
                <a:solidFill>
                  <a:srgbClr val="007AC2"/>
                </a:solidFill>
                <a:effectLst/>
                <a:latin typeface="Myriad Pro"/>
              </a:rPr>
              <a:t> </a:t>
            </a:r>
            <a:r>
              <a:rPr lang="en-US" sz="2800" b="1" dirty="0" err="1">
                <a:solidFill>
                  <a:srgbClr val="007AC2"/>
                </a:solidFill>
                <a:effectLst/>
                <a:latin typeface="Myriad Pro"/>
              </a:rPr>
              <a:t>nhánh</a:t>
            </a:r>
            <a:r>
              <a:rPr lang="en-US" sz="2800" b="1" dirty="0">
                <a:solidFill>
                  <a:srgbClr val="007AC2"/>
                </a:solidFill>
                <a:effectLst/>
                <a:latin typeface="Myriad Pro"/>
              </a:rPr>
              <a:t> </a:t>
            </a:r>
            <a:r>
              <a:rPr lang="en-US" sz="2800" b="1" dirty="0" err="1">
                <a:solidFill>
                  <a:srgbClr val="007AC2"/>
                </a:solidFill>
                <a:effectLst/>
                <a:latin typeface="Myriad Pro"/>
              </a:rPr>
              <a:t>dạng</a:t>
            </a:r>
            <a:r>
              <a:rPr lang="en-US" sz="2800" b="1" dirty="0">
                <a:solidFill>
                  <a:srgbClr val="007AC2"/>
                </a:solidFill>
                <a:effectLst/>
                <a:latin typeface="Myriad Pro"/>
              </a:rPr>
              <a:t> </a:t>
            </a:r>
            <a:r>
              <a:rPr lang="en-US" sz="2800" b="1" dirty="0" err="1">
                <a:solidFill>
                  <a:srgbClr val="007AC2"/>
                </a:solidFill>
                <a:effectLst/>
                <a:latin typeface="Myriad Pro"/>
              </a:rPr>
              <a:t>đủ</a:t>
            </a:r>
            <a:r>
              <a:rPr lang="en-US" sz="2800" b="1" dirty="0">
                <a:solidFill>
                  <a:srgbClr val="007AC2"/>
                </a:solidFill>
                <a:effectLst/>
                <a:latin typeface="Myriad Pro"/>
              </a:rPr>
              <a:t>: </a:t>
            </a:r>
            <a:endParaRPr lang="en-US" sz="2800" dirty="0"/>
          </a:p>
          <a:p>
            <a:r>
              <a:rPr lang="vi-VN" sz="2800" b="1" dirty="0">
                <a:solidFill>
                  <a:srgbClr val="F7941E"/>
                </a:solidFill>
                <a:effectLst/>
                <a:latin typeface="Myriad Pro"/>
              </a:rPr>
              <a:t>		</a:t>
            </a:r>
            <a:r>
              <a:rPr lang="en-US" sz="2800" b="1" dirty="0" err="1">
                <a:solidFill>
                  <a:srgbClr val="F7941E"/>
                </a:solidFill>
                <a:effectLst/>
                <a:latin typeface="Myriad Pro"/>
              </a:rPr>
              <a:t>nếu</a:t>
            </a:r>
            <a:r>
              <a:rPr lang="en-US" sz="2800" b="1" dirty="0">
                <a:solidFill>
                  <a:srgbClr val="007AC2"/>
                </a:solidFill>
                <a:effectLst/>
                <a:latin typeface="Myriad Pro"/>
              </a:rPr>
              <a:t> &lt;</a:t>
            </a:r>
            <a:r>
              <a:rPr lang="en-US" sz="2800" b="1" dirty="0" err="1">
                <a:solidFill>
                  <a:srgbClr val="007AC2"/>
                </a:solidFill>
                <a:effectLst/>
                <a:latin typeface="Myriad Pro"/>
              </a:rPr>
              <a:t>điều</a:t>
            </a:r>
            <a:r>
              <a:rPr lang="en-US" sz="2800" b="1" dirty="0">
                <a:solidFill>
                  <a:srgbClr val="007AC2"/>
                </a:solidFill>
                <a:effectLst/>
                <a:latin typeface="Myriad Pro"/>
              </a:rPr>
              <a:t> </a:t>
            </a:r>
            <a:r>
              <a:rPr lang="en-US" sz="2800" b="1" dirty="0" err="1">
                <a:solidFill>
                  <a:srgbClr val="007AC2"/>
                </a:solidFill>
                <a:effectLst/>
                <a:latin typeface="Myriad Pro"/>
              </a:rPr>
              <a:t>kiện</a:t>
            </a:r>
            <a:r>
              <a:rPr lang="en-US" sz="2800" b="1" dirty="0">
                <a:solidFill>
                  <a:srgbClr val="007AC2"/>
                </a:solidFill>
                <a:effectLst/>
                <a:latin typeface="Myriad Pro"/>
              </a:rPr>
              <a:t>&gt; </a:t>
            </a:r>
            <a:r>
              <a:rPr lang="en-US" sz="2800" b="1" dirty="0" err="1">
                <a:solidFill>
                  <a:srgbClr val="F7941E"/>
                </a:solidFill>
                <a:effectLst/>
                <a:latin typeface="Myriad Pro"/>
              </a:rPr>
              <a:t>thì</a:t>
            </a:r>
            <a:r>
              <a:rPr lang="en-US" sz="2800" b="1" dirty="0">
                <a:solidFill>
                  <a:srgbClr val="007AC2"/>
                </a:solidFill>
                <a:effectLst/>
                <a:latin typeface="Myriad Pro"/>
              </a:rPr>
              <a:t> &lt;</a:t>
            </a:r>
            <a:r>
              <a:rPr lang="en-US" sz="2800" b="1" dirty="0" err="1">
                <a:solidFill>
                  <a:srgbClr val="007AC2"/>
                </a:solidFill>
                <a:effectLst/>
                <a:latin typeface="Myriad Pro"/>
              </a:rPr>
              <a:t>công</a:t>
            </a:r>
            <a:r>
              <a:rPr lang="en-US" sz="2800" b="1" dirty="0">
                <a:solidFill>
                  <a:srgbClr val="007AC2"/>
                </a:solidFill>
                <a:effectLst/>
                <a:latin typeface="Myriad Pro"/>
              </a:rPr>
              <a:t> </a:t>
            </a:r>
            <a:r>
              <a:rPr lang="en-US" sz="2800" b="1" dirty="0" err="1">
                <a:solidFill>
                  <a:srgbClr val="007AC2"/>
                </a:solidFill>
                <a:effectLst/>
                <a:latin typeface="Myriad Pro"/>
              </a:rPr>
              <a:t>việc</a:t>
            </a:r>
            <a:r>
              <a:rPr lang="en-US" sz="2800" b="1" dirty="0">
                <a:solidFill>
                  <a:srgbClr val="007AC2"/>
                </a:solidFill>
                <a:effectLst/>
                <a:latin typeface="Myriad Pro"/>
              </a:rPr>
              <a:t> 1&gt; </a:t>
            </a:r>
            <a:endParaRPr lang="en-US" sz="2800" dirty="0"/>
          </a:p>
          <a:p>
            <a:r>
              <a:rPr lang="vi-VN" sz="2800" b="1" dirty="0">
                <a:solidFill>
                  <a:srgbClr val="F7941E"/>
                </a:solidFill>
                <a:effectLst/>
                <a:latin typeface="Myriad Pro"/>
              </a:rPr>
              <a:t>		</a:t>
            </a:r>
            <a:r>
              <a:rPr lang="en-US" sz="2800" b="1" dirty="0" err="1">
                <a:solidFill>
                  <a:srgbClr val="F7941E"/>
                </a:solidFill>
                <a:effectLst/>
                <a:latin typeface="Myriad Pro"/>
              </a:rPr>
              <a:t>nếu</a:t>
            </a:r>
            <a:r>
              <a:rPr lang="en-US" sz="2800" b="1" dirty="0">
                <a:solidFill>
                  <a:srgbClr val="F7941E"/>
                </a:solidFill>
                <a:effectLst/>
                <a:latin typeface="Myriad Pro"/>
              </a:rPr>
              <a:t> </a:t>
            </a:r>
            <a:r>
              <a:rPr lang="en-US" sz="2800" b="1" dirty="0" err="1">
                <a:solidFill>
                  <a:srgbClr val="F7941E"/>
                </a:solidFill>
                <a:effectLst/>
                <a:latin typeface="Myriad Pro"/>
              </a:rPr>
              <a:t>không</a:t>
            </a:r>
            <a:r>
              <a:rPr lang="en-US" sz="2800" b="1" dirty="0">
                <a:solidFill>
                  <a:srgbClr val="F7941E"/>
                </a:solidFill>
                <a:effectLst/>
                <a:latin typeface="Myriad Pro"/>
              </a:rPr>
              <a:t> </a:t>
            </a:r>
            <a:r>
              <a:rPr lang="en-US" sz="2800" b="1" dirty="0" err="1">
                <a:solidFill>
                  <a:srgbClr val="F7941E"/>
                </a:solidFill>
                <a:effectLst/>
                <a:latin typeface="Myriad Pro"/>
              </a:rPr>
              <a:t>thì</a:t>
            </a:r>
            <a:r>
              <a:rPr lang="en-US" sz="2800" b="1" dirty="0">
                <a:solidFill>
                  <a:srgbClr val="F7941E"/>
                </a:solidFill>
                <a:effectLst/>
                <a:latin typeface="Myriad Pro"/>
              </a:rPr>
              <a:t> </a:t>
            </a:r>
            <a:r>
              <a:rPr lang="en-US" sz="2800" b="1" dirty="0">
                <a:solidFill>
                  <a:srgbClr val="007AC2"/>
                </a:solidFill>
                <a:effectLst/>
                <a:latin typeface="Myriad Pro"/>
              </a:rPr>
              <a:t>&lt;</a:t>
            </a:r>
            <a:r>
              <a:rPr lang="en-US" sz="2800" b="1" dirty="0" err="1">
                <a:solidFill>
                  <a:srgbClr val="007AC2"/>
                </a:solidFill>
                <a:effectLst/>
                <a:latin typeface="Myriad Pro"/>
              </a:rPr>
              <a:t>công</a:t>
            </a:r>
            <a:r>
              <a:rPr lang="en-US" sz="2800" b="1" dirty="0">
                <a:solidFill>
                  <a:srgbClr val="007AC2"/>
                </a:solidFill>
                <a:effectLst/>
                <a:latin typeface="Myriad Pro"/>
              </a:rPr>
              <a:t> </a:t>
            </a:r>
            <a:r>
              <a:rPr lang="en-US" sz="2800" b="1" dirty="0" err="1">
                <a:solidFill>
                  <a:srgbClr val="007AC2"/>
                </a:solidFill>
                <a:effectLst/>
                <a:latin typeface="Myriad Pro"/>
              </a:rPr>
              <a:t>việc</a:t>
            </a:r>
            <a:r>
              <a:rPr lang="en-US" sz="2800" b="1" dirty="0">
                <a:solidFill>
                  <a:srgbClr val="007AC2"/>
                </a:solidFill>
                <a:effectLst/>
                <a:latin typeface="Myriad Pro"/>
              </a:rPr>
              <a:t> 2&gt;</a:t>
            </a:r>
            <a:endParaRPr lang="en-US" sz="28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995082" y="3569247"/>
            <a:ext cx="983065" cy="967824"/>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933771" y="3844574"/>
            <a:ext cx="9829800" cy="1384995"/>
          </a:xfrm>
          <a:prstGeom prst="rect">
            <a:avLst/>
          </a:prstGeom>
          <a:noFill/>
        </p:spPr>
        <p:txBody>
          <a:bodyPr wrap="square">
            <a:spAutoFit/>
          </a:bodyPr>
          <a:lstStyle/>
          <a:p>
            <a:pPr algn="just"/>
            <a:r>
              <a:rPr lang="vi-VN" sz="2800" dirty="0">
                <a:solidFill>
                  <a:srgbClr val="000000"/>
                </a:solidFill>
                <a:effectLst/>
                <a:latin typeface="Arial" panose="020B0604020202020204" pitchFamily="34" charset="0"/>
              </a:rPr>
              <a:t>Hãy sử dụng cấu trúc rẽ nhánh dạng đủ và điều kiện “đèn tín hiệu cho người đi bộ màu đỏ” để mô tả hoạt động qua đường của người đi bộ.</a:t>
            </a:r>
            <a:endParaRPr lang="en-US" sz="2800" dirty="0"/>
          </a:p>
        </p:txBody>
      </p:sp>
      <p:pic>
        <p:nvPicPr>
          <p:cNvPr id="2" name="Picture 1"/>
          <p:cNvPicPr>
            <a:picLocks noChangeAspect="1"/>
          </p:cNvPicPr>
          <p:nvPr/>
        </p:nvPicPr>
        <p:blipFill>
          <a:blip r:embed="rId3"/>
          <a:stretch>
            <a:fillRect/>
          </a:stretch>
        </p:blipFill>
        <p:spPr>
          <a:xfrm>
            <a:off x="0" y="4812398"/>
            <a:ext cx="12192000" cy="2098363"/>
          </a:xfrm>
          <a:prstGeom prst="rect">
            <a:avLst/>
          </a:prstGeom>
        </p:spPr>
      </p:pic>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8976" y="228621"/>
            <a:ext cx="5250757" cy="738664"/>
          </a:xfrm>
          <a:prstGeom prst="rect">
            <a:avLst/>
          </a:prstGeom>
        </p:spPr>
        <p:txBody>
          <a:bodyPr wrap="square">
            <a:spAutoFit/>
          </a:bodyPr>
          <a:lstStyle/>
          <a:p>
            <a:pPr defTabSz="342900">
              <a:lnSpc>
                <a:spcPct val="150000"/>
              </a:lnSpc>
            </a:pPr>
            <a:r>
              <a:rPr lang="en-US" sz="2800" b="1" dirty="0">
                <a:solidFill>
                  <a:srgbClr val="F03C69"/>
                </a:solidFill>
                <a:latin typeface="Sitka Small" panose="02000505000000020004" pitchFamily="2" charset="0"/>
                <a:cs typeface="Times New Roman" panose="02020603050405020304" pitchFamily="18" charset="0"/>
              </a:rPr>
              <a:t>2. CÁC LỆNH RẼ NHÁNH</a:t>
            </a:r>
            <a:endParaRPr lang="vi-VN" sz="2800" b="1" dirty="0">
              <a:solidFill>
                <a:srgbClr val="F03C69"/>
              </a:solidFill>
              <a:latin typeface="Sitka Small" panose="02000505000000020004" pitchFamily="2" charset="0"/>
              <a:cs typeface="Times New Roman" panose="02020603050405020304" pitchFamily="18" charset="0"/>
            </a:endParaRPr>
          </a:p>
        </p:txBody>
      </p:sp>
      <p:grpSp>
        <p:nvGrpSpPr>
          <p:cNvPr id="3" name="Group 2"/>
          <p:cNvGrpSpPr/>
          <p:nvPr/>
        </p:nvGrpSpPr>
        <p:grpSpPr>
          <a:xfrm>
            <a:off x="528755" y="1415723"/>
            <a:ext cx="10575410" cy="2677656"/>
            <a:chOff x="87579" y="1235813"/>
            <a:chExt cx="10575707" cy="3317206"/>
          </a:xfrm>
        </p:grpSpPr>
        <p:sp>
          <p:nvSpPr>
            <p:cNvPr id="13" name="Rectangle 12"/>
            <p:cNvSpPr/>
            <p:nvPr/>
          </p:nvSpPr>
          <p:spPr>
            <a:xfrm>
              <a:off x="87579" y="1235813"/>
              <a:ext cx="3599000" cy="3317206"/>
            </a:xfrm>
            <a:prstGeom prst="rect">
              <a:avLst/>
            </a:prstGeom>
          </p:spPr>
          <p:txBody>
            <a:bodyPr wrap="square">
              <a:spAutoFit/>
            </a:bodyPr>
            <a:lstStyle/>
            <a:p>
              <a:pPr algn="just"/>
              <a:r>
                <a:rPr lang="vi-VN" sz="2800" dirty="0">
                  <a:solidFill>
                    <a:srgbClr val="000000"/>
                  </a:solidFill>
                  <a:effectLst/>
                  <a:latin typeface="Arial" panose="020B0604020202020204" pitchFamily="34" charset="0"/>
                </a:rPr>
                <a:t>	 Scratch có hai lệnh điều khiển cấu trúc rẽ nhánh thuộc nhóm lệnh </a:t>
              </a:r>
              <a:r>
                <a:rPr lang="vi-VN" sz="2800" dirty="0">
                  <a:solidFill>
                    <a:srgbClr val="F7941E"/>
                  </a:solidFill>
                  <a:effectLst/>
                  <a:latin typeface="Arial" panose="020B0604020202020204" pitchFamily="34" charset="0"/>
                </a:rPr>
                <a:t>Điều khiển</a:t>
              </a:r>
              <a:r>
                <a:rPr lang="vi-VN" sz="2800" dirty="0">
                  <a:solidFill>
                    <a:srgbClr val="000000"/>
                  </a:solidFill>
                  <a:effectLst/>
                  <a:latin typeface="Arial" panose="020B0604020202020204" pitchFamily="34" charset="0"/>
                </a:rPr>
                <a:t> như trong bảng sau:</a:t>
              </a:r>
              <a:endParaRPr lang="en-US" altLang="vi-VN" sz="28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6B5F48B3-CCFB-D747-5E3B-F835CF4D4DC6}"/>
              </a:ext>
            </a:extLst>
          </p:cNvPr>
          <p:cNvPicPr>
            <a:picLocks noChangeAspect="1"/>
          </p:cNvPicPr>
          <p:nvPr/>
        </p:nvPicPr>
        <p:blipFill>
          <a:blip r:embed="rId2"/>
          <a:stretch>
            <a:fillRect/>
          </a:stretch>
        </p:blipFill>
        <p:spPr>
          <a:xfrm>
            <a:off x="4127654" y="863326"/>
            <a:ext cx="7699375" cy="5567295"/>
          </a:xfrm>
          <a:prstGeom prst="rect">
            <a:avLst/>
          </a:prstGeom>
        </p:spPr>
      </p:pic>
      <p:pic>
        <p:nvPicPr>
          <p:cNvPr id="7" name="Picture 6">
            <a:extLst>
              <a:ext uri="{FF2B5EF4-FFF2-40B4-BE49-F238E27FC236}">
                <a16:creationId xmlns:a16="http://schemas.microsoft.com/office/drawing/2014/main" xmlns="" id="{2D108F36-9927-1CD9-6284-860487520D86}"/>
              </a:ext>
            </a:extLst>
          </p:cNvPr>
          <p:cNvPicPr>
            <a:picLocks noChangeAspect="1"/>
          </p:cNvPicPr>
          <p:nvPr/>
        </p:nvPicPr>
        <p:blipFill>
          <a:blip r:embed="rId3"/>
          <a:stretch>
            <a:fillRect/>
          </a:stretch>
        </p:blipFill>
        <p:spPr>
          <a:xfrm>
            <a:off x="528755" y="863326"/>
            <a:ext cx="958495" cy="905734"/>
          </a:xfrm>
          <a:prstGeom prst="rect">
            <a:avLst/>
          </a:prstGeom>
        </p:spPr>
      </p:pic>
    </p:spTree>
    <p:extLst>
      <p:ext uri="{BB962C8B-B14F-4D97-AF65-F5344CB8AC3E}">
        <p14:creationId xmlns:p14="http://schemas.microsoft.com/office/powerpoint/2010/main" val="88742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1009369" y="474278"/>
            <a:ext cx="9997298" cy="1698812"/>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151467" y="631186"/>
            <a:ext cx="9948333" cy="1384995"/>
          </a:xfrm>
          <a:prstGeom prst="rect">
            <a:avLst/>
          </a:prstGeom>
          <a:noFill/>
        </p:spPr>
        <p:txBody>
          <a:bodyPr wrap="square">
            <a:spAutoFit/>
          </a:bodyPr>
          <a:lstStyle/>
          <a:p>
            <a:r>
              <a:rPr lang="vi-VN" sz="2800" b="1" dirty="0">
                <a:solidFill>
                  <a:srgbClr val="007AC2"/>
                </a:solidFill>
                <a:effectLst/>
                <a:latin typeface="Myriad Pro"/>
              </a:rPr>
              <a:t>Trong chương trình có cấu trúc rẽ nhánh, một lệnh hoặc </a:t>
            </a:r>
          </a:p>
          <a:p>
            <a:r>
              <a:rPr lang="vi-VN" sz="2800" b="1" dirty="0">
                <a:solidFill>
                  <a:srgbClr val="007AC2"/>
                </a:solidFill>
                <a:effectLst/>
                <a:latin typeface="Myriad Pro"/>
              </a:rPr>
              <a:t>khối lệnh được thực hiện hay không được thực hiện tuỳ </a:t>
            </a:r>
          </a:p>
          <a:p>
            <a:r>
              <a:rPr lang="vi-VN" sz="2800" b="1" dirty="0">
                <a:solidFill>
                  <a:srgbClr val="007AC2"/>
                </a:solidFill>
                <a:effectLst/>
                <a:latin typeface="Myriad Pro"/>
              </a:rPr>
              <a:t>thuộc vào điều kiện đúng hay sai.</a:t>
            </a:r>
            <a:endParaRPr lang="en-US" sz="28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995082" y="2387958"/>
            <a:ext cx="905436" cy="891399"/>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900518" y="2614442"/>
            <a:ext cx="9829800" cy="523220"/>
          </a:xfrm>
          <a:prstGeom prst="rect">
            <a:avLst/>
          </a:prstGeom>
          <a:noFill/>
        </p:spPr>
        <p:txBody>
          <a:bodyPr wrap="square">
            <a:spAutoFit/>
          </a:bodyPr>
          <a:lstStyle/>
          <a:p>
            <a:r>
              <a:rPr lang="vi-VN" sz="2800" dirty="0">
                <a:solidFill>
                  <a:srgbClr val="000000"/>
                </a:solidFill>
                <a:effectLst/>
                <a:latin typeface="Arial" panose="020B0604020202020204" pitchFamily="34" charset="0"/>
              </a:rPr>
              <a:t>Đoạn chương trình nào sau đây có cấu trúc rẽ nhánh?</a:t>
            </a:r>
            <a:endParaRPr lang="en-US" sz="2800" dirty="0"/>
          </a:p>
        </p:txBody>
      </p:sp>
      <p:pic>
        <p:nvPicPr>
          <p:cNvPr id="4" name="Picture 3">
            <a:extLst>
              <a:ext uri="{FF2B5EF4-FFF2-40B4-BE49-F238E27FC236}">
                <a16:creationId xmlns:a16="http://schemas.microsoft.com/office/drawing/2014/main" xmlns="" id="{E6F8546F-EF63-F5E1-F910-E2BA87389523}"/>
              </a:ext>
            </a:extLst>
          </p:cNvPr>
          <p:cNvPicPr>
            <a:picLocks noChangeAspect="1"/>
          </p:cNvPicPr>
          <p:nvPr/>
        </p:nvPicPr>
        <p:blipFill>
          <a:blip r:embed="rId3"/>
          <a:stretch>
            <a:fillRect/>
          </a:stretch>
        </p:blipFill>
        <p:spPr>
          <a:xfrm>
            <a:off x="1900518" y="3137662"/>
            <a:ext cx="8005482" cy="3474519"/>
          </a:xfrm>
          <a:prstGeom prst="rect">
            <a:avLst/>
          </a:prstGeom>
        </p:spPr>
      </p:pic>
    </p:spTree>
    <p:extLst>
      <p:ext uri="{BB962C8B-B14F-4D97-AF65-F5344CB8AC3E}">
        <p14:creationId xmlns:p14="http://schemas.microsoft.com/office/powerpoint/2010/main" val="252984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437</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10</vt:i4>
      </vt:variant>
    </vt:vector>
  </HeadingPairs>
  <TitlesOfParts>
    <vt:vector size="30" baseType="lpstr">
      <vt:lpstr>等线</vt:lpstr>
      <vt:lpstr>Microsoft YaHei</vt:lpstr>
      <vt:lpstr>Arial</vt:lpstr>
      <vt:lpstr>Articulate</vt:lpstr>
      <vt:lpstr>Calibri</vt:lpstr>
      <vt:lpstr>iCiel Cadena</vt:lpstr>
      <vt:lpstr>Myriad Pro</vt:lpstr>
      <vt:lpstr>MyriadPro-BoldIt</vt:lpstr>
      <vt:lpstr>MyriadPro-It</vt:lpstr>
      <vt:lpstr>Segoe Print</vt:lpstr>
      <vt:lpstr>Sitka Small</vt:lpstr>
      <vt:lpstr>SVN-Androgyne</vt:lpstr>
      <vt:lpstr>SVN-SAF</vt:lpstr>
      <vt:lpstr>Times New Roman</vt:lpstr>
      <vt:lpstr>UTM Avo</vt:lpstr>
      <vt:lpstr>UTM Azuki</vt:lpstr>
      <vt:lpstr>UTM Bienvenue</vt:lpstr>
      <vt:lpstr>方正黑体_GBK</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Microsoft account</cp:lastModifiedBy>
  <cp:revision>203</cp:revision>
  <dcterms:created xsi:type="dcterms:W3CDTF">2021-11-14T08:33:00Z</dcterms:created>
  <dcterms:modified xsi:type="dcterms:W3CDTF">2026-03-14T16:12:51Z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