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36" r:id="rId3"/>
  </p:sldMasterIdLst>
  <p:notesMasterIdLst>
    <p:notesMasterId r:id="rId31"/>
  </p:notesMasterIdLst>
  <p:sldIdLst>
    <p:sldId id="2007577138" r:id="rId4"/>
    <p:sldId id="345" r:id="rId5"/>
    <p:sldId id="290" r:id="rId6"/>
    <p:sldId id="263" r:id="rId7"/>
    <p:sldId id="2007577124" r:id="rId8"/>
    <p:sldId id="2007577125" r:id="rId9"/>
    <p:sldId id="296" r:id="rId10"/>
    <p:sldId id="306" r:id="rId11"/>
    <p:sldId id="307" r:id="rId12"/>
    <p:sldId id="313" r:id="rId13"/>
    <p:sldId id="347" r:id="rId14"/>
    <p:sldId id="311" r:id="rId15"/>
    <p:sldId id="375" r:id="rId16"/>
    <p:sldId id="2007577126" r:id="rId17"/>
    <p:sldId id="2007577127" r:id="rId18"/>
    <p:sldId id="2007577128" r:id="rId19"/>
    <p:sldId id="2007577129" r:id="rId20"/>
    <p:sldId id="377" r:id="rId21"/>
    <p:sldId id="2007577131" r:id="rId22"/>
    <p:sldId id="2007577132" r:id="rId23"/>
    <p:sldId id="2007577133" r:id="rId24"/>
    <p:sldId id="2007577134" r:id="rId25"/>
    <p:sldId id="2007577121" r:id="rId26"/>
    <p:sldId id="2007577135" r:id="rId27"/>
    <p:sldId id="2007577136" r:id="rId28"/>
    <p:sldId id="2007577137"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a:t>
            </a:fld>
            <a:endParaRPr lang="en-US"/>
          </a:p>
        </p:txBody>
      </p:sp>
    </p:spTree>
    <p:extLst>
      <p:ext uri="{BB962C8B-B14F-4D97-AF65-F5344CB8AC3E}">
        <p14:creationId xmlns:p14="http://schemas.microsoft.com/office/powerpoint/2010/main" val="229417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6910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620802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5159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7</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2513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99935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xmlns=""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xmlns=""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531E2C6-5834-4265-A6A9-1B6BCEA42F22}"/>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B36411A-C21E-4502-859B-9E2FA2C75190}"/>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6" name="页脚占位符 5">
            <a:extLst>
              <a:ext uri="{FF2B5EF4-FFF2-40B4-BE49-F238E27FC236}">
                <a16:creationId xmlns:a16="http://schemas.microsoft.com/office/drawing/2014/main" xmlns=""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87E74A4-96DD-44B0-B600-75F0407D4870}"/>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8" name="页脚占位符 7">
            <a:extLst>
              <a:ext uri="{FF2B5EF4-FFF2-40B4-BE49-F238E27FC236}">
                <a16:creationId xmlns:a16="http://schemas.microsoft.com/office/drawing/2014/main" xmlns=""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1432825-8177-47D6-A4C1-7EF0F34DBB50}"/>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4" name="页脚占位符 3">
            <a:extLst>
              <a:ext uri="{FF2B5EF4-FFF2-40B4-BE49-F238E27FC236}">
                <a16:creationId xmlns:a16="http://schemas.microsoft.com/office/drawing/2014/main" xmlns=""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97B3789-CA8B-4643-B9F8-78AD39BE2D85}"/>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3" name="页脚占位符 2">
            <a:extLst>
              <a:ext uri="{FF2B5EF4-FFF2-40B4-BE49-F238E27FC236}">
                <a16:creationId xmlns:a16="http://schemas.microsoft.com/office/drawing/2014/main" xmlns=""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42203AE-73E1-4862-BC18-5B2A871E184F}"/>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6" name="页脚占位符 5">
            <a:extLst>
              <a:ext uri="{FF2B5EF4-FFF2-40B4-BE49-F238E27FC236}">
                <a16:creationId xmlns:a16="http://schemas.microsoft.com/office/drawing/2014/main" xmlns=""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7D8252B-5AD1-44FC-BBA9-6C9A7F216991}"/>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6" name="页脚占位符 5">
            <a:extLst>
              <a:ext uri="{FF2B5EF4-FFF2-40B4-BE49-F238E27FC236}">
                <a16:creationId xmlns:a16="http://schemas.microsoft.com/office/drawing/2014/main" xmlns=""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E0A6BB-30F4-4A37-8C4E-F94EC12F019F}"/>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3BDA8E-6913-4117-BBF9-E4D93A1F08DA}"/>
              </a:ext>
            </a:extLst>
          </p:cNvPr>
          <p:cNvSpPr>
            <a:spLocks noGrp="1"/>
          </p:cNvSpPr>
          <p:nvPr>
            <p:ph type="dt" sz="half" idx="10"/>
          </p:nvPr>
        </p:nvSpPr>
        <p:spPr/>
        <p:txBody>
          <a:bodyPr/>
          <a:lstStyle/>
          <a:p>
            <a:fld id="{3A332760-E0EF-4042-A232-5E2389B008BB}"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121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96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xmlns=""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xmlns=""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xmlns=""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xmlns=""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99538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8" name="页脚占位符 7">
            <a:extLst>
              <a:ext uri="{FF2B5EF4-FFF2-40B4-BE49-F238E27FC236}">
                <a16:creationId xmlns:a16="http://schemas.microsoft.com/office/drawing/2014/main" xmlns=""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3" name="页脚占位符 2">
            <a:extLst>
              <a:ext uri="{FF2B5EF4-FFF2-40B4-BE49-F238E27FC236}">
                <a16:creationId xmlns:a16="http://schemas.microsoft.com/office/drawing/2014/main" xmlns=""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xmlns=""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6" name="页脚占位符 5">
            <a:extLst>
              <a:ext uri="{FF2B5EF4-FFF2-40B4-BE49-F238E27FC236}">
                <a16:creationId xmlns:a16="http://schemas.microsoft.com/office/drawing/2014/main" xmlns=""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2026/3/23</a:t>
            </a:fld>
            <a:endParaRPr lang="zh-CN" altLang="en-US"/>
          </a:p>
        </p:txBody>
      </p:sp>
      <p:sp>
        <p:nvSpPr>
          <p:cNvPr id="6" name="页脚占位符 5">
            <a:extLst>
              <a:ext uri="{FF2B5EF4-FFF2-40B4-BE49-F238E27FC236}">
                <a16:creationId xmlns:a16="http://schemas.microsoft.com/office/drawing/2014/main" xmlns=""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2026/3/23</a:t>
            </a:fld>
            <a:endParaRPr lang="zh-CN" altLang="en-US"/>
          </a:p>
        </p:txBody>
      </p:sp>
      <p:sp>
        <p:nvSpPr>
          <p:cNvPr id="5" name="页脚占位符 4">
            <a:extLst>
              <a:ext uri="{FF2B5EF4-FFF2-40B4-BE49-F238E27FC236}">
                <a16:creationId xmlns:a16="http://schemas.microsoft.com/office/drawing/2014/main" xmlns=""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xmlns=""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xmlns=""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xmlns=""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324268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36.png"/><Relationship Id="rId9" Type="http://schemas.openxmlformats.org/officeDocument/2006/relationships/image" Target="../media/image55.gif"/></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6.png"/><Relationship Id="rId9" Type="http://schemas.openxmlformats.org/officeDocument/2006/relationships/image" Target="../media/image55.gif"/></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xmlns="" id="{0EDF1659-BD3D-46D0-A13C-0793DD0BF6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71725811-344C-3144-198A-C05AAF947701}"/>
              </a:ext>
            </a:extLst>
          </p:cNvPr>
          <p:cNvSpPr/>
          <p:nvPr/>
        </p:nvSpPr>
        <p:spPr>
          <a:xfrm>
            <a:off x="1847850" y="295888"/>
            <a:ext cx="8848725" cy="4248815"/>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xmlns="" id="{9A71EB7D-31F1-2AD9-9401-688B2A9E4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xmlns="" id="{2F7A2CA9-8132-CDAC-BC78-F1FF58E8B5A6}"/>
              </a:ext>
            </a:extLst>
          </p:cNvPr>
          <p:cNvPicPr>
            <a:picLocks noChangeAspect="1"/>
          </p:cNvPicPr>
          <p:nvPr/>
        </p:nvPicPr>
        <p:blipFill>
          <a:blip r:embed="rId6"/>
          <a:stretch>
            <a:fillRect/>
          </a:stretch>
        </p:blipFill>
        <p:spPr>
          <a:xfrm>
            <a:off x="2508299" y="1051499"/>
            <a:ext cx="7254869" cy="1539516"/>
          </a:xfrm>
          <a:prstGeom prst="rect">
            <a:avLst/>
          </a:prstGeom>
        </p:spPr>
      </p:pic>
      <p:pic>
        <p:nvPicPr>
          <p:cNvPr id="9" name="Picture 8">
            <a:extLst>
              <a:ext uri="{FF2B5EF4-FFF2-40B4-BE49-F238E27FC236}">
                <a16:creationId xmlns:a16="http://schemas.microsoft.com/office/drawing/2014/main" xmlns="" id="{15603C16-0BEE-DA39-CC90-708F246CAF1D}"/>
              </a:ext>
            </a:extLst>
          </p:cNvPr>
          <p:cNvPicPr>
            <a:picLocks noChangeAspect="1"/>
          </p:cNvPicPr>
          <p:nvPr/>
        </p:nvPicPr>
        <p:blipFill>
          <a:blip r:embed="rId7"/>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xmlns="" id="{7772CA26-209F-D021-8E60-81E1E924CA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02">
            <a:extLst>
              <a:ext uri="{FF2B5EF4-FFF2-40B4-BE49-F238E27FC236}">
                <a16:creationId xmlns:a16="http://schemas.microsoft.com/office/drawing/2014/main" xmlns="" id="{42976E72-D805-4783-B14C-CCD6189DC1FB}"/>
              </a:ext>
            </a:extLst>
          </p:cNvPr>
          <p:cNvSpPr txBox="1"/>
          <p:nvPr/>
        </p:nvSpPr>
        <p:spPr>
          <a:xfrm>
            <a:off x="2309504" y="2484943"/>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3" name="Rectangle 2"/>
          <p:cNvSpPr/>
          <p:nvPr/>
        </p:nvSpPr>
        <p:spPr>
          <a:xfrm>
            <a:off x="8438567" y="1774236"/>
            <a:ext cx="1568058" cy="707886"/>
          </a:xfrm>
          <a:prstGeom prst="rect">
            <a:avLst/>
          </a:prstGeom>
        </p:spPr>
        <p:txBody>
          <a:bodyPr wrap="none">
            <a:spAutoFit/>
          </a:bodyPr>
          <a:lstStyle/>
          <a:p>
            <a:r>
              <a:rPr lang="en-US" sz="4000" b="1" i="1">
                <a:solidFill>
                  <a:srgbClr val="000000"/>
                </a:solidFill>
                <a:latin typeface="Times New Roman" panose="02020603050405020304" pitchFamily="18" charset="0"/>
                <a:ea typeface="游明朝"/>
              </a:rPr>
              <a:t>(tiết </a:t>
            </a:r>
            <a:r>
              <a:rPr lang="en-US" sz="4000" b="1" i="1">
                <a:solidFill>
                  <a:srgbClr val="000000"/>
                </a:solidFill>
                <a:latin typeface="Times New Roman" panose="02020603050405020304" pitchFamily="18" charset="0"/>
                <a:ea typeface="游明朝"/>
              </a:rPr>
              <a:t>1</a:t>
            </a:r>
            <a:r>
              <a:rPr lang="en-US" sz="4000" b="1" i="1" smtClean="0">
                <a:solidFill>
                  <a:srgbClr val="000000"/>
                </a:solidFill>
                <a:latin typeface="Times New Roman" panose="02020603050405020304" pitchFamily="18" charset="0"/>
                <a:ea typeface="游明朝"/>
              </a:rPr>
              <a:t>)</a:t>
            </a:r>
            <a:endParaRPr lang="en-US" sz="4000" b="1" i="1"/>
          </a:p>
        </p:txBody>
      </p:sp>
    </p:spTree>
    <p:extLst>
      <p:ext uri="{BB962C8B-B14F-4D97-AF65-F5344CB8AC3E}">
        <p14:creationId xmlns:p14="http://schemas.microsoft.com/office/powerpoint/2010/main" val="282421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xmlns=""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xmlns=""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xmlns=""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xmlns=""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xmlns="" id="{A7D9106C-FC53-6CF0-F094-380F919114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791" y="936171"/>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xmlns=""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xmlns=""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xmlns="" id="{8B9B9536-EEE9-6178-FD4D-752BC68DA5D9}"/>
                </a:ext>
              </a:extLst>
            </p:cNvPr>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xmlns="" id="{13321E47-C892-E8DC-30F0-321A05581253}"/>
              </a:ext>
            </a:extLst>
          </p:cNvPr>
          <p:cNvPicPr>
            <a:picLocks noChangeAspect="1"/>
          </p:cNvPicPr>
          <p:nvPr/>
        </p:nvPicPr>
        <p:blipFill>
          <a:blip r:embed="rId3"/>
          <a:stretch>
            <a:fillRect/>
          </a:stretch>
        </p:blipFill>
        <p:spPr>
          <a:xfrm>
            <a:off x="411617" y="1476375"/>
            <a:ext cx="6337527" cy="2433723"/>
          </a:xfrm>
          <a:prstGeom prst="rect">
            <a:avLst/>
          </a:prstGeom>
        </p:spPr>
      </p:pic>
      <p:pic>
        <p:nvPicPr>
          <p:cNvPr id="15" name="Picture 14">
            <a:extLst>
              <a:ext uri="{FF2B5EF4-FFF2-40B4-BE49-F238E27FC236}">
                <a16:creationId xmlns:a16="http://schemas.microsoft.com/office/drawing/2014/main" xmlns="" id="{E114DFC1-7FA0-2A61-13CB-BC8C12480317}"/>
              </a:ext>
            </a:extLst>
          </p:cNvPr>
          <p:cNvPicPr>
            <a:picLocks noChangeAspect="1"/>
          </p:cNvPicPr>
          <p:nvPr/>
        </p:nvPicPr>
        <p:blipFill>
          <a:blip r:embed="rId4"/>
          <a:stretch>
            <a:fillRect/>
          </a:stretch>
        </p:blipFill>
        <p:spPr>
          <a:xfrm>
            <a:off x="4561115" y="3941797"/>
            <a:ext cx="6772955" cy="2533162"/>
          </a:xfrm>
          <a:prstGeom prst="rect">
            <a:avLst/>
          </a:prstGeom>
        </p:spPr>
      </p:pic>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14" name="Picture 13">
            <a:extLst>
              <a:ext uri="{FF2B5EF4-FFF2-40B4-BE49-F238E27FC236}">
                <a16:creationId xmlns:a16="http://schemas.microsoft.com/office/drawing/2014/main" xmlns="" id="{1B0E3124-40BE-C380-0855-665333C81009}"/>
              </a:ext>
            </a:extLst>
          </p:cNvPr>
          <p:cNvPicPr>
            <a:picLocks noChangeAspect="1"/>
          </p:cNvPicPr>
          <p:nvPr/>
        </p:nvPicPr>
        <p:blipFill>
          <a:blip r:embed="rId3"/>
          <a:stretch>
            <a:fillRect/>
          </a:stretch>
        </p:blipFill>
        <p:spPr>
          <a:xfrm>
            <a:off x="476930" y="1804308"/>
            <a:ext cx="4467225" cy="3162300"/>
          </a:xfrm>
          <a:prstGeom prst="rect">
            <a:avLst/>
          </a:prstGeom>
        </p:spPr>
      </p:pic>
      <p:sp>
        <p:nvSpPr>
          <p:cNvPr id="15" name="Rectangle: Rounded Corners 3">
            <a:extLst>
              <a:ext uri="{FF2B5EF4-FFF2-40B4-BE49-F238E27FC236}">
                <a16:creationId xmlns:a16="http://schemas.microsoft.com/office/drawing/2014/main" xmlns=""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xmlns=""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xmlns=""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17F803C4-1129-980A-7917-F4C27A89D0A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xmlns=""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2960E8FA-BB35-3758-66F5-E7D81F5F9450}"/>
              </a:ext>
            </a:extLst>
          </p:cNvPr>
          <p:cNvPicPr>
            <a:picLocks noChangeAspect="1"/>
          </p:cNvPicPr>
          <p:nvPr/>
        </p:nvPicPr>
        <p:blipFill>
          <a:blip r:embed="rId3"/>
          <a:stretch>
            <a:fillRect/>
          </a:stretch>
        </p:blipFill>
        <p:spPr>
          <a:xfrm>
            <a:off x="344940" y="1904319"/>
            <a:ext cx="4446571" cy="3342595"/>
          </a:xfrm>
          <a:prstGeom prst="rect">
            <a:avLst/>
          </a:prstGeom>
        </p:spPr>
      </p:pic>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grpSp>
        <p:nvGrpSpPr>
          <p:cNvPr id="2" name="Group 1">
            <a:extLst>
              <a:ext uri="{FF2B5EF4-FFF2-40B4-BE49-F238E27FC236}">
                <a16:creationId xmlns:a16="http://schemas.microsoft.com/office/drawing/2014/main" xmlns="" id="{760E3E29-331E-D703-A2E3-9319A993EEA5}"/>
              </a:ext>
            </a:extLst>
          </p:cNvPr>
          <p:cNvGrpSpPr/>
          <p:nvPr/>
        </p:nvGrpSpPr>
        <p:grpSpPr>
          <a:xfrm>
            <a:off x="283029" y="-125549"/>
            <a:ext cx="11625942" cy="6874692"/>
            <a:chOff x="4177212" y="2367280"/>
            <a:chExt cx="7306491" cy="3708098"/>
          </a:xfrm>
        </p:grpSpPr>
        <p:pic>
          <p:nvPicPr>
            <p:cNvPr id="5" name="Picture 4">
              <a:extLst>
                <a:ext uri="{FF2B5EF4-FFF2-40B4-BE49-F238E27FC236}">
                  <a16:creationId xmlns:a16="http://schemas.microsoft.com/office/drawing/2014/main" xmlns="" id="{AC42ACF0-CBC8-BF4A-96FA-32D9F8FCC5D5}"/>
                </a:ext>
              </a:extLst>
            </p:cNvPr>
            <p:cNvPicPr>
              <a:picLocks noChangeAspect="1"/>
            </p:cNvPicPr>
            <p:nvPr/>
          </p:nvPicPr>
          <p:blipFill>
            <a:blip r:embed="rId3"/>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xmlns="" id="{ACBC838E-498C-BEA7-1F78-418D53688E7A}"/>
                </a:ext>
              </a:extLst>
            </p:cNvPr>
            <p:cNvSpPr txBox="1"/>
            <p:nvPr/>
          </p:nvSpPr>
          <p:spPr>
            <a:xfrm>
              <a:off x="4868441" y="3050057"/>
              <a:ext cx="5937751" cy="2373939"/>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Dấu hiệu mất an toàn có thể là lời nói, hành động trực tiếp hoặc gián tiếp qua việc:</a:t>
              </a:r>
            </a:p>
            <a:p>
              <a:pPr algn="just"/>
              <a:r>
                <a:rPr lang="vi-VN" sz="2800" dirty="0">
                  <a:solidFill>
                    <a:srgbClr val="FF0000"/>
                  </a:solidFill>
                  <a:latin typeface="Cambria" panose="02040503050406030204" pitchFamily="18" charset="0"/>
                  <a:ea typeface="Cambria" panose="02040503050406030204" pitchFamily="18" charset="0"/>
                </a:rPr>
                <a:t> + Giao tiếp không lời như bị bắt buộc đọc, nghe nhìn… nội dung, hình ảnh từ những người không rõ danh tính,.. mối quan hệ ngoài đời hoặc trên không gian mạng. Biểu hiện xâm hại an toàn về tinh thần </a:t>
              </a:r>
            </a:p>
            <a:p>
              <a:pPr algn="just"/>
              <a:r>
                <a:rPr lang="vi-VN" sz="2800" dirty="0">
                  <a:solidFill>
                    <a:srgbClr val="FF0000"/>
                  </a:solidFill>
                  <a:latin typeface="Cambria" panose="02040503050406030204" pitchFamily="18" charset="0"/>
                  <a:ea typeface="Cambria" panose="02040503050406030204" pitchFamily="18" charset="0"/>
                </a:rPr>
                <a:t>+ Bị chiếm đoạt tiền /tài sản cá nhân,… biểu hiện xâm hại an toàn về vật chất, tổn thương tinh thần…</a:t>
              </a:r>
            </a:p>
            <a:p>
              <a:pPr algn="just"/>
              <a:r>
                <a:rPr lang="vi-VN" sz="2800" dirty="0">
                  <a:solidFill>
                    <a:srgbClr val="FF0000"/>
                  </a:solidFill>
                  <a:latin typeface="Cambria" panose="02040503050406030204" pitchFamily="18" charset="0"/>
                  <a:ea typeface="Cambria" panose="02040503050406030204" pitchFamily="18" charset="0"/>
                </a:rPr>
                <a:t> + Bị ép buộc, làm điều mình không muốn biểu hiện của xâm hại an toàn thể chất, tinh thần…</a:t>
              </a:r>
            </a:p>
          </p:txBody>
        </p:sp>
      </p:grpSp>
    </p:spTree>
    <p:extLst>
      <p:ext uri="{BB962C8B-B14F-4D97-AF65-F5344CB8AC3E}">
        <p14:creationId xmlns:p14="http://schemas.microsoft.com/office/powerpoint/2010/main" val="80664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9EC2E641-61F7-CB5B-C5BB-D0FDD6F23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xmlns=""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xmlns=""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2: Những việc cần làm để đảm bảo quyền được an toàn.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xmlns=""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xmlns=""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9EC2E641-61F7-CB5B-C5BB-D0FDD6F23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xmlns=""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pic>
        <p:nvPicPr>
          <p:cNvPr id="2" name="Picture 1" descr="A group of kids sitting at a table&#10;&#10;Description automatically generated">
            <a:extLst>
              <a:ext uri="{FF2B5EF4-FFF2-40B4-BE49-F238E27FC236}">
                <a16:creationId xmlns:a16="http://schemas.microsoft.com/office/drawing/2014/main" xmlns="" id="{DDFDD575-44B8-558C-DCD8-E5FCB2927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46" y="3106131"/>
            <a:ext cx="5294256" cy="3612818"/>
          </a:xfrm>
          <a:prstGeom prst="rect">
            <a:avLst/>
          </a:prstGeom>
        </p:spPr>
      </p:pic>
      <p:sp>
        <p:nvSpPr>
          <p:cNvPr id="5" name="TextBox 4">
            <a:extLst>
              <a:ext uri="{FF2B5EF4-FFF2-40B4-BE49-F238E27FC236}">
                <a16:creationId xmlns:a16="http://schemas.microsoft.com/office/drawing/2014/main" xmlns="" id="{86885768-E141-2790-6471-4548D416CEFD}"/>
              </a:ext>
            </a:extLst>
          </p:cNvPr>
          <p:cNvSpPr txBox="1"/>
          <p:nvPr/>
        </p:nvSpPr>
        <p:spPr>
          <a:xfrm>
            <a:off x="751114" y="1068365"/>
            <a:ext cx="10646229" cy="1754326"/>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Theo em, bạn cần làm gì để đảm bảo quyền được an toàn, phản đối mọi sự xâm hại trong những tình huống ở các hình 1, 2, 3, 4?</a:t>
            </a:r>
            <a:endParaRPr lang="en-US" sz="3600" b="1" dirty="0">
              <a:solidFill>
                <a:srgbClr val="002060"/>
              </a:solidFill>
              <a:latin typeface="Cambria" panose="02040503050406030204" pitchFamily="18" charset="0"/>
              <a:ea typeface="Cambria" panose="02040503050406030204" pitchFamily="18" charset="0"/>
            </a:endParaRPr>
          </a:p>
        </p:txBody>
      </p:sp>
      <p:pic>
        <p:nvPicPr>
          <p:cNvPr id="6" name="5 Minute Countdown Timer with Music For Kids! - Mr. Timer (360p, h264, youtube)">
            <a:hlinkClick r:id="" action="ppaction://media"/>
            <a:extLst>
              <a:ext uri="{FF2B5EF4-FFF2-40B4-BE49-F238E27FC236}">
                <a16:creationId xmlns:a16="http://schemas.microsoft.com/office/drawing/2014/main" xmlns="" id="{627D8DFB-03BB-12E3-7498-FA2E34DE861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0655" y="4173879"/>
            <a:ext cx="2772378" cy="1559463"/>
          </a:xfrm>
          <a:prstGeom prst="rect">
            <a:avLst/>
          </a:prstGeom>
        </p:spPr>
      </p:pic>
    </p:spTree>
    <p:extLst>
      <p:ext uri="{BB962C8B-B14F-4D97-AF65-F5344CB8AC3E}">
        <p14:creationId xmlns:p14="http://schemas.microsoft.com/office/powerpoint/2010/main" val="39761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xmlns="" id="{0EDF1659-BD3D-46D0-A13C-0793DD0BF6D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xmlns=""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xmlns=""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20916D13-8B00-2911-E445-C4CCE4C92682}"/>
              </a:ext>
            </a:extLst>
          </p:cNvPr>
          <p:cNvPicPr>
            <a:picLocks noChangeAspect="1"/>
          </p:cNvPicPr>
          <p:nvPr/>
        </p:nvPicPr>
        <p:blipFill>
          <a:blip r:embed="rId3"/>
          <a:stretch>
            <a:fillRect/>
          </a:stretch>
        </p:blipFill>
        <p:spPr>
          <a:xfrm>
            <a:off x="981756" y="409575"/>
            <a:ext cx="3807959" cy="3205727"/>
          </a:xfrm>
          <a:prstGeom prst="rect">
            <a:avLst/>
          </a:prstGeom>
        </p:spPr>
      </p:pic>
      <p:pic>
        <p:nvPicPr>
          <p:cNvPr id="5" name="Picture 4">
            <a:extLst>
              <a:ext uri="{FF2B5EF4-FFF2-40B4-BE49-F238E27FC236}">
                <a16:creationId xmlns:a16="http://schemas.microsoft.com/office/drawing/2014/main" xmlns="" id="{075734E9-EC72-190F-25A7-6FFE0B7CF6A4}"/>
              </a:ext>
            </a:extLst>
          </p:cNvPr>
          <p:cNvPicPr>
            <a:picLocks noChangeAspect="1"/>
          </p:cNvPicPr>
          <p:nvPr/>
        </p:nvPicPr>
        <p:blipFill>
          <a:blip r:embed="rId4"/>
          <a:stretch>
            <a:fillRect/>
          </a:stretch>
        </p:blipFill>
        <p:spPr>
          <a:xfrm>
            <a:off x="957943" y="3611805"/>
            <a:ext cx="3681168" cy="2767223"/>
          </a:xfrm>
          <a:prstGeom prst="rect">
            <a:avLst/>
          </a:prstGeom>
        </p:spPr>
      </p:pic>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xmlns=""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xmln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than: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644C0E08-E55E-2849-3F52-AE1AF02D88F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xmlns=""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xmlns=""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xmlns=""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xmlns=""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xmlns="" id="{0013E457-19B6-6327-4990-D20FDAB379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a:extLst>
              <a:ext uri="{FF2B5EF4-FFF2-40B4-BE49-F238E27FC236}">
                <a16:creationId xmlns:a16="http://schemas.microsoft.com/office/drawing/2014/main" xmlns="" id="{010D0C94-CD7B-83BF-B064-723726E5A3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extLst>
      <p:ext uri="{BB962C8B-B14F-4D97-AF65-F5344CB8AC3E}">
        <p14:creationId xmlns:p14="http://schemas.microsoft.com/office/powerpoint/2010/main" val="378392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xmlns=""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xmlns=""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字魂107号-萌趣欢乐体" panose="020F0302020204030204"/>
                <a:cs typeface="+mn-cs"/>
              </a:endParaRPr>
            </a:p>
          </p:txBody>
        </p:sp>
        <p:sp>
          <p:nvSpPr>
            <p:cNvPr id="11" name="Rectangle 10">
              <a:extLst>
                <a:ext uri="{FF2B5EF4-FFF2-40B4-BE49-F238E27FC236}">
                  <a16:creationId xmlns:a16="http://schemas.microsoft.com/office/drawing/2014/main" xmlns="" id="{8B9B9536-EEE9-6178-FD4D-752BC68DA5D9}"/>
                </a:ext>
              </a:extLst>
            </p:cNvPr>
            <p:cNvSpPr/>
            <p:nvPr/>
          </p:nvSpPr>
          <p:spPr>
            <a:xfrm>
              <a:off x="4325431" y="587555"/>
              <a:ext cx="5879117" cy="10584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liên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hệ</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tế</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xmlns="" id="{226E0DA5-868A-B957-9BBC-8AB129FDB1D1}"/>
              </a:ext>
            </a:extLst>
          </p:cNvPr>
          <p:cNvGraphicFramePr>
            <a:graphicFrameLocks noGrp="1"/>
          </p:cNvGraphicFramePr>
          <p:nvPr>
            <p:extLst>
              <p:ext uri="{D42A27DB-BD31-4B8C-83A1-F6EECF244321}">
                <p14:modId xmlns:p14="http://schemas.microsoft.com/office/powerpoint/2010/main" val="1402953748"/>
              </p:ext>
            </p:extLst>
          </p:nvPr>
        </p:nvGraphicFramePr>
        <p:xfrm>
          <a:off x="2144486" y="2024743"/>
          <a:ext cx="8447314" cy="3054510"/>
        </p:xfrm>
        <a:graphic>
          <a:graphicData uri="http://schemas.openxmlformats.org/drawingml/2006/table">
            <a:tbl>
              <a:tblPr firstRow="1" firstCol="1" bandRow="1">
                <a:tableStyleId>{5C22544A-7EE6-4342-B048-85BDC9FD1C3A}</a:tableStyleId>
              </a:tblPr>
              <a:tblGrid>
                <a:gridCol w="4223657">
                  <a:extLst>
                    <a:ext uri="{9D8B030D-6E8A-4147-A177-3AD203B41FA5}">
                      <a16:colId xmlns:a16="http://schemas.microsoft.com/office/drawing/2014/main" xmlns="" val="2860536354"/>
                    </a:ext>
                  </a:extLst>
                </a:gridCol>
                <a:gridCol w="4223657">
                  <a:extLst>
                    <a:ext uri="{9D8B030D-6E8A-4147-A177-3AD203B41FA5}">
                      <a16:colId xmlns:a16="http://schemas.microsoft.com/office/drawing/2014/main" xmlns="" val="737113303"/>
                    </a:ext>
                  </a:extLst>
                </a:gridCol>
              </a:tblGrid>
              <a:tr h="914400">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24979530"/>
                  </a:ext>
                </a:extLst>
              </a:tr>
              <a:tr h="1070055">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55906002"/>
                  </a:ext>
                </a:extLst>
              </a:tr>
              <a:tr h="1070055">
                <a:tc>
                  <a:txBody>
                    <a:bodyPr/>
                    <a:lstStyle/>
                    <a:p>
                      <a:pPr marL="0" marR="0" algn="ctr">
                        <a:lnSpc>
                          <a:spcPct val="120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71988194"/>
                  </a:ext>
                </a:extLst>
              </a:tr>
            </a:tbl>
          </a:graphicData>
        </a:graphic>
      </p:graphicFrame>
    </p:spTree>
    <p:extLst>
      <p:ext uri="{BB962C8B-B14F-4D97-AF65-F5344CB8AC3E}">
        <p14:creationId xmlns:p14="http://schemas.microsoft.com/office/powerpoint/2010/main" val="116870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xmlns="" id="{3ADA7D20-8D30-4696-8EFC-2E569035D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xmlns=""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aphicFrame>
        <p:nvGraphicFramePr>
          <p:cNvPr id="2" name="Table 1">
            <a:extLst>
              <a:ext uri="{FF2B5EF4-FFF2-40B4-BE49-F238E27FC236}">
                <a16:creationId xmlns:a16="http://schemas.microsoft.com/office/drawing/2014/main" xmlns="" id="{226E0DA5-868A-B957-9BBC-8AB129FDB1D1}"/>
              </a:ext>
            </a:extLst>
          </p:cNvPr>
          <p:cNvGraphicFramePr>
            <a:graphicFrameLocks noGrp="1"/>
          </p:cNvGraphicFramePr>
          <p:nvPr>
            <p:extLst>
              <p:ext uri="{D42A27DB-BD31-4B8C-83A1-F6EECF244321}">
                <p14:modId xmlns:p14="http://schemas.microsoft.com/office/powerpoint/2010/main" val="2936684349"/>
              </p:ext>
            </p:extLst>
          </p:nvPr>
        </p:nvGraphicFramePr>
        <p:xfrm>
          <a:off x="1208314" y="598715"/>
          <a:ext cx="9633858" cy="5702018"/>
        </p:xfrm>
        <a:graphic>
          <a:graphicData uri="http://schemas.openxmlformats.org/drawingml/2006/table">
            <a:tbl>
              <a:tblPr firstRow="1" firstCol="1" bandRow="1">
                <a:tableStyleId>{5C22544A-7EE6-4342-B048-85BDC9FD1C3A}</a:tableStyleId>
              </a:tblPr>
              <a:tblGrid>
                <a:gridCol w="4713515">
                  <a:extLst>
                    <a:ext uri="{9D8B030D-6E8A-4147-A177-3AD203B41FA5}">
                      <a16:colId xmlns:a16="http://schemas.microsoft.com/office/drawing/2014/main" xmlns="" val="2860536354"/>
                    </a:ext>
                  </a:extLst>
                </a:gridCol>
                <a:gridCol w="4920343">
                  <a:extLst>
                    <a:ext uri="{9D8B030D-6E8A-4147-A177-3AD203B41FA5}">
                      <a16:colId xmlns:a16="http://schemas.microsoft.com/office/drawing/2014/main" xmlns="" val="737113303"/>
                    </a:ext>
                  </a:extLst>
                </a:gridCol>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24979530"/>
                  </a:ext>
                </a:extLst>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55906002"/>
                  </a:ext>
                </a:extLst>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71988194"/>
                  </a:ext>
                </a:extLst>
              </a:tr>
            </a:tbl>
          </a:graphicData>
        </a:graphic>
      </p:graphicFrame>
      <p:sp>
        <p:nvSpPr>
          <p:cNvPr id="3" name="TextBox 2">
            <a:extLst>
              <a:ext uri="{FF2B5EF4-FFF2-40B4-BE49-F238E27FC236}">
                <a16:creationId xmlns:a16="http://schemas.microsoft.com/office/drawing/2014/main" xmlns="" id="{9B821FCD-FA0E-0EC3-ABA0-C2E804999785}"/>
              </a:ext>
            </a:extLst>
          </p:cNvPr>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03DBD6BD-C120-8277-63B0-FD4CDD9D5E86}"/>
              </a:ext>
            </a:extLst>
          </p:cNvPr>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F7A46C46-7E08-ADCF-CB80-797CB910E264}"/>
              </a:ext>
            </a:extLst>
          </p:cNvPr>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CEEB645C-4124-F0E8-DFD4-22F744A7AD88}"/>
              </a:ext>
            </a:extLst>
          </p:cNvPr>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5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xmlns=""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xmlns=""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xmlns=""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xmlns=""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xmlns="" id="{0013E457-19B6-6327-4990-D20FDAB379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xmlns="" id="{E70C3F84-2997-E5F1-4CBC-6ADFDC409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571" y="1890968"/>
            <a:ext cx="11299371" cy="2725299"/>
          </a:xfrm>
          <a:prstGeom prst="rect">
            <a:avLst/>
          </a:prstGeom>
        </p:spPr>
      </p:pic>
    </p:spTree>
    <p:extLst>
      <p:ext uri="{BB962C8B-B14F-4D97-AF65-F5344CB8AC3E}">
        <p14:creationId xmlns:p14="http://schemas.microsoft.com/office/powerpoint/2010/main" val="37914536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grpSp>
        <p:nvGrpSpPr>
          <p:cNvPr id="6" name="Group 5">
            <a:extLst>
              <a:ext uri="{FF2B5EF4-FFF2-40B4-BE49-F238E27FC236}">
                <a16:creationId xmlns:a16="http://schemas.microsoft.com/office/drawing/2014/main" xmlns="" id="{188B961B-8249-7C02-4EC3-AECC26AECA9C}"/>
              </a:ext>
            </a:extLst>
          </p:cNvPr>
          <p:cNvGrpSpPr/>
          <p:nvPr/>
        </p:nvGrpSpPr>
        <p:grpSpPr>
          <a:xfrm>
            <a:off x="729203" y="381000"/>
            <a:ext cx="6934340" cy="5562600"/>
            <a:chOff x="729203" y="798654"/>
            <a:chExt cx="6574421" cy="4779538"/>
          </a:xfrm>
        </p:grpSpPr>
        <p:sp>
          <p:nvSpPr>
            <p:cNvPr id="2" name="Thought Bubble: Cloud 1">
              <a:extLst>
                <a:ext uri="{FF2B5EF4-FFF2-40B4-BE49-F238E27FC236}">
                  <a16:creationId xmlns:a16="http://schemas.microsoft.com/office/drawing/2014/main" xmlns="" id="{B2714887-C096-E294-E9EA-B07AFD44F43A}"/>
                </a:ext>
              </a:extLst>
            </p:cNvPr>
            <p:cNvSpPr/>
            <p:nvPr/>
          </p:nvSpPr>
          <p:spPr>
            <a:xfrm flipH="1">
              <a:off x="729203" y="798654"/>
              <a:ext cx="6574421" cy="4779538"/>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xmlns="" id="{0DC5CC6C-B702-581A-4962-0D0DA8BB7722}"/>
                </a:ext>
              </a:extLst>
            </p:cNvPr>
            <p:cNvSpPr txBox="1"/>
            <p:nvPr/>
          </p:nvSpPr>
          <p:spPr>
            <a:xfrm>
              <a:off x="1192192" y="1307933"/>
              <a:ext cx="5370653" cy="3781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gặp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vi,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kênh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truyền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5 NGÓN TAY XINH">
            <a:hlinkClick r:id="" action="ppaction://media"/>
            <a:extLst>
              <a:ext uri="{FF2B5EF4-FFF2-40B4-BE49-F238E27FC236}">
                <a16:creationId xmlns:a16="http://schemas.microsoft.com/office/drawing/2014/main" xmlns="" id="{D4F80BF7-DA92-6A93-C733-745C95D1D8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CEA0622-56E5-F229-DC17-21446F37F9A0}"/>
              </a:ext>
            </a:extLst>
          </p:cNvPr>
          <p:cNvSpPr txBox="1"/>
          <p:nvPr/>
        </p:nvSpPr>
        <p:spPr>
          <a:xfrm>
            <a:off x="2245360" y="826463"/>
            <a:ext cx="8727440" cy="1569660"/>
          </a:xfrm>
          <a:prstGeom prst="rect">
            <a:avLst/>
          </a:prstGeom>
          <a:noFill/>
        </p:spPr>
        <p:txBody>
          <a:bodyPr wrap="square" rtlCol="0">
            <a:spAutoFit/>
          </a:bodyPr>
          <a:lstStyle/>
          <a:p>
            <a:pPr lvl="0" algn="ctr"/>
            <a:r>
              <a:rPr lang="vi-VN" sz="3200" b="1" dirty="0">
                <a:solidFill>
                  <a:srgbClr val="4472C4">
                    <a:lumMod val="50000"/>
                  </a:srgbClr>
                </a:solidFill>
                <a:latin typeface="Cambria" panose="02040503050406030204" pitchFamily="18" charset="0"/>
                <a:ea typeface="Cambria" panose="02040503050406030204" pitchFamily="18" charset="0"/>
              </a:rPr>
              <a:t>Mỗi ngón tay trong bài hát đại diện cho những ai? Cách ứng xử với những người đó như thế nào?</a:t>
            </a:r>
            <a:endParaRPr kumimoji="0" lang="vi-VN" sz="32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xmlns=""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xmlns=""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xmlns="" id="{79775127-7E04-DD24-E905-161D792EE444}"/>
                </a:ext>
              </a:extLst>
            </p:cNvPr>
            <p:cNvSpPr txBox="1"/>
            <p:nvPr/>
          </p:nvSpPr>
          <p:spPr>
            <a:xfrm>
              <a:off x="4887003" y="3259993"/>
              <a:ext cx="5937751" cy="2173957"/>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Ngón cái là những người thân; ngón trỏ là thầy cô, bạn bè; ngón giữa là hàng xóm,bạn của bố mẹ….</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CEA0622-56E5-F229-DC17-21446F37F9A0}"/>
              </a:ext>
            </a:extLst>
          </p:cNvPr>
          <p:cNvSpPr txBox="1"/>
          <p:nvPr/>
        </p:nvSpPr>
        <p:spPr>
          <a:xfrm>
            <a:off x="2245360" y="826463"/>
            <a:ext cx="8727440" cy="1323439"/>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Những câu hát nào được lặp lại nhiều lần trong bài?</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xmlns=""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xmlns=""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xmlns="" id="{79775127-7E04-DD24-E905-161D792EE444}"/>
                </a:ext>
              </a:extLst>
            </p:cNvPr>
            <p:cNvSpPr txBox="1"/>
            <p:nvPr/>
          </p:nvSpPr>
          <p:spPr>
            <a:xfrm>
              <a:off x="4887003" y="3259993"/>
              <a:ext cx="5937751" cy="2173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Nếu ai chạm vào vùng đồ bơi. Xua tay em nói lớn; Không không em đã lớn rồi.</a:t>
              </a:r>
            </a:p>
          </p:txBody>
        </p:sp>
      </p:grpSp>
    </p:spTree>
    <p:extLst>
      <p:ext uri="{BB962C8B-B14F-4D97-AF65-F5344CB8AC3E}">
        <p14:creationId xmlns:p14="http://schemas.microsoft.com/office/powerpoint/2010/main" val="18930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0"/>
            <a:ext cx="9895840" cy="3271519"/>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CEA0622-56E5-F229-DC17-21446F37F9A0}"/>
              </a:ext>
            </a:extLst>
          </p:cNvPr>
          <p:cNvSpPr txBox="1"/>
          <p:nvPr/>
        </p:nvSpPr>
        <p:spPr>
          <a:xfrm>
            <a:off x="2245360" y="826463"/>
            <a:ext cx="8727440" cy="1938992"/>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Em hãy kể một tình huống em cảm thấy không an toàn mà em đã trải qua hoặc em biết?</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1026" name="Picture 2" descr="Ý nghĩa 5 ngón tay trên bàn tay để đeo nhẫn là gì?">
            <a:extLst>
              <a:ext uri="{FF2B5EF4-FFF2-40B4-BE49-F238E27FC236}">
                <a16:creationId xmlns:a16="http://schemas.microsoft.com/office/drawing/2014/main" xmlns=""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3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xmlns="" id="{0EDF1659-BD3D-46D0-A13C-0793DD0BF6D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xmlns="" id="{9A71EB7D-31F1-2AD9-9401-688B2A9E4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xmlns="" id="{2F7A2CA9-8132-CDAC-BC78-F1FF58E8B5A6}"/>
              </a:ext>
            </a:extLst>
          </p:cNvPr>
          <p:cNvPicPr>
            <a:picLocks noChangeAspect="1"/>
          </p:cNvPicPr>
          <p:nvPr/>
        </p:nvPicPr>
        <p:blipFill>
          <a:blip r:embed="rId7"/>
          <a:stretch>
            <a:fillRect/>
          </a:stretch>
        </p:blipFill>
        <p:spPr>
          <a:xfrm>
            <a:off x="2570165" y="1463964"/>
            <a:ext cx="7254869" cy="2121592"/>
          </a:xfrm>
          <a:prstGeom prst="rect">
            <a:avLst/>
          </a:prstGeom>
        </p:spPr>
      </p:pic>
      <p:pic>
        <p:nvPicPr>
          <p:cNvPr id="9" name="Picture 8">
            <a:extLst>
              <a:ext uri="{FF2B5EF4-FFF2-40B4-BE49-F238E27FC236}">
                <a16:creationId xmlns:a16="http://schemas.microsoft.com/office/drawing/2014/main" xmlns="" id="{15603C16-0BEE-DA39-CC90-708F246CAF1D}"/>
              </a:ext>
            </a:extLst>
          </p:cNvPr>
          <p:cNvPicPr>
            <a:picLocks noChangeAspect="1"/>
          </p:cNvPicPr>
          <p:nvPr/>
        </p:nvPicPr>
        <p:blipFill>
          <a:blip r:embed="rId8"/>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xmlns="" id="{7772CA26-209F-D021-8E60-81E1E924CA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9EC2E641-61F7-CB5B-C5BB-D0FDD6F23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xmlns=""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xmlns=""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xmlns=""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xmlns=""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1116</Words>
  <Application>Microsoft Office PowerPoint</Application>
  <PresentationFormat>Widescreen</PresentationFormat>
  <Paragraphs>53</Paragraphs>
  <Slides>27</Slides>
  <Notes>8</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Arial</vt:lpstr>
      <vt:lpstr>Arial-Rounded</vt:lpstr>
      <vt:lpstr>Calibri</vt:lpstr>
      <vt:lpstr>Cambria</vt:lpstr>
      <vt:lpstr>SVN-Hole Hearted</vt:lpstr>
      <vt:lpstr>Tahoma</vt:lpstr>
      <vt:lpstr>Times New Roman</vt:lpstr>
      <vt:lpstr>字魂107号-萌趣欢乐体</vt:lpstr>
      <vt:lpstr>字魂59号-创粗黑</vt:lpstr>
      <vt:lpstr>思源黑体 CN Medium</vt:lpstr>
      <vt:lpstr>游明朝</vt:lpstr>
      <vt:lpstr>等线</vt:lpstr>
      <vt:lpstr>Office 主题​​</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2023-11-08T05:37:12Z</dcterms:created>
  <dcterms:modified xsi:type="dcterms:W3CDTF">2026-03-23T15:04:28Z</dcterms:modified>
</cp:coreProperties>
</file>