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Lst>
  <p:notesMasterIdLst>
    <p:notesMasterId r:id="rId40"/>
  </p:notesMasterIdLst>
  <p:sldIdLst>
    <p:sldId id="487" r:id="rId5"/>
    <p:sldId id="257" r:id="rId6"/>
    <p:sldId id="258" r:id="rId7"/>
    <p:sldId id="371" r:id="rId8"/>
    <p:sldId id="259" r:id="rId9"/>
    <p:sldId id="260" r:id="rId10"/>
    <p:sldId id="263" r:id="rId11"/>
    <p:sldId id="347" r:id="rId12"/>
    <p:sldId id="264" r:id="rId13"/>
    <p:sldId id="267" r:id="rId14"/>
    <p:sldId id="268" r:id="rId15"/>
    <p:sldId id="269" r:id="rId16"/>
    <p:sldId id="439" r:id="rId17"/>
    <p:sldId id="477" r:id="rId18"/>
    <p:sldId id="362" r:id="rId19"/>
    <p:sldId id="350" r:id="rId20"/>
    <p:sldId id="363" r:id="rId21"/>
    <p:sldId id="351" r:id="rId22"/>
    <p:sldId id="478" r:id="rId23"/>
    <p:sldId id="479" r:id="rId24"/>
    <p:sldId id="480" r:id="rId25"/>
    <p:sldId id="364" r:id="rId26"/>
    <p:sldId id="352" r:id="rId27"/>
    <p:sldId id="365" r:id="rId28"/>
    <p:sldId id="353" r:id="rId29"/>
    <p:sldId id="366" r:id="rId30"/>
    <p:sldId id="339" r:id="rId31"/>
    <p:sldId id="481" r:id="rId32"/>
    <p:sldId id="482" r:id="rId33"/>
    <p:sldId id="358" r:id="rId34"/>
    <p:sldId id="483" r:id="rId35"/>
    <p:sldId id="484" r:id="rId36"/>
    <p:sldId id="485" r:id="rId37"/>
    <p:sldId id="486" r:id="rId38"/>
    <p:sldId id="343" r:id="rId3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79" autoAdjust="0"/>
  </p:normalViewPr>
  <p:slideViewPr>
    <p:cSldViewPr snapToGrid="0">
      <p:cViewPr varScale="1">
        <p:scale>
          <a:sx n="97" d="100"/>
          <a:sy n="97" d="100"/>
        </p:scale>
        <p:origin x="11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24/03/2026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393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3/24/2026</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078549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4531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8028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8965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44821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608009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16570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280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3391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986110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3/24/2026</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9207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9"/>
            <a:ext cx="9144000" cy="1655233"/>
          </a:xfrm>
          <a:prstGeom prst="rect">
            <a:avLst/>
          </a:prstGeom>
        </p:spPr>
        <p:txBody>
          <a:bodyPr/>
          <a:lstStyle>
            <a:lvl1pPr marL="0" indent="0" algn="ctr">
              <a:buNone/>
              <a:defRPr sz="3200"/>
            </a:lvl1pPr>
            <a:lvl2pPr marL="609585" indent="0" algn="ctr">
              <a:buNone/>
              <a:defRPr sz="2665"/>
            </a:lvl2pPr>
            <a:lvl3pPr marL="1219170" indent="0" algn="ctr">
              <a:buNone/>
              <a:defRPr sz="2400"/>
            </a:lvl3pPr>
            <a:lvl4pPr marL="1828754" indent="0" algn="ctr">
              <a:buNone/>
              <a:defRPr sz="2135"/>
            </a:lvl4pPr>
            <a:lvl5pPr marL="2438339" indent="0" algn="ctr">
              <a:buNone/>
              <a:defRPr sz="2135"/>
            </a:lvl5pPr>
            <a:lvl6pPr marL="3047924" indent="0" algn="ctr">
              <a:buNone/>
              <a:defRPr sz="2135"/>
            </a:lvl6pPr>
            <a:lvl7pPr marL="3657509" indent="0" algn="ctr">
              <a:buNone/>
              <a:defRPr sz="2135"/>
            </a:lvl7pPr>
            <a:lvl8pPr marL="4267093" indent="0" algn="ctr">
              <a:buNone/>
              <a:defRPr sz="2135"/>
            </a:lvl8pPr>
            <a:lvl9pPr marL="4876678"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13013966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543830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8"/>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5"/>
            <a:ext cx="10515600" cy="1500717"/>
          </a:xfrm>
          <a:prstGeom prst="rect">
            <a:avLst/>
          </a:prstGeom>
        </p:spPr>
        <p:txBody>
          <a:bodyPr/>
          <a:lstStyle>
            <a:lvl1pPr marL="0" indent="0">
              <a:buNone/>
              <a:defRPr sz="3200">
                <a:solidFill>
                  <a:schemeClr val="tx1">
                    <a:tint val="75000"/>
                  </a:schemeClr>
                </a:solidFill>
              </a:defRPr>
            </a:lvl1pPr>
            <a:lvl2pPr marL="609585" indent="0">
              <a:buNone/>
              <a:defRPr sz="2665">
                <a:solidFill>
                  <a:schemeClr val="tx1">
                    <a:tint val="75000"/>
                  </a:schemeClr>
                </a:solidFill>
              </a:defRPr>
            </a:lvl2pPr>
            <a:lvl3pPr marL="1219170" indent="0">
              <a:buNone/>
              <a:defRPr sz="2400">
                <a:solidFill>
                  <a:schemeClr val="tx1">
                    <a:tint val="75000"/>
                  </a:schemeClr>
                </a:solidFill>
              </a:defRPr>
            </a:lvl3pPr>
            <a:lvl4pPr marL="1828754" indent="0">
              <a:buNone/>
              <a:defRPr sz="2135">
                <a:solidFill>
                  <a:schemeClr val="tx1">
                    <a:tint val="75000"/>
                  </a:schemeClr>
                </a:solidFill>
              </a:defRPr>
            </a:lvl4pPr>
            <a:lvl5pPr marL="2438339" indent="0">
              <a:buNone/>
              <a:defRPr sz="2135">
                <a:solidFill>
                  <a:schemeClr val="tx1">
                    <a:tint val="75000"/>
                  </a:schemeClr>
                </a:solidFill>
              </a:defRPr>
            </a:lvl5pPr>
            <a:lvl6pPr marL="3047924" indent="0">
              <a:buNone/>
              <a:defRPr sz="2135">
                <a:solidFill>
                  <a:schemeClr val="tx1">
                    <a:tint val="75000"/>
                  </a:schemeClr>
                </a:solidFill>
              </a:defRPr>
            </a:lvl6pPr>
            <a:lvl7pPr marL="3657509" indent="0">
              <a:buNone/>
              <a:defRPr sz="2135">
                <a:solidFill>
                  <a:schemeClr val="tx1">
                    <a:tint val="75000"/>
                  </a:schemeClr>
                </a:solidFill>
              </a:defRPr>
            </a:lvl7pPr>
            <a:lvl8pPr marL="4267093" indent="0">
              <a:buNone/>
              <a:defRPr sz="2135">
                <a:solidFill>
                  <a:schemeClr val="tx1">
                    <a:tint val="75000"/>
                  </a:schemeClr>
                </a:solidFill>
              </a:defRPr>
            </a:lvl8pPr>
            <a:lvl9pPr marL="4876678"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86390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6" name="Footer Placeholder 5"/>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7" name="Slide Number Placeholder 6"/>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3128416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6"/>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9" y="1680634"/>
            <a:ext cx="5158316" cy="825500"/>
          </a:xfrm>
          <a:prstGeom prst="rect">
            <a:avLst/>
          </a:prstGeom>
        </p:spPr>
        <p:txBody>
          <a:bodyPr anchor="b"/>
          <a:lstStyle>
            <a:lvl1pPr marL="0" indent="0">
              <a:buNone/>
              <a:defRPr sz="3200" b="1"/>
            </a:lvl1pPr>
            <a:lvl2pPr marL="609585" indent="0">
              <a:buNone/>
              <a:defRPr sz="2665" b="1"/>
            </a:lvl2pPr>
            <a:lvl3pPr marL="1219170" indent="0">
              <a:buNone/>
              <a:defRPr sz="2400" b="1"/>
            </a:lvl3pPr>
            <a:lvl4pPr marL="1828754" indent="0">
              <a:buNone/>
              <a:defRPr sz="2135" b="1"/>
            </a:lvl4pPr>
            <a:lvl5pPr marL="2438339" indent="0">
              <a:buNone/>
              <a:defRPr sz="2135" b="1"/>
            </a:lvl5pPr>
            <a:lvl6pPr marL="3047924" indent="0">
              <a:buNone/>
              <a:defRPr sz="2135" b="1"/>
            </a:lvl6pPr>
            <a:lvl7pPr marL="3657509" indent="0">
              <a:buNone/>
              <a:defRPr sz="2135" b="1"/>
            </a:lvl7pPr>
            <a:lvl8pPr marL="4267093" indent="0">
              <a:buNone/>
              <a:defRPr sz="2135" b="1"/>
            </a:lvl8pPr>
            <a:lvl9pPr marL="4876678"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9"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5" b="1"/>
            </a:lvl2pPr>
            <a:lvl3pPr marL="1219170" indent="0">
              <a:buNone/>
              <a:defRPr sz="2400" b="1"/>
            </a:lvl3pPr>
            <a:lvl4pPr marL="1828754" indent="0">
              <a:buNone/>
              <a:defRPr sz="2135" b="1"/>
            </a:lvl4pPr>
            <a:lvl5pPr marL="2438339" indent="0">
              <a:buNone/>
              <a:defRPr sz="2135" b="1"/>
            </a:lvl5pPr>
            <a:lvl6pPr marL="3047924" indent="0">
              <a:buNone/>
              <a:defRPr sz="2135" b="1"/>
            </a:lvl6pPr>
            <a:lvl7pPr marL="3657509" indent="0">
              <a:buNone/>
              <a:defRPr sz="2135" b="1"/>
            </a:lvl7pPr>
            <a:lvl8pPr marL="4267093" indent="0">
              <a:buNone/>
              <a:defRPr sz="2135" b="1"/>
            </a:lvl8pPr>
            <a:lvl9pPr marL="4876678"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8" name="Footer Placeholder 7"/>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9" name="Slide Number Placeholder 8"/>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050646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4" name="Footer Placeholder 3"/>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5" name="Slide Number Placeholder 4"/>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3383334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3" name="Footer Placeholder 2"/>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4" name="Slide Number Placeholder 3"/>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35414302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6"/>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2117"/>
          </a:xfrm>
          <a:prstGeom prst="rect">
            <a:avLst/>
          </a:prstGeom>
        </p:spPr>
        <p:txBody>
          <a:bodyPr/>
          <a:lstStyle>
            <a:lvl1pPr marL="0" indent="0">
              <a:buNone/>
              <a:defRPr sz="2135"/>
            </a:lvl1pPr>
            <a:lvl2pPr marL="609585" indent="0">
              <a:buNone/>
              <a:defRPr sz="1865"/>
            </a:lvl2pPr>
            <a:lvl3pPr marL="1219170" indent="0">
              <a:buNone/>
              <a:defRPr sz="1600"/>
            </a:lvl3pPr>
            <a:lvl4pPr marL="1828754" indent="0">
              <a:buNone/>
              <a:defRPr sz="1335"/>
            </a:lvl4pPr>
            <a:lvl5pPr marL="2438339" indent="0">
              <a:buNone/>
              <a:defRPr sz="1335"/>
            </a:lvl5pPr>
            <a:lvl6pPr marL="3047924" indent="0">
              <a:buNone/>
              <a:defRPr sz="1335"/>
            </a:lvl6pPr>
            <a:lvl7pPr marL="3657509" indent="0">
              <a:buNone/>
              <a:defRPr sz="1335"/>
            </a:lvl7pPr>
            <a:lvl8pPr marL="4267093" indent="0">
              <a:buNone/>
              <a:defRPr sz="1335"/>
            </a:lvl8pPr>
            <a:lvl9pPr marL="4876678"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6" name="Footer Placeholder 5"/>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7" name="Slide Number Placeholder 6"/>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044202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6"/>
            <a:ext cx="6172200" cy="4872567"/>
          </a:xfrm>
          <a:prstGeom prst="rect">
            <a:avLst/>
          </a:prstGeom>
        </p:spPr>
        <p:txBody>
          <a:bodyPr/>
          <a:lstStyle>
            <a:lvl1pPr marL="0" indent="0">
              <a:buNone/>
              <a:defRPr sz="4265"/>
            </a:lvl1pPr>
            <a:lvl2pPr marL="609585" indent="0">
              <a:buNone/>
              <a:defRPr sz="3735"/>
            </a:lvl2pPr>
            <a:lvl3pPr marL="1219170" indent="0">
              <a:buNone/>
              <a:defRPr sz="3200"/>
            </a:lvl3pPr>
            <a:lvl4pPr marL="1828754" indent="0">
              <a:buNone/>
              <a:defRPr sz="2665"/>
            </a:lvl4pPr>
            <a:lvl5pPr marL="2438339" indent="0">
              <a:buNone/>
              <a:defRPr sz="2665"/>
            </a:lvl5pPr>
            <a:lvl6pPr marL="3047924" indent="0">
              <a:buNone/>
              <a:defRPr sz="2665"/>
            </a:lvl6pPr>
            <a:lvl7pPr marL="3657509" indent="0">
              <a:buNone/>
              <a:defRPr sz="2665"/>
            </a:lvl7pPr>
            <a:lvl8pPr marL="4267093" indent="0">
              <a:buNone/>
              <a:defRPr sz="2665"/>
            </a:lvl8pPr>
            <a:lvl9pPr marL="4876678" indent="0">
              <a:buNone/>
              <a:defRPr sz="2665"/>
            </a:lvl9pPr>
          </a:lstStyle>
          <a:p>
            <a:endParaRPr lang="en-US"/>
          </a:p>
        </p:txBody>
      </p:sp>
      <p:sp>
        <p:nvSpPr>
          <p:cNvPr id="4" name="Text Placeholder 3"/>
          <p:cNvSpPr>
            <a:spLocks noGrp="1"/>
          </p:cNvSpPr>
          <p:nvPr>
            <p:ph type="body" sz="half" idx="2"/>
          </p:nvPr>
        </p:nvSpPr>
        <p:spPr>
          <a:xfrm>
            <a:off x="840319" y="2057400"/>
            <a:ext cx="3932767" cy="3812117"/>
          </a:xfrm>
          <a:prstGeom prst="rect">
            <a:avLst/>
          </a:prstGeom>
        </p:spPr>
        <p:txBody>
          <a:bodyPr/>
          <a:lstStyle>
            <a:lvl1pPr marL="0" indent="0">
              <a:buNone/>
              <a:defRPr sz="2135"/>
            </a:lvl1pPr>
            <a:lvl2pPr marL="609585" indent="0">
              <a:buNone/>
              <a:defRPr sz="1865"/>
            </a:lvl2pPr>
            <a:lvl3pPr marL="1219170" indent="0">
              <a:buNone/>
              <a:defRPr sz="1600"/>
            </a:lvl3pPr>
            <a:lvl4pPr marL="1828754" indent="0">
              <a:buNone/>
              <a:defRPr sz="1335"/>
            </a:lvl4pPr>
            <a:lvl5pPr marL="2438339" indent="0">
              <a:buNone/>
              <a:defRPr sz="1335"/>
            </a:lvl5pPr>
            <a:lvl6pPr marL="3047924" indent="0">
              <a:buNone/>
              <a:defRPr sz="1335"/>
            </a:lvl6pPr>
            <a:lvl7pPr marL="3657509" indent="0">
              <a:buNone/>
              <a:defRPr sz="1335"/>
            </a:lvl7pPr>
            <a:lvl8pPr marL="4267093" indent="0">
              <a:buNone/>
              <a:defRPr sz="1335"/>
            </a:lvl8pPr>
            <a:lvl9pPr marL="4876678"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6" name="Footer Placeholder 5"/>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7" name="Slide Number Placeholder 6"/>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676987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31067305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6186"/>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6186"/>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6976610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900846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8126838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24/03/2026</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8EB98E03-0FEF-16E5-7B5E-962DDED936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187D533-7CFF-31A8-D732-BF0AF9B0F8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1345722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2745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377" indent="-304792" algn="l" defTabSz="121917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547"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slide" Target="slide7.xml"/><Relationship Id="rId15" Type="http://schemas.openxmlformats.org/officeDocument/2006/relationships/image" Target="../media/image42.png"/><Relationship Id="rId10" Type="http://schemas.openxmlformats.org/officeDocument/2006/relationships/slide" Target="slide10.xml"/><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slide" Target="slide5.xml"/><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slide" Target="slide6.xml"/><Relationship Id="rId5" Type="http://schemas.openxmlformats.org/officeDocument/2006/relationships/image" Target="../media/image36.pn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slide" Target="slide10.xml"/><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slide" Target="slide6.xml"/><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slide" Target="slide6.xml"/><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7.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1"/>
            <a:ext cx="5121911" cy="461665"/>
          </a:xfrm>
          <a:prstGeom prst="rect">
            <a:avLst/>
          </a:prstGeom>
          <a:noFill/>
        </p:spPr>
        <p:txBody>
          <a:bodyPr wrap="square" rtlCol="0">
            <a:spAutoFit/>
          </a:bodyPr>
          <a:lstStyle/>
          <a:p>
            <a:pPr algn="ctr" defTabSz="914377"/>
            <a:r>
              <a:rPr lang="en-US" sz="2400" b="1">
                <a:gradFill>
                  <a:gsLst>
                    <a:gs pos="50000">
                      <a:prstClr val="black"/>
                    </a:gs>
                    <a:gs pos="0">
                      <a:prstClr val="black">
                        <a:lumMod val="25000"/>
                        <a:lumOff val="75000"/>
                      </a:prstClr>
                    </a:gs>
                    <a:gs pos="100000">
                      <a:prstClr val="black">
                        <a:lumMod val="85000"/>
                      </a:prstClr>
                    </a:gs>
                  </a:gsLst>
                  <a:lin ang="5400000" scaled="1"/>
                </a:gradFill>
                <a:latin typeface="Calibri"/>
                <a:cs typeface="Arial"/>
                <a:sym typeface="Arial"/>
              </a:rPr>
              <a:t>TRƯỜNG TIỂU HỌC HƯNG ĐẠO</a:t>
            </a:r>
          </a:p>
        </p:txBody>
      </p:sp>
      <p:sp>
        <p:nvSpPr>
          <p:cNvPr id="4" name="Text Box 3"/>
          <p:cNvSpPr txBox="1"/>
          <p:nvPr/>
        </p:nvSpPr>
        <p:spPr>
          <a:xfrm>
            <a:off x="3235960" y="2359661"/>
            <a:ext cx="6410325" cy="615315"/>
          </a:xfrm>
          <a:prstGeom prst="rect">
            <a:avLst/>
          </a:prstGeom>
          <a:noFill/>
        </p:spPr>
        <p:txBody>
          <a:bodyPr wrap="square" rtlCol="0">
            <a:noAutofit/>
          </a:bodyPr>
          <a:lstStyle/>
          <a:p>
            <a:pPr algn="ctr" defTabSz="914377"/>
            <a:r>
              <a:rPr lang="en-US" sz="6600" b="1" dirty="0">
                <a:solidFill>
                  <a:srgbClr val="FF0000"/>
                </a:solidFill>
                <a:effectLst>
                  <a:outerShdw blurRad="38100" dist="38100" dir="2700000" algn="tl">
                    <a:srgbClr val="000000">
                      <a:alpha val="43137"/>
                    </a:srgbClr>
                  </a:outerShdw>
                </a:effectLst>
                <a:latin typeface="Calibri"/>
                <a:cs typeface="Arial"/>
                <a:sym typeface="Arial"/>
              </a:rPr>
              <a:t>MÔN: TIẾNG VIỆT</a:t>
            </a:r>
          </a:p>
        </p:txBody>
      </p:sp>
      <p:sp>
        <p:nvSpPr>
          <p:cNvPr id="5" name="Text Box 4"/>
          <p:cNvSpPr txBox="1"/>
          <p:nvPr/>
        </p:nvSpPr>
        <p:spPr>
          <a:xfrm>
            <a:off x="3771266" y="5280661"/>
            <a:ext cx="4845685" cy="1384995"/>
          </a:xfrm>
          <a:prstGeom prst="rect">
            <a:avLst/>
          </a:prstGeom>
          <a:noFill/>
        </p:spPr>
        <p:txBody>
          <a:bodyPr wrap="square" rtlCol="0">
            <a:spAutoFit/>
          </a:bodyPr>
          <a:lstStyle/>
          <a:p>
            <a:pPr algn="ctr" defTabSz="914377"/>
            <a:r>
              <a:rPr lang="en-US" sz="3200" b="1" dirty="0" err="1">
                <a:solidFill>
                  <a:srgbClr val="4472C4"/>
                </a:solidFill>
                <a:latin typeface="Calibri"/>
                <a:cs typeface="Arial"/>
                <a:sym typeface="Arial"/>
              </a:rPr>
              <a:t>Họ</a:t>
            </a:r>
            <a:r>
              <a:rPr lang="en-US" sz="3200" b="1" dirty="0">
                <a:solidFill>
                  <a:srgbClr val="4472C4"/>
                </a:solidFill>
                <a:latin typeface="Calibri"/>
                <a:cs typeface="Arial"/>
                <a:sym typeface="Arial"/>
              </a:rPr>
              <a:t> </a:t>
            </a:r>
            <a:r>
              <a:rPr lang="en-US" sz="3200" b="1" dirty="0" err="1">
                <a:solidFill>
                  <a:srgbClr val="4472C4"/>
                </a:solidFill>
                <a:latin typeface="Calibri"/>
                <a:cs typeface="Arial"/>
                <a:sym typeface="Arial"/>
              </a:rPr>
              <a:t>và</a:t>
            </a:r>
            <a:r>
              <a:rPr lang="en-US" sz="3200" b="1" dirty="0">
                <a:solidFill>
                  <a:srgbClr val="4472C4"/>
                </a:solidFill>
                <a:latin typeface="Calibri"/>
                <a:cs typeface="Arial"/>
                <a:sym typeface="Arial"/>
              </a:rPr>
              <a:t> </a:t>
            </a:r>
            <a:r>
              <a:rPr lang="en-US" sz="3200" b="1" dirty="0" err="1">
                <a:solidFill>
                  <a:srgbClr val="4472C4"/>
                </a:solidFill>
                <a:latin typeface="Calibri"/>
                <a:cs typeface="Arial"/>
                <a:sym typeface="Arial"/>
              </a:rPr>
              <a:t>tên</a:t>
            </a:r>
            <a:r>
              <a:rPr lang="en-US" sz="3200" b="1" dirty="0">
                <a:solidFill>
                  <a:srgbClr val="4472C4"/>
                </a:solidFill>
                <a:latin typeface="Calibri"/>
                <a:cs typeface="Arial"/>
                <a:sym typeface="Arial"/>
              </a:rPr>
              <a:t>: </a:t>
            </a:r>
            <a:r>
              <a:rPr lang="en-US" sz="3200" b="1" dirty="0" err="1">
                <a:solidFill>
                  <a:srgbClr val="4472C4"/>
                </a:solidFill>
                <a:latin typeface="Calibri"/>
                <a:cs typeface="Arial"/>
                <a:sym typeface="Arial"/>
              </a:rPr>
              <a:t>Bùi</a:t>
            </a:r>
            <a:r>
              <a:rPr lang="en-US" sz="3200" b="1" dirty="0">
                <a:solidFill>
                  <a:srgbClr val="4472C4"/>
                </a:solidFill>
                <a:latin typeface="Calibri"/>
                <a:cs typeface="Arial"/>
                <a:sym typeface="Arial"/>
              </a:rPr>
              <a:t> </a:t>
            </a:r>
            <a:r>
              <a:rPr lang="en-US" sz="3200" b="1" dirty="0" err="1">
                <a:solidFill>
                  <a:srgbClr val="4472C4"/>
                </a:solidFill>
                <a:latin typeface="Calibri"/>
                <a:cs typeface="Arial"/>
                <a:sym typeface="Arial"/>
              </a:rPr>
              <a:t>Thị</a:t>
            </a:r>
            <a:r>
              <a:rPr lang="en-US" sz="3200" b="1" dirty="0">
                <a:solidFill>
                  <a:srgbClr val="4472C4"/>
                </a:solidFill>
                <a:latin typeface="Calibri"/>
                <a:cs typeface="Arial"/>
                <a:sym typeface="Arial"/>
              </a:rPr>
              <a:t> Thu </a:t>
            </a:r>
            <a:r>
              <a:rPr lang="en-US" sz="3200" b="1" dirty="0" err="1">
                <a:solidFill>
                  <a:srgbClr val="4472C4"/>
                </a:solidFill>
                <a:latin typeface="Calibri"/>
                <a:cs typeface="Arial"/>
                <a:sym typeface="Arial"/>
              </a:rPr>
              <a:t>Hà</a:t>
            </a:r>
            <a:endParaRPr lang="en-US" sz="3200" b="1" dirty="0">
              <a:solidFill>
                <a:srgbClr val="4472C4"/>
              </a:solidFill>
              <a:latin typeface="Calibri"/>
              <a:cs typeface="Arial"/>
              <a:sym typeface="Arial"/>
            </a:endParaRPr>
          </a:p>
          <a:p>
            <a:pPr algn="ctr" defTabSz="914377"/>
            <a:r>
              <a:rPr lang="en-US" sz="3200" b="1" dirty="0" err="1">
                <a:solidFill>
                  <a:srgbClr val="4472C4"/>
                </a:solidFill>
                <a:latin typeface="Calibri"/>
                <a:cs typeface="Arial"/>
                <a:sym typeface="Arial"/>
              </a:rPr>
              <a:t>Lớp</a:t>
            </a:r>
            <a:r>
              <a:rPr lang="en-US" sz="3200" b="1" dirty="0">
                <a:solidFill>
                  <a:srgbClr val="4472C4"/>
                </a:solidFill>
                <a:latin typeface="Calibri"/>
                <a:cs typeface="Arial"/>
                <a:sym typeface="Arial"/>
              </a:rPr>
              <a:t> : 5A5</a:t>
            </a:r>
          </a:p>
          <a:p>
            <a:pPr algn="ctr" defTabSz="914377"/>
            <a:r>
              <a:rPr lang="en-US" sz="2000" b="1" i="1" dirty="0" err="1">
                <a:solidFill>
                  <a:srgbClr val="4472C4"/>
                </a:solidFill>
                <a:latin typeface="Calibri"/>
                <a:cs typeface="Arial"/>
                <a:sym typeface="Arial"/>
              </a:rPr>
              <a:t>Năm</a:t>
            </a:r>
            <a:r>
              <a:rPr lang="en-US" sz="2000" b="1" i="1" dirty="0">
                <a:solidFill>
                  <a:srgbClr val="4472C4"/>
                </a:solidFill>
                <a:latin typeface="Calibri"/>
                <a:cs typeface="Arial"/>
                <a:sym typeface="Arial"/>
              </a:rPr>
              <a:t> </a:t>
            </a:r>
            <a:r>
              <a:rPr lang="en-US" sz="2000" b="1" i="1" dirty="0" err="1">
                <a:solidFill>
                  <a:srgbClr val="4472C4"/>
                </a:solidFill>
                <a:latin typeface="Calibri"/>
                <a:cs typeface="Arial"/>
                <a:sym typeface="Arial"/>
              </a:rPr>
              <a:t>học</a:t>
            </a:r>
            <a:r>
              <a:rPr lang="en-US" sz="2000" b="1" i="1" dirty="0">
                <a:solidFill>
                  <a:srgbClr val="4472C4"/>
                </a:solidFill>
                <a:latin typeface="Calibri"/>
                <a:cs typeface="Arial"/>
                <a:sym typeface="Arial"/>
              </a:rPr>
              <a:t>: 2025 - 2026</a:t>
            </a:r>
          </a:p>
        </p:txBody>
      </p:sp>
    </p:spTree>
    <p:extLst>
      <p:ext uri="{BB962C8B-B14F-4D97-AF65-F5344CB8AC3E}">
        <p14:creationId xmlns:p14="http://schemas.microsoft.com/office/powerpoint/2010/main" val="31971807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algn="ctr">
                <a:defRPr/>
              </a:pPr>
              <a:r>
                <a:rPr lang="en-US" sz="4800" dirty="0" err="1">
                  <a:solidFill>
                    <a:srgbClr val="00B0F0"/>
                  </a:solidFill>
                  <a:latin typeface="Cambria" panose="02040503050406030204" pitchFamily="18" charset="0"/>
                  <a:ea typeface="Cambria" panose="02040503050406030204" pitchFamily="18" charset="0"/>
                </a:rPr>
                <a:t>Luyện</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đọc</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trong</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nhóm</a:t>
              </a:r>
              <a:endParaRPr lang="vi-VN" sz="4800"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algn="ctr">
                <a:defRPr/>
              </a:pPr>
              <a:r>
                <a:rPr lang="en-US" sz="4800" b="1" dirty="0" err="1">
                  <a:solidFill>
                    <a:srgbClr val="00B0F0"/>
                  </a:solidFill>
                  <a:latin typeface="Cambria" panose="02040503050406030204" pitchFamily="18" charset="0"/>
                  <a:ea typeface="Cambria" panose="02040503050406030204" pitchFamily="18" charset="0"/>
                </a:rPr>
                <a:t>Luyện</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đọc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trước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lớp</a:t>
              </a:r>
              <a:endParaRPr lang="vi-VN" sz="4800" b="1"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4DD6DB2-0E83-1494-49F0-81513B0F0F2E}"/>
              </a:ext>
            </a:extLst>
          </p:cNvPr>
          <p:cNvPicPr>
            <a:picLocks noChangeAspect="1"/>
          </p:cNvPicPr>
          <p:nvPr/>
        </p:nvPicPr>
        <p:blipFill>
          <a:blip r:embed="rId6"/>
          <a:stretch>
            <a:fillRect/>
          </a:stretch>
        </p:blipFill>
        <p:spPr>
          <a:xfrm>
            <a:off x="1877986" y="1986509"/>
            <a:ext cx="6352583" cy="3023878"/>
          </a:xfrm>
          <a:prstGeom prst="rect">
            <a:avLst/>
          </a:prstGeom>
        </p:spPr>
      </p:pic>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1569660"/>
          </a:xfrm>
          <a:prstGeom prst="rect">
            <a:avLst/>
          </a:prstGeom>
          <a:noFill/>
        </p:spPr>
        <p:txBody>
          <a:bodyPr wrap="square">
            <a:spAutoFit/>
          </a:bodyPr>
          <a:lstStyle/>
          <a:p>
            <a:pPr marL="609585"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Nhà nho: </a:t>
            </a:r>
            <a:r>
              <a:rPr lang="vi-VN" sz="4800" kern="0" dirty="0">
                <a:solidFill>
                  <a:srgbClr val="000000"/>
                </a:solidFill>
                <a:latin typeface="Calibri" panose="020F0502020204030204" pitchFamily="34" charset="0"/>
                <a:cs typeface="Calibri" panose="020F0502020204030204" pitchFamily="34" charset="0"/>
                <a:sym typeface="Arial"/>
              </a:rPr>
              <a:t>người học theo đạo nho thời xưa.</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BE9A60C-C122-B071-28B0-45809567255B}"/>
              </a:ext>
            </a:extLst>
          </p:cNvPr>
          <p:cNvSpPr txBox="1"/>
          <p:nvPr/>
        </p:nvSpPr>
        <p:spPr>
          <a:xfrm>
            <a:off x="891791" y="3341106"/>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Tú tài: </a:t>
            </a:r>
            <a:r>
              <a:rPr lang="vi-VN" sz="4800" kern="0" dirty="0">
                <a:solidFill>
                  <a:srgbClr val="000000"/>
                </a:solidFill>
                <a:latin typeface="Calibri" panose="020F0502020204030204" pitchFamily="34" charset="0"/>
                <a:cs typeface="Calibri" panose="020F0502020204030204" pitchFamily="34" charset="0"/>
                <a:sym typeface="Arial"/>
              </a:rPr>
              <a:t>vị thấp nhất trong hệ thống khoa cử thời xưa.</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en-US" sz="2933"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2308324"/>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Nghĩa hiệp: </a:t>
            </a:r>
            <a:r>
              <a:rPr lang="vi-VN" sz="4800" kern="0" dirty="0">
                <a:solidFill>
                  <a:srgbClr val="000000"/>
                </a:solidFill>
                <a:latin typeface="Calibri" panose="020F0502020204030204" pitchFamily="34" charset="0"/>
                <a:cs typeface="Calibri" panose="020F0502020204030204" pitchFamily="34" charset="0"/>
                <a:sym typeface="Arial"/>
              </a:rPr>
              <a:t>có tinh thần quên mình về việc nghĩa, cứu giúp người gặp khó khăn, hoạn nạn.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43413175-E483-7DEA-BDC5-AE259F705DDD}"/>
              </a:ext>
            </a:extLst>
          </p:cNvPr>
          <p:cNvSpPr txBox="1"/>
          <p:nvPr/>
        </p:nvSpPr>
        <p:spPr>
          <a:xfrm>
            <a:off x="866712" y="4056807"/>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Lục tỉnh: </a:t>
            </a:r>
            <a:r>
              <a:rPr lang="vi-VN" sz="4800" kern="0" dirty="0">
                <a:solidFill>
                  <a:srgbClr val="000000"/>
                </a:solidFill>
                <a:latin typeface="Calibri" panose="020F0502020204030204" pitchFamily="34" charset="0"/>
                <a:cs typeface="Calibri" panose="020F0502020204030204" pitchFamily="34" charset="0"/>
                <a:sym typeface="Arial"/>
              </a:rPr>
              <a:t>tên gọi vùng đất Nam Bộ thời nhà Nguyễn.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10777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44732" y="1267161"/>
              <a:ext cx="9722735"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Dựa vào đoạn mở đầu và những hiểu biết của em, hãy nói 2 – 3 câu giới thiệu về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933539D-0EFB-7D22-80CD-BCDC1AD1D21A}"/>
              </a:ext>
            </a:extLst>
          </p:cNvPr>
          <p:cNvGrpSpPr/>
          <p:nvPr/>
        </p:nvGrpSpPr>
        <p:grpSpPr>
          <a:xfrm>
            <a:off x="684650" y="2368161"/>
            <a:ext cx="7487077" cy="3569652"/>
            <a:chOff x="132772" y="2212312"/>
            <a:chExt cx="6110884" cy="3068919"/>
          </a:xfrm>
        </p:grpSpPr>
        <p:sp>
          <p:nvSpPr>
            <p:cNvPr id="6" name="Rectangle: Rounded Corners 5">
              <a:extLst>
                <a:ext uri="{FF2B5EF4-FFF2-40B4-BE49-F238E27FC236}">
                  <a16:creationId xmlns:a16="http://schemas.microsoft.com/office/drawing/2014/main" id="{948D05D1-166A-23F2-307F-AD6622EBF68C}"/>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82D2AE6-2EBE-1E38-9C21-0EEE718C6CA1}"/>
                </a:ext>
              </a:extLst>
            </p:cNvPr>
            <p:cNvSpPr txBox="1"/>
            <p:nvPr/>
          </p:nvSpPr>
          <p:spPr>
            <a:xfrm>
              <a:off x="132772" y="2316265"/>
              <a:ext cx="6110884" cy="2557084"/>
            </a:xfrm>
            <a:prstGeom prst="rect">
              <a:avLst/>
            </a:prstGeom>
            <a:noFill/>
          </p:spPr>
          <p:txBody>
            <a:bodyPr wrap="square">
              <a:spAutoFit/>
            </a:bodyPr>
            <a:lstStyle/>
            <a:p>
              <a:pPr marL="568325" marR="0" lvl="0" algn="ctr" defTabSz="914400" rtl="0" eaLnBrk="1" fontAlgn="auto" latinLnBrk="0" hangingPunct="1">
                <a:spcBef>
                  <a:spcPts val="0"/>
                </a:spcBef>
                <a:spcAft>
                  <a:spcPts val="0"/>
                </a:spcAft>
                <a:buClrTx/>
                <a:buSzTx/>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026" name="Picture 2" descr="Danh nhân văn hóa Nguyễn Đình Chiểu - biểu tượng cao đẹp của vùng đất Bến  Tre">
            <a:extLst>
              <a:ext uri="{FF2B5EF4-FFF2-40B4-BE49-F238E27FC236}">
                <a16:creationId xmlns:a16="http://schemas.microsoft.com/office/drawing/2014/main" id="{E1390CFF-724B-2BF7-6399-5AD69862EE9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430156" y="1851949"/>
            <a:ext cx="3110025" cy="43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6">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56704" y="1249227"/>
              <a:ext cx="9957361"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 những sự kiện chính trong cuộc đời của thầy giáo, thầy thuốc, nhà thơ yêu nước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6" name="Picture 5">
            <a:extLst>
              <a:ext uri="{FF2B5EF4-FFF2-40B4-BE49-F238E27FC236}">
                <a16:creationId xmlns:a16="http://schemas.microsoft.com/office/drawing/2014/main" id="{826A267C-8B0F-BD40-84BF-D4543FDF4330}"/>
              </a:ext>
            </a:extLst>
          </p:cNvPr>
          <p:cNvPicPr>
            <a:picLocks noChangeAspect="1"/>
          </p:cNvPicPr>
          <p:nvPr/>
        </p:nvPicPr>
        <p:blipFill>
          <a:blip r:embed="rId4"/>
          <a:stretch>
            <a:fillRect/>
          </a:stretch>
        </p:blipFill>
        <p:spPr>
          <a:xfrm>
            <a:off x="555584" y="2409331"/>
            <a:ext cx="11013492" cy="1275155"/>
          </a:xfrm>
          <a:prstGeom prst="rect">
            <a:avLst/>
          </a:prstGeom>
        </p:spPr>
      </p:pic>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Chặng đường học hành, thi cử: </a:t>
            </a:r>
            <a:r>
              <a:rPr lang="vi-VN" sz="3200" dirty="0">
                <a:solidFill>
                  <a:srgbClr val="FF0000"/>
                </a:solidFill>
                <a:latin typeface="Cambria" panose="02040503050406030204" pitchFamily="18" charset="0"/>
                <a:ea typeface="Cambria" panose="02040503050406030204" pitchFamily="18" charset="0"/>
              </a:rPr>
              <a:t>Năm 1833, gia đình ly tán, cậu bé Chiểu 12 tuổi phải xa cha mẹ, ra Huế ở nhờ một người bạn của cha để ăn học. Năm 1843, Nguyễn Đình Chiểu trở về quê mẹ đỗ tú tài tại trường thi Gia Định. Hai năm sau, ông trở ra Huế học tập chờ kỳ thi năm Kỷ Dậu, 1849 nhưng đến cuối năm 1848 mẹ mất Nguyễn Đình Chiểu phải bỏ thi về Nam chịu tang mẹ.</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7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Thời kỳ gặp nhiều biến cố đau thương: </a:t>
            </a:r>
            <a:r>
              <a:rPr lang="vi-VN" sz="3600" dirty="0">
                <a:solidFill>
                  <a:srgbClr val="FF0000"/>
                </a:solidFill>
                <a:latin typeface="Cambria" panose="02040503050406030204" pitchFamily="18" charset="0"/>
                <a:ea typeface="Cambria" panose="02040503050406030204" pitchFamily="18" charset="0"/>
              </a:rPr>
              <a:t>được tin mẹ mất Nguyễn Đình Chiểu phải bỏ thi về Nam chịu tang mẹ. Trên đường về, ông bị ốm nặng, mù cả hai mắt, chạy chữa mãi không khỏi. Cuối năm 1849, ông mới về đến Gia Định “lỡ bề báo hiếu, lỡ đường lập thân”.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51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520860"/>
            <a:ext cx="10394066" cy="577576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400" b="1" dirty="0">
                <a:solidFill>
                  <a:srgbClr val="FF0000"/>
                </a:solidFill>
                <a:latin typeface="Cambria" panose="02040503050406030204" pitchFamily="18" charset="0"/>
                <a:ea typeface="Cambria" panose="02040503050406030204" pitchFamily="18" charset="0"/>
              </a:rPr>
              <a:t>Giai đoạn ra tay giúp đời, cứu người: </a:t>
            </a:r>
            <a:r>
              <a:rPr lang="vi-VN" sz="3400" dirty="0">
                <a:solidFill>
                  <a:srgbClr val="FF0000"/>
                </a:solidFill>
                <a:latin typeface="Cambria" panose="02040503050406030204" pitchFamily="18" charset="0"/>
                <a:ea typeface="Cambria" panose="02040503050406030204" pitchFamily="18" charset="0"/>
              </a:rPr>
              <a:t>không gục ngã trước những đòn thử thách nặng nề liên tiếp của số phận, ông mở trường dạy học, làm thầy thuốc chữa bệnh cho dân và làm thơ chan chứa tinh thần nghĩa hiệp. Khi giặc pháp xâm lược nước ta (1858), Nguyễn Đình Chiểu cùng các lãnh tụ nghĩa quân bàn mưu tính kế đánh giặc ngoại xâm. Đồng thời, ông sáng tác nhiều tác phẩm thơ văn ca ngợi, tiếc thương những người đã hy sinh vì đất nước, khích lệ mạnh mẽ tinh thần chiến đấu của nhân dân.</a:t>
            </a:r>
            <a:endParaRPr kumimoji="0" lang="en-US" sz="3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73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sao Nguyễn Đình Chiểu được nhân dân Lục tỉnh gọi bằng cái tên thân mật “cụ Đồ Chiểu”?</a:t>
              </a:r>
              <a:endPar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730949" y="2356586"/>
            <a:ext cx="10160828" cy="3569652"/>
            <a:chOff x="132772" y="2212312"/>
            <a:chExt cx="6110884" cy="3068919"/>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2937096"/>
            </a:xfrm>
            <a:prstGeom prst="rect">
              <a:avLst/>
            </a:prstGeom>
            <a:noFill/>
          </p:spPr>
          <p:txBody>
            <a:bodyPr wrap="square">
              <a:spAutoFit/>
            </a:bodyPr>
            <a:lstStyle/>
            <a:p>
              <a:pPr marL="568325" marR="0" lvl="0" algn="just" defTabSz="914400" rtl="0" eaLnBrk="1" fontAlgn="auto" latinLnBrk="0" hangingPunct="1">
                <a:spcBef>
                  <a:spcPts val="0"/>
                </a:spcBef>
                <a:spcAft>
                  <a:spcPts val="0"/>
                </a:spcAft>
                <a:buClrTx/>
                <a:buSzTx/>
                <a:tabLst/>
                <a:defRPr/>
              </a:pPr>
              <a:r>
                <a:rPr kumimoji="0" lang="en-US"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Vì Nguyễn Đình Chiểu có những phẩm chất cao quý. Ông đã nêu cao nghị lực vượt lên số phận bất hạnh, suốt một đời giữ trọn lòng hiếu trung với dân, với nước. Ông xứng đáng là bậc thầy đáng kính để mọi người trân trọng, kính phục.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69660"/>
            <a:chOff x="-456038" y="977107"/>
            <a:chExt cx="10825479" cy="1569660"/>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67978" y="1319854"/>
              <a:ext cx="9957361" cy="76944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118168"/>
            <a:ext cx="9515248" cy="3968274"/>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Bài đọc ca ngợi cụ Nguyễn Đình Chiểu - người đã nêu cao nghị lực phi thường, vượt lên số phận. Đồng thời bày tỏ niềm khâm phục trước tấm lòng nhân hậu, hết lòng bảo vệ chính nghĩa, khâm phục tinh thần yêu nước, một lòng gắn bó với dân, với nước,... của cụ Đồ Chiểu.</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2">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B14E551-09D6-65A9-4E8F-7B3F27FA5F14}"/>
              </a:ext>
            </a:extLst>
          </p:cNvPr>
          <p:cNvPicPr>
            <a:picLocks noChangeAspect="1"/>
          </p:cNvPicPr>
          <p:nvPr/>
        </p:nvPicPr>
        <p:blipFill>
          <a:blip r:embed="rId6"/>
          <a:stretch>
            <a:fillRect/>
          </a:stretch>
        </p:blipFill>
        <p:spPr>
          <a:xfrm>
            <a:off x="2393587" y="1905486"/>
            <a:ext cx="5761219" cy="3023878"/>
          </a:xfrm>
          <a:prstGeom prst="rect">
            <a:avLst/>
          </a:prstGeom>
        </p:spPr>
      </p:pic>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nhóm</a:t>
              </a:r>
              <a:endParaRPr kumimoji="0" lang="vi-VN"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38316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trước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lớp</a:t>
              </a:r>
              <a:endParaRPr kumimoji="0" lang="vi-VN"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362144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矩形 16">
            <a:extLst>
              <a:ext uri="{FF2B5EF4-FFF2-40B4-BE49-F238E27FC236}">
                <a16:creationId xmlns:a16="http://schemas.microsoft.com/office/drawing/2014/main" id="{4A1B973F-1336-AF50-30B4-C1F2CDB83537}"/>
              </a:ext>
            </a:extLst>
          </p:cNvPr>
          <p:cNvSpPr/>
          <p:nvPr/>
        </p:nvSpPr>
        <p:spPr>
          <a:xfrm>
            <a:off x="908295" y="1127567"/>
            <a:ext cx="7673365" cy="437533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base">
              <a:spcBef>
                <a:spcPct val="0"/>
              </a:spcBef>
              <a:spcAft>
                <a:spcPct val="0"/>
              </a:spcAft>
              <a:defRPr/>
            </a:pPr>
            <a:endParaRPr lang="zh-CN" altLang="en-US" sz="1200" dirty="0">
              <a:solidFill>
                <a:srgbClr val="FFFFFF"/>
              </a:solidFill>
              <a:latin typeface="Arial" panose="020B0604020202020204" pitchFamily="34" charset="0"/>
              <a:ea typeface="字魂59号-创粗黑"/>
              <a:cs typeface="Arial" panose="020B0604020202020204" pitchFamily="34" charset="0"/>
            </a:endParaRPr>
          </a:p>
        </p:txBody>
      </p:sp>
      <p:pic>
        <p:nvPicPr>
          <p:cNvPr id="11" name="Picture 2" descr="Hình ảnh Trẻ Em đầy Màu Sắc đọc Sách PNG , Bọn Trẻ, đọc, Sách PNG trong  suốt và Vector để tải xuống miễn phí">
            <a:extLst>
              <a:ext uri="{FF2B5EF4-FFF2-40B4-BE49-F238E27FC236}">
                <a16:creationId xmlns:a16="http://schemas.microsoft.com/office/drawing/2014/main" id="{568D52F1-6E1E-1469-7489-90B777FBA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000" r="96406">
                        <a14:foregroundMark x1="7656" y1="43438" x2="13906" y2="55313"/>
                        <a14:foregroundMark x1="5156" y1="82188" x2="6094" y2="85000"/>
                        <a14:foregroundMark x1="31094" y1="88125" x2="35781" y2="90000"/>
                        <a14:foregroundMark x1="68281" y1="42500" x2="82031" y2="50000"/>
                        <a14:foregroundMark x1="87656" y1="62813" x2="92344" y2="75938"/>
                        <a14:foregroundMark x1="91406" y1="64063" x2="96406" y2="68438"/>
                        <a14:foregroundMark x1="91406" y1="31250" x2="91406" y2="31250"/>
                        <a14:foregroundMark x1="66094" y1="83438" x2="70469" y2="83438"/>
                        <a14:foregroundMark x1="55469" y1="79375" x2="58281" y2="84688"/>
                        <a14:foregroundMark x1="65469" y1="87188" x2="70156" y2="88750"/>
                        <a14:foregroundMark x1="69219" y1="89375" x2="69219" y2="89375"/>
                        <a14:foregroundMark x1="74531" y1="72188" x2="75469" y2="76250"/>
                        <a14:foregroundMark x1="38594" y1="66250" x2="43594" y2="72813"/>
                        <a14:foregroundMark x1="32344" y1="81875" x2="34844" y2="83750"/>
                        <a14:foregroundMark x1="35469" y1="84688" x2="35469" y2="84688"/>
                      </a14:backgroundRemoval>
                    </a14:imgEffect>
                  </a14:imgLayer>
                </a14:imgProps>
              </a:ext>
              <a:ext uri="{28A0092B-C50C-407E-A947-70E740481C1C}">
                <a14:useLocalDpi xmlns:a14="http://schemas.microsoft.com/office/drawing/2010/main" val="0"/>
              </a:ext>
            </a:extLst>
          </a:blip>
          <a:srcRect/>
          <a:stretch>
            <a:fillRect/>
          </a:stretch>
        </p:blipFill>
        <p:spPr bwMode="auto">
          <a:xfrm>
            <a:off x="7393017" y="2218169"/>
            <a:ext cx="4798983" cy="4798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B2F6C-ABA3-DE42-66EA-110BF89D7C7A}"/>
              </a:ext>
            </a:extLst>
          </p:cNvPr>
          <p:cNvSpPr txBox="1"/>
          <p:nvPr/>
        </p:nvSpPr>
        <p:spPr>
          <a:xfrm>
            <a:off x="1295079" y="2021400"/>
            <a:ext cx="6908800" cy="2308324"/>
          </a:xfrm>
          <a:prstGeom prst="rect">
            <a:avLst/>
          </a:prstGeom>
          <a:noFill/>
        </p:spPr>
        <p:txBody>
          <a:bodyPr wrap="square" rtlCol="0">
            <a:spAutoFit/>
          </a:bodyPr>
          <a:lstStyle/>
          <a:p>
            <a:pPr algn="ctr" defTabSz="609630"/>
            <a:r>
              <a:rPr lang="vi-VN" sz="4800" dirty="0">
                <a:solidFill>
                  <a:prstClr val="black"/>
                </a:solidFill>
              </a:rPr>
              <a:t>Giới thiệu về một người có tấm lòng yêu nước, thương dân mà em biết.</a:t>
            </a:r>
            <a:endParaRPr lang="vi-VN" sz="4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392081-1056-1B6A-C78A-76E62244FBFB}"/>
              </a:ext>
            </a:extLst>
          </p:cNvPr>
          <p:cNvPicPr>
            <a:picLocks noChangeAspect="1"/>
          </p:cNvPicPr>
          <p:nvPr/>
        </p:nvPicPr>
        <p:blipFill>
          <a:blip r:embed="rId6"/>
          <a:stretch>
            <a:fillRect/>
          </a:stretch>
        </p:blipFill>
        <p:spPr>
          <a:xfrm>
            <a:off x="2040032" y="2130082"/>
            <a:ext cx="6352583" cy="1926503"/>
          </a:xfrm>
          <a:prstGeom prst="rect">
            <a:avLst/>
          </a:prstGeom>
        </p:spPr>
      </p:pic>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41989" y="135525"/>
            <a:ext cx="10825479" cy="12997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3002" y="1399698"/>
              <a:ext cx="9957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đoạn văn dưới đây và thực hiện yêu cầu.</a:t>
              </a:r>
              <a:endParaRPr kumimoji="0" 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603628" y="1638955"/>
            <a:ext cx="10658540" cy="3708549"/>
            <a:chOff x="132772" y="2212311"/>
            <a:chExt cx="6110884" cy="3556520"/>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1"/>
              <a:ext cx="5812457" cy="3556520"/>
            </a:xfrm>
            <a:custGeom>
              <a:avLst/>
              <a:gdLst>
                <a:gd name="connsiteX0" fmla="*/ 0 w 5812457"/>
                <a:gd name="connsiteY0" fmla="*/ 717421 h 3556520"/>
                <a:gd name="connsiteX1" fmla="*/ 717421 w 5812457"/>
                <a:gd name="connsiteY1" fmla="*/ 0 h 3556520"/>
                <a:gd name="connsiteX2" fmla="*/ 1342795 w 5812457"/>
                <a:gd name="connsiteY2" fmla="*/ 0 h 3556520"/>
                <a:gd name="connsiteX3" fmla="*/ 1880616 w 5812457"/>
                <a:gd name="connsiteY3" fmla="*/ 0 h 3556520"/>
                <a:gd name="connsiteX4" fmla="*/ 2549766 w 5812457"/>
                <a:gd name="connsiteY4" fmla="*/ 0 h 3556520"/>
                <a:gd name="connsiteX5" fmla="*/ 3043811 w 5812457"/>
                <a:gd name="connsiteY5" fmla="*/ 0 h 3556520"/>
                <a:gd name="connsiteX6" fmla="*/ 3581632 w 5812457"/>
                <a:gd name="connsiteY6" fmla="*/ 0 h 3556520"/>
                <a:gd name="connsiteX7" fmla="*/ 4294558 w 5812457"/>
                <a:gd name="connsiteY7" fmla="*/ 0 h 3556520"/>
                <a:gd name="connsiteX8" fmla="*/ 5095036 w 5812457"/>
                <a:gd name="connsiteY8" fmla="*/ 0 h 3556520"/>
                <a:gd name="connsiteX9" fmla="*/ 5812457 w 5812457"/>
                <a:gd name="connsiteY9" fmla="*/ 717421 h 3556520"/>
                <a:gd name="connsiteX10" fmla="*/ 5812457 w 5812457"/>
                <a:gd name="connsiteY10" fmla="*/ 1247841 h 3556520"/>
                <a:gd name="connsiteX11" fmla="*/ 5812457 w 5812457"/>
                <a:gd name="connsiteY11" fmla="*/ 1778260 h 3556520"/>
                <a:gd name="connsiteX12" fmla="*/ 5812457 w 5812457"/>
                <a:gd name="connsiteY12" fmla="*/ 2308680 h 3556520"/>
                <a:gd name="connsiteX13" fmla="*/ 5812457 w 5812457"/>
                <a:gd name="connsiteY13" fmla="*/ 2839099 h 3556520"/>
                <a:gd name="connsiteX14" fmla="*/ 5095036 w 5812457"/>
                <a:gd name="connsiteY14" fmla="*/ 3556520 h 3556520"/>
                <a:gd name="connsiteX15" fmla="*/ 4469662 w 5812457"/>
                <a:gd name="connsiteY15" fmla="*/ 3556520 h 3556520"/>
                <a:gd name="connsiteX16" fmla="*/ 3844289 w 5812457"/>
                <a:gd name="connsiteY16" fmla="*/ 3556520 h 3556520"/>
                <a:gd name="connsiteX17" fmla="*/ 3262691 w 5812457"/>
                <a:gd name="connsiteY17" fmla="*/ 3556520 h 3556520"/>
                <a:gd name="connsiteX18" fmla="*/ 2681094 w 5812457"/>
                <a:gd name="connsiteY18" fmla="*/ 3556520 h 3556520"/>
                <a:gd name="connsiteX19" fmla="*/ 2187049 w 5812457"/>
                <a:gd name="connsiteY19" fmla="*/ 3556520 h 3556520"/>
                <a:gd name="connsiteX20" fmla="*/ 1605451 w 5812457"/>
                <a:gd name="connsiteY20" fmla="*/ 3556520 h 3556520"/>
                <a:gd name="connsiteX21" fmla="*/ 717421 w 5812457"/>
                <a:gd name="connsiteY21" fmla="*/ 3556520 h 3556520"/>
                <a:gd name="connsiteX22" fmla="*/ 0 w 5812457"/>
                <a:gd name="connsiteY22" fmla="*/ 2839099 h 3556520"/>
                <a:gd name="connsiteX23" fmla="*/ 0 w 5812457"/>
                <a:gd name="connsiteY23" fmla="*/ 2287463 h 3556520"/>
                <a:gd name="connsiteX24" fmla="*/ 0 w 5812457"/>
                <a:gd name="connsiteY24" fmla="*/ 1778260 h 3556520"/>
                <a:gd name="connsiteX25" fmla="*/ 0 w 5812457"/>
                <a:gd name="connsiteY25" fmla="*/ 1226624 h 3556520"/>
                <a:gd name="connsiteX26" fmla="*/ 0 w 5812457"/>
                <a:gd name="connsiteY26" fmla="*/ 717421 h 355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2457" h="3556520" fill="none" extrusionOk="0">
                  <a:moveTo>
                    <a:pt x="0" y="717421"/>
                  </a:moveTo>
                  <a:cubicBezTo>
                    <a:pt x="6487" y="329171"/>
                    <a:pt x="283361" y="-70902"/>
                    <a:pt x="717421" y="0"/>
                  </a:cubicBezTo>
                  <a:cubicBezTo>
                    <a:pt x="899650" y="-22367"/>
                    <a:pt x="1177085" y="-2862"/>
                    <a:pt x="1342795" y="0"/>
                  </a:cubicBezTo>
                  <a:cubicBezTo>
                    <a:pt x="1508505" y="2862"/>
                    <a:pt x="1731621" y="14915"/>
                    <a:pt x="1880616" y="0"/>
                  </a:cubicBezTo>
                  <a:cubicBezTo>
                    <a:pt x="2029611" y="-14915"/>
                    <a:pt x="2217073" y="-7861"/>
                    <a:pt x="2549766" y="0"/>
                  </a:cubicBezTo>
                  <a:cubicBezTo>
                    <a:pt x="2882459" y="7861"/>
                    <a:pt x="2916841" y="-6142"/>
                    <a:pt x="3043811" y="0"/>
                  </a:cubicBezTo>
                  <a:cubicBezTo>
                    <a:pt x="3170782" y="6142"/>
                    <a:pt x="3401318" y="-20165"/>
                    <a:pt x="3581632" y="0"/>
                  </a:cubicBezTo>
                  <a:cubicBezTo>
                    <a:pt x="3761946" y="20165"/>
                    <a:pt x="4041741" y="-28171"/>
                    <a:pt x="4294558" y="0"/>
                  </a:cubicBezTo>
                  <a:cubicBezTo>
                    <a:pt x="4547375" y="28171"/>
                    <a:pt x="4753054" y="-29769"/>
                    <a:pt x="5095036" y="0"/>
                  </a:cubicBezTo>
                  <a:cubicBezTo>
                    <a:pt x="5469967" y="26478"/>
                    <a:pt x="5890343" y="368223"/>
                    <a:pt x="5812457" y="717421"/>
                  </a:cubicBezTo>
                  <a:cubicBezTo>
                    <a:pt x="5798141" y="881316"/>
                    <a:pt x="5826180" y="1120368"/>
                    <a:pt x="5812457" y="1247841"/>
                  </a:cubicBezTo>
                  <a:cubicBezTo>
                    <a:pt x="5798734" y="1375314"/>
                    <a:pt x="5800451" y="1541739"/>
                    <a:pt x="5812457" y="1778260"/>
                  </a:cubicBezTo>
                  <a:cubicBezTo>
                    <a:pt x="5824463" y="2014781"/>
                    <a:pt x="5788816" y="2058347"/>
                    <a:pt x="5812457" y="2308680"/>
                  </a:cubicBezTo>
                  <a:cubicBezTo>
                    <a:pt x="5836098" y="2559013"/>
                    <a:pt x="5810720" y="2594543"/>
                    <a:pt x="5812457" y="2839099"/>
                  </a:cubicBezTo>
                  <a:cubicBezTo>
                    <a:pt x="5834445" y="3261399"/>
                    <a:pt x="5402747" y="3598458"/>
                    <a:pt x="5095036" y="3556520"/>
                  </a:cubicBezTo>
                  <a:cubicBezTo>
                    <a:pt x="4961588" y="3547008"/>
                    <a:pt x="4729257" y="3553495"/>
                    <a:pt x="4469662" y="3556520"/>
                  </a:cubicBezTo>
                  <a:cubicBezTo>
                    <a:pt x="4210067" y="3559545"/>
                    <a:pt x="4148249" y="3568917"/>
                    <a:pt x="3844289" y="3556520"/>
                  </a:cubicBezTo>
                  <a:cubicBezTo>
                    <a:pt x="3540329" y="3544123"/>
                    <a:pt x="3521696" y="3542701"/>
                    <a:pt x="3262691" y="3556520"/>
                  </a:cubicBezTo>
                  <a:cubicBezTo>
                    <a:pt x="3003686" y="3570339"/>
                    <a:pt x="2811324" y="3559296"/>
                    <a:pt x="2681094" y="3556520"/>
                  </a:cubicBezTo>
                  <a:cubicBezTo>
                    <a:pt x="2550864" y="3553744"/>
                    <a:pt x="2428749" y="3540942"/>
                    <a:pt x="2187049" y="3556520"/>
                  </a:cubicBezTo>
                  <a:cubicBezTo>
                    <a:pt x="1945349" y="3572098"/>
                    <a:pt x="1784324" y="3558316"/>
                    <a:pt x="1605451" y="3556520"/>
                  </a:cubicBezTo>
                  <a:cubicBezTo>
                    <a:pt x="1426578" y="3554724"/>
                    <a:pt x="1050925" y="3536638"/>
                    <a:pt x="717421" y="3556520"/>
                  </a:cubicBezTo>
                  <a:cubicBezTo>
                    <a:pt x="361031" y="3612775"/>
                    <a:pt x="75772" y="3192637"/>
                    <a:pt x="0" y="2839099"/>
                  </a:cubicBezTo>
                  <a:cubicBezTo>
                    <a:pt x="-16990" y="2573295"/>
                    <a:pt x="16888" y="2429921"/>
                    <a:pt x="0" y="2287463"/>
                  </a:cubicBezTo>
                  <a:cubicBezTo>
                    <a:pt x="-16888" y="2145005"/>
                    <a:pt x="23080" y="2000475"/>
                    <a:pt x="0" y="1778260"/>
                  </a:cubicBezTo>
                  <a:cubicBezTo>
                    <a:pt x="-23080" y="1556045"/>
                    <a:pt x="13016" y="1370065"/>
                    <a:pt x="0" y="1226624"/>
                  </a:cubicBezTo>
                  <a:cubicBezTo>
                    <a:pt x="-13016" y="1083183"/>
                    <a:pt x="-2760" y="925385"/>
                    <a:pt x="0" y="717421"/>
                  </a:cubicBezTo>
                  <a:close/>
                </a:path>
                <a:path w="5812457" h="3556520" stroke="0" extrusionOk="0">
                  <a:moveTo>
                    <a:pt x="0" y="717421"/>
                  </a:moveTo>
                  <a:cubicBezTo>
                    <a:pt x="1814" y="376662"/>
                    <a:pt x="355875" y="61961"/>
                    <a:pt x="717421" y="0"/>
                  </a:cubicBezTo>
                  <a:cubicBezTo>
                    <a:pt x="965614" y="-27491"/>
                    <a:pt x="1194501" y="7208"/>
                    <a:pt x="1386571" y="0"/>
                  </a:cubicBezTo>
                  <a:cubicBezTo>
                    <a:pt x="1578641" y="-7208"/>
                    <a:pt x="1723675" y="8452"/>
                    <a:pt x="1924392" y="0"/>
                  </a:cubicBezTo>
                  <a:cubicBezTo>
                    <a:pt x="2125109" y="-8452"/>
                    <a:pt x="2237607" y="8823"/>
                    <a:pt x="2462213" y="0"/>
                  </a:cubicBezTo>
                  <a:cubicBezTo>
                    <a:pt x="2686819" y="-8823"/>
                    <a:pt x="2942241" y="-10192"/>
                    <a:pt x="3131363" y="0"/>
                  </a:cubicBezTo>
                  <a:cubicBezTo>
                    <a:pt x="3320485" y="10192"/>
                    <a:pt x="3520203" y="-17432"/>
                    <a:pt x="3712960" y="0"/>
                  </a:cubicBezTo>
                  <a:cubicBezTo>
                    <a:pt x="3905717" y="17432"/>
                    <a:pt x="4237415" y="35032"/>
                    <a:pt x="4425886" y="0"/>
                  </a:cubicBezTo>
                  <a:cubicBezTo>
                    <a:pt x="4614357" y="-35032"/>
                    <a:pt x="4865706" y="18645"/>
                    <a:pt x="5095036" y="0"/>
                  </a:cubicBezTo>
                  <a:cubicBezTo>
                    <a:pt x="5419394" y="37826"/>
                    <a:pt x="5864013" y="264129"/>
                    <a:pt x="5812457" y="717421"/>
                  </a:cubicBezTo>
                  <a:cubicBezTo>
                    <a:pt x="5810714" y="875610"/>
                    <a:pt x="5835340" y="1024799"/>
                    <a:pt x="5812457" y="1205407"/>
                  </a:cubicBezTo>
                  <a:cubicBezTo>
                    <a:pt x="5789574" y="1386015"/>
                    <a:pt x="5787426" y="1585331"/>
                    <a:pt x="5812457" y="1778260"/>
                  </a:cubicBezTo>
                  <a:cubicBezTo>
                    <a:pt x="5837488" y="1971189"/>
                    <a:pt x="5791369" y="2129101"/>
                    <a:pt x="5812457" y="2308680"/>
                  </a:cubicBezTo>
                  <a:cubicBezTo>
                    <a:pt x="5833545" y="2488259"/>
                    <a:pt x="5796185" y="2705247"/>
                    <a:pt x="5812457" y="2839099"/>
                  </a:cubicBezTo>
                  <a:cubicBezTo>
                    <a:pt x="5879124" y="3243560"/>
                    <a:pt x="5498206" y="3591904"/>
                    <a:pt x="5095036" y="3556520"/>
                  </a:cubicBezTo>
                  <a:cubicBezTo>
                    <a:pt x="4806619" y="3573653"/>
                    <a:pt x="4623012" y="3529514"/>
                    <a:pt x="4425886" y="3556520"/>
                  </a:cubicBezTo>
                  <a:cubicBezTo>
                    <a:pt x="4228760" y="3583527"/>
                    <a:pt x="4049804" y="3576094"/>
                    <a:pt x="3844289" y="3556520"/>
                  </a:cubicBezTo>
                  <a:cubicBezTo>
                    <a:pt x="3638774" y="3536946"/>
                    <a:pt x="3494775" y="3552593"/>
                    <a:pt x="3262691" y="3556520"/>
                  </a:cubicBezTo>
                  <a:cubicBezTo>
                    <a:pt x="3030607" y="3560447"/>
                    <a:pt x="2839902" y="3531262"/>
                    <a:pt x="2549766" y="3556520"/>
                  </a:cubicBezTo>
                  <a:cubicBezTo>
                    <a:pt x="2259631" y="3581778"/>
                    <a:pt x="2028356" y="3579750"/>
                    <a:pt x="1880616" y="3556520"/>
                  </a:cubicBezTo>
                  <a:cubicBezTo>
                    <a:pt x="1732876" y="3533291"/>
                    <a:pt x="1537960" y="3528897"/>
                    <a:pt x="1299018" y="3556520"/>
                  </a:cubicBezTo>
                  <a:cubicBezTo>
                    <a:pt x="1060076" y="3584143"/>
                    <a:pt x="839425" y="3585069"/>
                    <a:pt x="717421" y="3556520"/>
                  </a:cubicBezTo>
                  <a:cubicBezTo>
                    <a:pt x="338227" y="3593487"/>
                    <a:pt x="-34763" y="3222252"/>
                    <a:pt x="0" y="2839099"/>
                  </a:cubicBezTo>
                  <a:cubicBezTo>
                    <a:pt x="3412" y="2642579"/>
                    <a:pt x="-4804" y="2501122"/>
                    <a:pt x="0" y="2287463"/>
                  </a:cubicBezTo>
                  <a:cubicBezTo>
                    <a:pt x="4804" y="2073804"/>
                    <a:pt x="-3039" y="1936939"/>
                    <a:pt x="0" y="1714610"/>
                  </a:cubicBezTo>
                  <a:cubicBezTo>
                    <a:pt x="3039" y="1492281"/>
                    <a:pt x="20374" y="1060502"/>
                    <a:pt x="0" y="717421"/>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3276271"/>
            </a:xfrm>
            <a:prstGeom prst="rect">
              <a:avLst/>
            </a:prstGeom>
            <a:noFill/>
          </p:spPr>
          <p:txBody>
            <a:bodyPr wrap="square">
              <a:spAutoFit/>
            </a:bodyPr>
            <a:lstStyle/>
            <a:p>
              <a:pPr marL="568325"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Năm 1858, giặc Pháp xâm lược nước ta. Nguyễn Đình Chiểu cùng các lãnh tụ nghĩa quân bàn mưu tính kế đánh giặc. Ông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sáng tác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thơ văn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bày tỏ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niềm tiếc thương, cảm phục đối với những người đã hi sinh vì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đất nước</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khích lệ mạnh mẽ tinh thần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chiến đấu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nhân dân.</a:t>
              </a:r>
              <a:endParaRPr kumimoji="0" lang="vi-VN" sz="36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1B3F9AB8-F9B6-13A4-68BB-79F43D736765}"/>
              </a:ext>
            </a:extLst>
          </p:cNvPr>
          <p:cNvSpPr txBox="1"/>
          <p:nvPr/>
        </p:nvSpPr>
        <p:spPr>
          <a:xfrm>
            <a:off x="1203767" y="5567423"/>
            <a:ext cx="10637134"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nghĩa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in </a:t>
            </a:r>
            <a:r>
              <a:rPr lang="en-US" sz="3200" b="0" i="0" dirty="0" err="1">
                <a:solidFill>
                  <a:srgbClr val="000000"/>
                </a:solidFill>
                <a:effectLst/>
                <a:latin typeface="Cambria" panose="02040503050406030204" pitchFamily="18" charset="0"/>
                <a:ea typeface="Cambria" panose="02040503050406030204" pitchFamily="18" charset="0"/>
              </a:rPr>
              <a:t>đậm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văn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682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477977A-BD4F-56D7-C293-DAF776547676}"/>
              </a:ext>
            </a:extLst>
          </p:cNvPr>
          <p:cNvSpPr/>
          <p:nvPr/>
        </p:nvSpPr>
        <p:spPr>
          <a:xfrm>
            <a:off x="925975" y="347240"/>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sáng tác (thơ): </a:t>
            </a:r>
            <a:r>
              <a:rPr lang="vi-VN" sz="4400" dirty="0">
                <a:solidFill>
                  <a:srgbClr val="FF0000"/>
                </a:solidFill>
                <a:latin typeface="Cambria" panose="02040503050406030204" pitchFamily="18" charset="0"/>
                <a:ea typeface="Cambria" panose="02040503050406030204" pitchFamily="18" charset="0"/>
              </a:rPr>
              <a:t>viết (thơ), làm (thơ)</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0E8F9A6D-ABFE-C3B1-F3EE-75C47DF5B437}"/>
              </a:ext>
            </a:extLst>
          </p:cNvPr>
          <p:cNvSpPr/>
          <p:nvPr/>
        </p:nvSpPr>
        <p:spPr>
          <a:xfrm>
            <a:off x="856528" y="1921397"/>
            <a:ext cx="10394066" cy="9838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bày tỏ: </a:t>
            </a:r>
            <a:r>
              <a:rPr lang="vi-VN" sz="4400" dirty="0">
                <a:solidFill>
                  <a:srgbClr val="FF0000"/>
                </a:solidFill>
                <a:latin typeface="Cambria" panose="02040503050406030204" pitchFamily="18" charset="0"/>
                <a:ea typeface="Cambria" panose="02040503050406030204" pitchFamily="18" charset="0"/>
              </a:rPr>
              <a:t>tỏ bày, bộc lộ, giãi bày, bộc bạch,...</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ACF8FA-D695-C998-EDA4-8E2CFE554EB5}"/>
              </a:ext>
            </a:extLst>
          </p:cNvPr>
          <p:cNvSpPr/>
          <p:nvPr/>
        </p:nvSpPr>
        <p:spPr>
          <a:xfrm>
            <a:off x="856527" y="3379808"/>
            <a:ext cx="10394066" cy="134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đất nước: </a:t>
            </a:r>
            <a:r>
              <a:rPr lang="vi-VN" sz="4400" dirty="0">
                <a:solidFill>
                  <a:srgbClr val="FF0000"/>
                </a:solidFill>
                <a:latin typeface="Cambria" panose="02040503050406030204" pitchFamily="18" charset="0"/>
                <a:ea typeface="Cambria" panose="02040503050406030204" pitchFamily="18" charset="0"/>
              </a:rPr>
              <a:t>non sông, núi sông, giang sơn, sơn hà,...</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46F0084D-0010-5E68-9A82-A5A0C91A87D0}"/>
              </a:ext>
            </a:extLst>
          </p:cNvPr>
          <p:cNvSpPr/>
          <p:nvPr/>
        </p:nvSpPr>
        <p:spPr>
          <a:xfrm>
            <a:off x="914400" y="5034987"/>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chiến đấu: </a:t>
            </a:r>
            <a:r>
              <a:rPr lang="vi-VN" sz="4400" dirty="0">
                <a:solidFill>
                  <a:srgbClr val="FF0000"/>
                </a:solidFill>
                <a:latin typeface="Cambria" panose="02040503050406030204" pitchFamily="18" charset="0"/>
                <a:ea typeface="Cambria" panose="02040503050406030204" pitchFamily="18" charset="0"/>
              </a:rPr>
              <a:t>đấu tranh, đương đầu,...</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78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554866" y="648184"/>
            <a:ext cx="10637134" cy="646331"/>
          </a:xfrm>
          <a:prstGeom prst="rect">
            <a:avLst/>
          </a:prstGeom>
          <a:noFill/>
        </p:spPr>
        <p:txBody>
          <a:bodyPr wrap="square" rtlCol="0">
            <a:spAutoFit/>
          </a:bodyPr>
          <a:lstStyle/>
          <a:p>
            <a:pPr lvl="0"/>
            <a:r>
              <a:rPr lang="vi-VN" sz="3600" dirty="0">
                <a:solidFill>
                  <a:srgbClr val="000000"/>
                </a:solidFill>
                <a:latin typeface="Cambria" panose="02040503050406030204" pitchFamily="18" charset="0"/>
                <a:ea typeface="Cambria" panose="02040503050406030204" pitchFamily="18" charset="0"/>
              </a:rPr>
              <a:t>b. Đặt câu với 1 – 2 từ đồng nghĩa em tìm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1851949"/>
            <a:ext cx="10058400" cy="1754326"/>
          </a:xfrm>
          <a:prstGeom prst="rect">
            <a:avLst/>
          </a:prstGeom>
          <a:noFill/>
        </p:spPr>
        <p:txBody>
          <a:bodyPr wrap="square" rtlCol="0">
            <a:spAutoFit/>
          </a:bodyPr>
          <a:lstStyle/>
          <a:p>
            <a:pPr algn="just"/>
            <a:r>
              <a:rPr lang="en-US" sz="5400" b="1" dirty="0" err="1">
                <a:solidFill>
                  <a:srgbClr val="FF0000"/>
                </a:solidFill>
                <a:latin typeface="Cambria" panose="02040503050406030204" pitchFamily="18" charset="0"/>
                <a:ea typeface="Cambria" panose="02040503050406030204" pitchFamily="18" charset="0"/>
              </a:rPr>
              <a:t>Ví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a:t>
            </a:r>
            <a:r>
              <a:rPr lang="en-US" sz="5400" b="1"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viết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nên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những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lời</a:t>
            </a:r>
            <a:r>
              <a:rPr lang="en-US" sz="5400" dirty="0">
                <a:solidFill>
                  <a:srgbClr val="FF0000"/>
                </a:solidFill>
                <a:latin typeface="Cambria" panose="02040503050406030204" pitchFamily="18" charset="0"/>
                <a:ea typeface="Cambria" panose="02040503050406030204" pitchFamily="18" charset="0"/>
              </a:rPr>
              <a:t> ca </a:t>
            </a:r>
            <a:r>
              <a:rPr lang="en-US" sz="5400" dirty="0" err="1">
                <a:solidFill>
                  <a:srgbClr val="FF0000"/>
                </a:solidFill>
                <a:latin typeface="Cambria" panose="02040503050406030204" pitchFamily="18" charset="0"/>
                <a:ea typeface="Cambria" panose="02040503050406030204" pitchFamily="18" charset="0"/>
              </a:rPr>
              <a:t>thật</a:t>
            </a:r>
            <a:r>
              <a:rPr lang="en-US" sz="5400" dirty="0">
                <a:solidFill>
                  <a:srgbClr val="FF0000"/>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93089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122744" y="648184"/>
            <a:ext cx="10220446" cy="1200329"/>
          </a:xfrm>
          <a:prstGeom prst="rect">
            <a:avLst/>
          </a:prstGeom>
          <a:noFill/>
        </p:spPr>
        <p:txBody>
          <a:bodyPr wrap="square" rtlCol="0">
            <a:spAutoFit/>
          </a:bodyPr>
          <a:lstStyle/>
          <a:p>
            <a:pPr lvl="0"/>
            <a:r>
              <a:rPr lang="en-US" sz="3600" b="1" dirty="0">
                <a:solidFill>
                  <a:srgbClr val="000000"/>
                </a:solidFill>
                <a:latin typeface="Cambria" panose="02040503050406030204" pitchFamily="18" charset="0"/>
                <a:ea typeface="Cambria" panose="02040503050406030204" pitchFamily="18" charset="0"/>
              </a:rPr>
              <a:t>2. </a:t>
            </a:r>
            <a:r>
              <a:rPr lang="vi-VN" sz="3600" b="1" dirty="0">
                <a:solidFill>
                  <a:srgbClr val="000000"/>
                </a:solidFill>
                <a:latin typeface="Cambria" panose="02040503050406030204" pitchFamily="18" charset="0"/>
                <a:ea typeface="Cambria" panose="02040503050406030204" pitchFamily="18" charset="0"/>
              </a:rPr>
              <a:t>Các câu trong đoạn văn ở bài tập 1 liên kết với nhau bằng những cách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2314936"/>
            <a:ext cx="10405640" cy="2554545"/>
          </a:xfrm>
          <a:prstGeom prst="rect">
            <a:avLst/>
          </a:prstGeom>
          <a:noFill/>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1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giặc</a:t>
            </a:r>
            <a:r>
              <a:rPr lang="en-US" sz="4000" dirty="0">
                <a:solidFill>
                  <a:srgbClr val="FF0000"/>
                </a:solidFill>
                <a:latin typeface="Cambria" panose="02040503050406030204" pitchFamily="18" charset="0"/>
                <a:ea typeface="Cambria" panose="02040503050406030204" pitchFamily="18" charset="0"/>
              </a:rPr>
              <a:t>”)</a:t>
            </a:r>
          </a:p>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3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Nguyễn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Chiểu</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725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5"/>
          <a:stretch>
            <a:fillRect/>
          </a:stretch>
        </p:blipFill>
        <p:spPr>
          <a:xfrm>
            <a:off x="623296" y="22134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9A29CEB-2A49-2DB3-71D4-B49BCE640D9F}"/>
              </a:ext>
            </a:extLst>
          </p:cNvPr>
          <p:cNvSpPr/>
          <p:nvPr/>
        </p:nvSpPr>
        <p:spPr>
          <a:xfrm>
            <a:off x="1" y="0"/>
            <a:ext cx="12280738" cy="6858000"/>
          </a:xfrm>
          <a:custGeom>
            <a:avLst/>
            <a:gdLst/>
            <a:ahLst/>
            <a:cxnLst/>
            <a:rect l="l" t="t" r="r" b="b"/>
            <a:pathLst>
              <a:path w="15066555" h="10151091">
                <a:moveTo>
                  <a:pt x="0" y="0"/>
                </a:moveTo>
                <a:lnTo>
                  <a:pt x="15066555" y="0"/>
                </a:lnTo>
                <a:lnTo>
                  <a:pt x="15066555" y="10151091"/>
                </a:lnTo>
                <a:lnTo>
                  <a:pt x="0" y="10151091"/>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C956F380-78D4-8549-D8C7-553676EACE0A}"/>
              </a:ext>
            </a:extLst>
          </p:cNvPr>
          <p:cNvPicPr>
            <a:picLocks noChangeAspect="1"/>
          </p:cNvPicPr>
          <p:nvPr/>
        </p:nvPicPr>
        <p:blipFill>
          <a:blip r:embed="rId3"/>
          <a:stretch>
            <a:fillRect/>
          </a:stretch>
        </p:blipFill>
        <p:spPr>
          <a:xfrm>
            <a:off x="4271384" y="200454"/>
            <a:ext cx="4438273" cy="1261981"/>
          </a:xfrm>
          <a:prstGeom prst="rect">
            <a:avLst/>
          </a:prstGeom>
        </p:spPr>
      </p:pic>
      <p:pic>
        <p:nvPicPr>
          <p:cNvPr id="16" name="Picture 15">
            <a:extLst>
              <a:ext uri="{FF2B5EF4-FFF2-40B4-BE49-F238E27FC236}">
                <a16:creationId xmlns:a16="http://schemas.microsoft.com/office/drawing/2014/main" id="{872DD7B4-2F66-A00D-C01F-51F6E756AA2A}"/>
              </a:ext>
            </a:extLst>
          </p:cNvPr>
          <p:cNvPicPr>
            <a:picLocks noChangeAspect="1"/>
          </p:cNvPicPr>
          <p:nvPr/>
        </p:nvPicPr>
        <p:blipFill>
          <a:blip r:embed="rId4"/>
          <a:stretch>
            <a:fillRect/>
          </a:stretch>
        </p:blipFill>
        <p:spPr>
          <a:xfrm>
            <a:off x="339418" y="179570"/>
            <a:ext cx="2438611" cy="1591194"/>
          </a:xfrm>
          <a:prstGeom prst="rect">
            <a:avLst/>
          </a:prstGeom>
        </p:spPr>
      </p:pic>
      <p:pic>
        <p:nvPicPr>
          <p:cNvPr id="6" name="Picture 5">
            <a:extLst>
              <a:ext uri="{FF2B5EF4-FFF2-40B4-BE49-F238E27FC236}">
                <a16:creationId xmlns:a16="http://schemas.microsoft.com/office/drawing/2014/main" id="{3DF8CC98-3802-46B7-2490-FB0A79FB820B}"/>
              </a:ext>
            </a:extLst>
          </p:cNvPr>
          <p:cNvPicPr>
            <a:picLocks noChangeAspect="1"/>
          </p:cNvPicPr>
          <p:nvPr/>
        </p:nvPicPr>
        <p:blipFill>
          <a:blip r:embed="rId5"/>
          <a:stretch>
            <a:fillRect/>
          </a:stretch>
        </p:blipFill>
        <p:spPr>
          <a:xfrm>
            <a:off x="1929811" y="1462435"/>
            <a:ext cx="7833621" cy="2657281"/>
          </a:xfrm>
          <a:prstGeom prst="rect">
            <a:avLst/>
          </a:prstGeom>
        </p:spPr>
      </p:pic>
    </p:spTree>
    <p:extLst>
      <p:ext uri="{BB962C8B-B14F-4D97-AF65-F5344CB8AC3E}">
        <p14:creationId xmlns:p14="http://schemas.microsoft.com/office/powerpoint/2010/main" val="31840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9D85EC61-61D2-327A-9C33-19BE533FA06C}"/>
              </a:ext>
            </a:extLst>
          </p:cNvPr>
          <p:cNvPicPr>
            <a:picLocks noChangeAspect="1"/>
          </p:cNvPicPr>
          <p:nvPr/>
        </p:nvPicPr>
        <p:blipFill>
          <a:blip r:embed="rId6"/>
          <a:stretch>
            <a:fillRect/>
          </a:stretch>
        </p:blipFill>
        <p:spPr>
          <a:xfrm>
            <a:off x="1961971" y="1673993"/>
            <a:ext cx="6578154" cy="3023878"/>
          </a:xfrm>
          <a:prstGeom prst="rect">
            <a:avLst/>
          </a:prstGeom>
        </p:spPr>
      </p:pic>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082751" y="1151415"/>
              <a:ext cx="6217678" cy="923330"/>
            </a:xfrm>
            <a:prstGeom prst="rect">
              <a:avLst/>
            </a:prstGeom>
            <a:noFill/>
          </p:spPr>
          <p:txBody>
            <a:bodyPr wrap="square" rtlCol="0">
              <a:spAutoFit/>
            </a:bodyPr>
            <a:lstStyle/>
            <a:p>
              <a:pPr algn="ctr">
                <a:defRPr/>
              </a:pPr>
              <a:r>
                <a:rPr lang="en-US" sz="5400" dirty="0" err="1">
                  <a:solidFill>
                    <a:srgbClr val="FF0000"/>
                  </a:solidFill>
                  <a:latin typeface="Calibri" panose="020F0502020204030204" pitchFamily="34" charset="0"/>
                  <a:cs typeface="Calibri" panose="020F0502020204030204" pitchFamily="34" charset="0"/>
                </a:rPr>
                <a:t>Lắng</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nghe</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mẫu</a:t>
              </a:r>
              <a:endParaRPr lang="vi-VN" sz="5400" dirty="0">
                <a:solidFill>
                  <a:srgbClr val="FF0000"/>
                </a:solidFill>
                <a:latin typeface="Calibri" panose="020F0502020204030204" pitchFamily="34" charset="0"/>
                <a:cs typeface="Calibri" panose="020F0502020204030204" pitchFamily="34" charset="0"/>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Mắt</a:t>
            </a:r>
            <a:r>
              <a:rPr kumimoji="0" lang="en-US"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dõi</a:t>
            </a:r>
            <a:endParaRPr kumimoji="0" lang="vi-VN"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rPr>
              <a:t>Tai </a:t>
            </a:r>
            <a:r>
              <a:rPr kumimoji="0" lang="en-US" sz="5400" b="1" i="0" u="none" strike="noStrike" kern="0" cap="none" spc="0" normalizeH="0" baseline="0" noProof="0" dirty="0" err="1">
                <a:ln>
                  <a:noFill/>
                </a:ln>
                <a:solidFill>
                  <a:srgbClr val="00FF00"/>
                </a:solidFill>
                <a:effectLst/>
                <a:uLnTx/>
                <a:uFillTx/>
                <a:latin typeface="Calibri" panose="020F0502020204030204" pitchFamily="34" charset="0"/>
                <a:cs typeface="Calibri" panose="020F0502020204030204" pitchFamily="34" charset="0"/>
              </a:rPr>
              <a:t>nghe</a:t>
            </a:r>
            <a:endParaRPr kumimoji="0" lang="vi-VN"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5400" b="1" i="0" u="none" strike="noStrike" kern="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vi-VN"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50E8363-D8E0-CE2D-4B74-2D5A9D326D64}"/>
              </a:ext>
            </a:extLst>
          </p:cNvPr>
          <p:cNvSpPr txBox="1"/>
          <p:nvPr/>
        </p:nvSpPr>
        <p:spPr>
          <a:xfrm>
            <a:off x="1274989" y="1340160"/>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Chí Minh.</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C6209E33-2A73-DFB2-0F93-4D5A3226AAA7}"/>
              </a:ext>
            </a:extLst>
          </p:cNvPr>
          <p:cNvSpPr txBox="1"/>
          <p:nvPr/>
        </p:nvSpPr>
        <p:spPr>
          <a:xfrm>
            <a:off x="1227113" y="235743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ăn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BF7CA5E1-F521-2051-125E-5429A427250A}"/>
              </a:ext>
            </a:extLst>
          </p:cNvPr>
          <p:cNvGrpSpPr/>
          <p:nvPr/>
        </p:nvGrpSpPr>
        <p:grpSpPr>
          <a:xfrm>
            <a:off x="1412728" y="105255"/>
            <a:ext cx="8742869" cy="870953"/>
            <a:chOff x="1507322" y="860201"/>
            <a:chExt cx="8173942" cy="653215"/>
          </a:xfrm>
        </p:grpSpPr>
        <p:sp>
          <p:nvSpPr>
            <p:cNvPr id="17" name="TextBox 16">
              <a:extLst>
                <a:ext uri="{FF2B5EF4-FFF2-40B4-BE49-F238E27FC236}">
                  <a16:creationId xmlns:a16="http://schemas.microsoft.com/office/drawing/2014/main" id="{DA78F9B7-0CB3-F923-A49F-476926001EA0}"/>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8" name="Picture 17">
              <a:extLst>
                <a:ext uri="{FF2B5EF4-FFF2-40B4-BE49-F238E27FC236}">
                  <a16:creationId xmlns:a16="http://schemas.microsoft.com/office/drawing/2014/main" id="{2AABDBF2-BF81-9209-2013-AFB056A43102}"/>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9" name="TextBox 18">
            <a:extLst>
              <a:ext uri="{FF2B5EF4-FFF2-40B4-BE49-F238E27FC236}">
                <a16:creationId xmlns:a16="http://schemas.microsoft.com/office/drawing/2014/main" id="{77509243-71FA-E00D-7737-5C04980FFF81}"/>
              </a:ext>
            </a:extLst>
          </p:cNvPr>
          <p:cNvSpPr txBox="1"/>
          <p:nvPr/>
        </p:nvSpPr>
        <p:spPr>
          <a:xfrm>
            <a:off x="1215960" y="3455729"/>
            <a:ext cx="9172033" cy="1373284"/>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3: Tiếp theo đến …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“lỡ bề báo hiếu, lỡ đường lập thân”.</a:t>
            </a:r>
            <a:endPar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A5CCFDBD-115E-C277-6D32-B7D960A5A040}"/>
              </a:ext>
            </a:extLst>
          </p:cNvPr>
          <p:cNvSpPr txBox="1"/>
          <p:nvPr/>
        </p:nvSpPr>
        <p:spPr>
          <a:xfrm>
            <a:off x="1215538" y="5008035"/>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khắp</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miền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Lục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tỉnh</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24660E4-CFDA-BFCD-78A4-AA71A9E108BF}"/>
              </a:ext>
            </a:extLst>
          </p:cNvPr>
          <p:cNvSpPr txBox="1"/>
          <p:nvPr/>
        </p:nvSpPr>
        <p:spPr>
          <a:xfrm>
            <a:off x="1192389" y="5991883"/>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5: Phần còn lại.</a:t>
            </a:r>
            <a:endParaRPr lang="en-US" sz="3733"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Luyện</a:t>
            </a:r>
            <a:r>
              <a:rPr kumimoji="0" lang="en-US" sz="36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a:solidFill>
                  <a:srgbClr val="000000"/>
                </a:solidFill>
                <a:latin typeface="Cambria" panose="02040503050406030204" pitchFamily="18" charset="0"/>
                <a:ea typeface="Cambria" panose="02040503050406030204" pitchFamily="18" charset="0"/>
                <a:cs typeface="Arial"/>
                <a:sym typeface="Arial"/>
              </a:rPr>
              <a:t>Li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tán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lập</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thân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khích</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lệ</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91A8F494-0251-FA4F-D794-60A511CC887E}"/>
              </a:ext>
            </a:extLst>
          </p:cNvPr>
          <p:cNvGrpSpPr/>
          <p:nvPr/>
        </p:nvGrpSpPr>
        <p:grpSpPr>
          <a:xfrm>
            <a:off x="7972697" y="563782"/>
            <a:ext cx="3869105" cy="2909089"/>
            <a:chOff x="7432880" y="455902"/>
            <a:chExt cx="3869104" cy="2909089"/>
          </a:xfrm>
        </p:grpSpPr>
        <p:sp>
          <p:nvSpPr>
            <p:cNvPr id="6" name="Freeform 18">
              <a:extLst>
                <a:ext uri="{FF2B5EF4-FFF2-40B4-BE49-F238E27FC236}">
                  <a16:creationId xmlns:a16="http://schemas.microsoft.com/office/drawing/2014/main" id="{8ACC110C-72C0-0F3A-E90F-37D1698E0636}"/>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D91F4C0-EDB3-953E-A05E-1A4881EE4C5C}"/>
                </a:ext>
              </a:extLst>
            </p:cNvPr>
            <p:cNvSpPr txBox="1"/>
            <p:nvPr/>
          </p:nvSpPr>
          <p:spPr>
            <a:xfrm>
              <a:off x="7701744" y="1141005"/>
              <a:ext cx="3390671" cy="1569660"/>
            </a:xfrm>
            <a:prstGeom prst="rect">
              <a:avLst/>
            </a:prstGeom>
            <a:noFill/>
          </p:spPr>
          <p:txBody>
            <a:bodyPr wrap="none" rtlCol="0">
              <a:spAutoFit/>
            </a:bodyPr>
            <a:lstStyle/>
            <a:p>
              <a:pPr algn="ctr" defTabSz="914446">
                <a:defRPr/>
              </a:pPr>
              <a:r>
                <a:rPr lang="en-GB" sz="4800" dirty="0" err="1">
                  <a:solidFill>
                    <a:srgbClr val="0070C0"/>
                  </a:solidFill>
                  <a:latin typeface="iCiel Pony" panose="02000000000000000000" pitchFamily="2" charset="-93"/>
                </a:rPr>
                <a:t>Luyện</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đọc</a:t>
              </a:r>
              <a:r>
                <a:rPr lang="en-GB" sz="4800" dirty="0">
                  <a:solidFill>
                    <a:srgbClr val="0070C0"/>
                  </a:solidFill>
                  <a:latin typeface="iCiel Pony" panose="02000000000000000000" pitchFamily="2" charset="-93"/>
                </a:rPr>
                <a:t> </a:t>
              </a:r>
            </a:p>
            <a:p>
              <a:pPr algn="ctr" defTabSz="914446">
                <a:defRPr/>
              </a:pPr>
              <a:r>
                <a:rPr lang="en-GB" sz="4800" dirty="0" err="1">
                  <a:solidFill>
                    <a:srgbClr val="0070C0"/>
                  </a:solidFill>
                  <a:latin typeface="iCiel Pony" panose="02000000000000000000" pitchFamily="2" charset="-93"/>
                </a:rPr>
                <a:t>câu</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dài</a:t>
              </a:r>
              <a:endParaRPr lang="vi-VN" sz="4800" dirty="0">
                <a:solidFill>
                  <a:srgbClr val="0070C0"/>
                </a:solidFill>
                <a:latin typeface="iCiel Pony" panose="02000000000000000000" pitchFamily="2" charset="-93"/>
              </a:endParaRPr>
            </a:p>
          </p:txBody>
        </p:sp>
      </p:grpSp>
      <p:sp>
        <p:nvSpPr>
          <p:cNvPr id="11" name="Freeform 9">
            <a:extLst>
              <a:ext uri="{FF2B5EF4-FFF2-40B4-BE49-F238E27FC236}">
                <a16:creationId xmlns:a16="http://schemas.microsoft.com/office/drawing/2014/main" id="{38F8F1EC-2440-A1CF-682E-D9527B0AAEB9}"/>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59CDF411-73B5-697F-3C28-3908B6B00E0C}"/>
              </a:ext>
            </a:extLst>
          </p:cNvPr>
          <p:cNvSpPr/>
          <p:nvPr/>
        </p:nvSpPr>
        <p:spPr>
          <a:xfrm>
            <a:off x="589477" y="1447800"/>
            <a:ext cx="7383220" cy="45212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116" algn="just" defTabSz="609630">
              <a:lnSpc>
                <a:spcPct val="115000"/>
              </a:lnSpc>
            </a:pPr>
            <a:r>
              <a:rPr lang="vi-VN" sz="3600" i="1" dirty="0">
                <a:solidFill>
                  <a:srgbClr val="002060"/>
                </a:solidFill>
                <a:ea typeface="Calibri" panose="020F0502020204030204" pitchFamily="34" charset="0"/>
              </a:rPr>
              <a:t>Năm 1833,</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do một cuộc binh biến,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cha bị mất chức,</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gia đình li tán,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cậu bé Chiếu mới mười hai tuổi,</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đã phải xa cha mẹ,</a:t>
            </a:r>
            <a:r>
              <a:rPr lang="vi-VN" sz="3600" i="1" dirty="0">
                <a:solidFill>
                  <a:srgbClr val="FF0000"/>
                </a:solidFill>
                <a:ea typeface="Calibri" panose="020F0502020204030204" pitchFamily="34" charset="0"/>
              </a:rPr>
              <a:t>/ </a:t>
            </a:r>
            <a:r>
              <a:rPr lang="vi-VN" sz="3600" i="1" dirty="0">
                <a:solidFill>
                  <a:srgbClr val="002060"/>
                </a:solidFill>
                <a:ea typeface="Calibri" panose="020F0502020204030204" pitchFamily="34" charset="0"/>
              </a:rPr>
              <a:t>gà huế ở nhờ nhà một người bạn của cha</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để ăn học.</a:t>
            </a:r>
            <a:endParaRPr lang="en-US" sz="3600" dirty="0">
              <a:solidFill>
                <a:srgbClr val="002060"/>
              </a:solidFill>
              <a:latin typeface="Calibri"/>
              <a:ea typeface="Calibri" panose="020F0502020204030204" pitchFamily="34" charset="0"/>
            </a:endParaRPr>
          </a:p>
        </p:txBody>
      </p:sp>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143</TotalTime>
  <Words>1091</Words>
  <Application>Microsoft Office PowerPoint</Application>
  <PresentationFormat>Widescreen</PresentationFormat>
  <Paragraphs>73</Paragraphs>
  <Slides>35</Slides>
  <Notes>5</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35</vt:i4>
      </vt:variant>
    </vt:vector>
  </HeadingPairs>
  <TitlesOfParts>
    <vt:vector size="53" baseType="lpstr">
      <vt:lpstr>Aptos</vt:lpstr>
      <vt:lpstr>Aptos Display</vt:lpstr>
      <vt:lpstr>Arial</vt:lpstr>
      <vt:lpstr>Calibri</vt:lpstr>
      <vt:lpstr>Calibri Light</vt:lpstr>
      <vt:lpstr>Cambria</vt:lpstr>
      <vt:lpstr>iCiel Pony</vt:lpstr>
      <vt:lpstr>Lato Hairline</vt:lpstr>
      <vt:lpstr>Lato Light</vt:lpstr>
      <vt:lpstr>Lato Regular</vt:lpstr>
      <vt:lpstr>Roboto</vt:lpstr>
      <vt:lpstr>Times New Roman</vt:lpstr>
      <vt:lpstr>Wingdings</vt:lpstr>
      <vt:lpstr>字魂59号-创粗黑</vt:lpstr>
      <vt:lpstr>Office Theme</vt:lpstr>
      <vt:lpstr>1_Office Theme</vt:lpstr>
      <vt:lpstr>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Windows User</cp:lastModifiedBy>
  <cp:revision>39</cp:revision>
  <dcterms:created xsi:type="dcterms:W3CDTF">2024-03-31T11:29:49Z</dcterms:created>
  <dcterms:modified xsi:type="dcterms:W3CDTF">2026-03-24T05:40:27Z</dcterms:modified>
  <cp:category>9Slide.vn</cp:category>
</cp:coreProperties>
</file>