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38" r:id="rId4"/>
    <p:sldMasterId id="2147483750" r:id="rId5"/>
    <p:sldMasterId id="2147483774" r:id="rId6"/>
  </p:sldMasterIdLst>
  <p:notesMasterIdLst>
    <p:notesMasterId r:id="rId35"/>
  </p:notesMasterIdLst>
  <p:sldIdLst>
    <p:sldId id="556" r:id="rId7"/>
    <p:sldId id="523" r:id="rId8"/>
    <p:sldId id="524" r:id="rId9"/>
    <p:sldId id="263" r:id="rId10"/>
    <p:sldId id="482" r:id="rId11"/>
    <p:sldId id="540" r:id="rId12"/>
    <p:sldId id="258" r:id="rId13"/>
    <p:sldId id="526" r:id="rId14"/>
    <p:sldId id="543" r:id="rId15"/>
    <p:sldId id="531" r:id="rId16"/>
    <p:sldId id="532" r:id="rId17"/>
    <p:sldId id="485" r:id="rId18"/>
    <p:sldId id="533" r:id="rId19"/>
    <p:sldId id="544" r:id="rId20"/>
    <p:sldId id="257" r:id="rId21"/>
    <p:sldId id="536" r:id="rId22"/>
    <p:sldId id="268" r:id="rId23"/>
    <p:sldId id="269" r:id="rId24"/>
    <p:sldId id="270" r:id="rId25"/>
    <p:sldId id="271" r:id="rId26"/>
    <p:sldId id="545" r:id="rId27"/>
    <p:sldId id="507" r:id="rId28"/>
    <p:sldId id="486" r:id="rId29"/>
    <p:sldId id="537" r:id="rId30"/>
    <p:sldId id="546" r:id="rId31"/>
    <p:sldId id="547" r:id="rId32"/>
    <p:sldId id="548" r:id="rId33"/>
    <p:sldId id="5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22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75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7546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772994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7457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63348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3/24/2026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3/24/2026</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2315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440634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493976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6884896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830091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831115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574282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65749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3470434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1586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3/24/2026</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78008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83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67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7156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7196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9736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67083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6913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50063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0515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67894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55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9"/>
            <a:ext cx="9144000" cy="1655233"/>
          </a:xfrm>
          <a:prstGeom prst="rect">
            <a:avLst/>
          </a:prstGeom>
        </p:spPr>
        <p:txBody>
          <a:bodyPr/>
          <a:lstStyle>
            <a:lvl1pPr marL="0" indent="0" algn="ctr">
              <a:buNone/>
              <a:defRPr sz="3200"/>
            </a:lvl1pPr>
            <a:lvl2pPr marL="609585" indent="0" algn="ctr">
              <a:buNone/>
              <a:defRPr sz="2665"/>
            </a:lvl2pPr>
            <a:lvl3pPr marL="1219170" indent="0" algn="ctr">
              <a:buNone/>
              <a:defRPr sz="2400"/>
            </a:lvl3pPr>
            <a:lvl4pPr marL="1828754" indent="0" algn="ctr">
              <a:buNone/>
              <a:defRPr sz="2135"/>
            </a:lvl4pPr>
            <a:lvl5pPr marL="2438339" indent="0" algn="ctr">
              <a:buNone/>
              <a:defRPr sz="2135"/>
            </a:lvl5pPr>
            <a:lvl6pPr marL="3047924" indent="0" algn="ctr">
              <a:buNone/>
              <a:defRPr sz="2135"/>
            </a:lvl6pPr>
            <a:lvl7pPr marL="3657509" indent="0" algn="ctr">
              <a:buNone/>
              <a:defRPr sz="2135"/>
            </a:lvl7pPr>
            <a:lvl8pPr marL="4267093" indent="0" algn="ctr">
              <a:buNone/>
              <a:defRPr sz="2135"/>
            </a:lvl8pPr>
            <a:lvl9pPr marL="4876678"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818719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1858999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8"/>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5"/>
            <a:ext cx="10515600" cy="1500717"/>
          </a:xfrm>
          <a:prstGeom prst="rect">
            <a:avLst/>
          </a:prstGeom>
        </p:spPr>
        <p:txBody>
          <a:bodyPr/>
          <a:lstStyle>
            <a:lvl1pPr marL="0" indent="0">
              <a:buNone/>
              <a:defRPr sz="3200">
                <a:solidFill>
                  <a:schemeClr val="tx1">
                    <a:tint val="75000"/>
                  </a:schemeClr>
                </a:solidFill>
              </a:defRPr>
            </a:lvl1pPr>
            <a:lvl2pPr marL="609585" indent="0">
              <a:buNone/>
              <a:defRPr sz="2665">
                <a:solidFill>
                  <a:schemeClr val="tx1">
                    <a:tint val="75000"/>
                  </a:schemeClr>
                </a:solidFill>
              </a:defRPr>
            </a:lvl2pPr>
            <a:lvl3pPr marL="1219170" indent="0">
              <a:buNone/>
              <a:defRPr sz="2400">
                <a:solidFill>
                  <a:schemeClr val="tx1">
                    <a:tint val="75000"/>
                  </a:schemeClr>
                </a:solidFill>
              </a:defRPr>
            </a:lvl3pPr>
            <a:lvl4pPr marL="1828754" indent="0">
              <a:buNone/>
              <a:defRPr sz="2135">
                <a:solidFill>
                  <a:schemeClr val="tx1">
                    <a:tint val="75000"/>
                  </a:schemeClr>
                </a:solidFill>
              </a:defRPr>
            </a:lvl4pPr>
            <a:lvl5pPr marL="2438339" indent="0">
              <a:buNone/>
              <a:defRPr sz="2135">
                <a:solidFill>
                  <a:schemeClr val="tx1">
                    <a:tint val="75000"/>
                  </a:schemeClr>
                </a:solidFill>
              </a:defRPr>
            </a:lvl5pPr>
            <a:lvl6pPr marL="3047924" indent="0">
              <a:buNone/>
              <a:defRPr sz="2135">
                <a:solidFill>
                  <a:schemeClr val="tx1">
                    <a:tint val="75000"/>
                  </a:schemeClr>
                </a:solidFill>
              </a:defRPr>
            </a:lvl6pPr>
            <a:lvl7pPr marL="3657509" indent="0">
              <a:buNone/>
              <a:defRPr sz="2135">
                <a:solidFill>
                  <a:schemeClr val="tx1">
                    <a:tint val="75000"/>
                  </a:schemeClr>
                </a:solidFill>
              </a:defRPr>
            </a:lvl7pPr>
            <a:lvl8pPr marL="4267093" indent="0">
              <a:buNone/>
              <a:defRPr sz="2135">
                <a:solidFill>
                  <a:schemeClr val="tx1">
                    <a:tint val="75000"/>
                  </a:schemeClr>
                </a:solidFill>
              </a:defRPr>
            </a:lvl8pPr>
            <a:lvl9pPr marL="4876678"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18013334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6" name="Footer Placeholder 5"/>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7" name="Slide Number Placeholder 6"/>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4031226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6"/>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9" y="1680634"/>
            <a:ext cx="5158316" cy="825500"/>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9"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5" b="1"/>
            </a:lvl2pPr>
            <a:lvl3pPr marL="1219170" indent="0">
              <a:buNone/>
              <a:defRPr sz="2400" b="1"/>
            </a:lvl3pPr>
            <a:lvl4pPr marL="1828754" indent="0">
              <a:buNone/>
              <a:defRPr sz="2135" b="1"/>
            </a:lvl4pPr>
            <a:lvl5pPr marL="2438339" indent="0">
              <a:buNone/>
              <a:defRPr sz="2135" b="1"/>
            </a:lvl5pPr>
            <a:lvl6pPr marL="3047924" indent="0">
              <a:buNone/>
              <a:defRPr sz="2135" b="1"/>
            </a:lvl6pPr>
            <a:lvl7pPr marL="3657509" indent="0">
              <a:buNone/>
              <a:defRPr sz="2135" b="1"/>
            </a:lvl7pPr>
            <a:lvl8pPr marL="4267093" indent="0">
              <a:buNone/>
              <a:defRPr sz="2135" b="1"/>
            </a:lvl8pPr>
            <a:lvl9pPr marL="4876678"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8" name="Footer Placeholder 7"/>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9" name="Slide Number Placeholder 8"/>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432160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4" name="Footer Placeholder 3"/>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5" name="Slide Number Placeholder 4"/>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927924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3" name="Footer Placeholder 2"/>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4" name="Slide Number Placeholder 3"/>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295890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6"/>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2117"/>
          </a:xfrm>
          <a:prstGeom prst="rect">
            <a:avLst/>
          </a:prstGeom>
        </p:spPr>
        <p:txBody>
          <a:bodyPr/>
          <a:lstStyle>
            <a:lvl1pPr marL="0" indent="0">
              <a:buNone/>
              <a:defRPr sz="2135"/>
            </a:lvl1pPr>
            <a:lvl2pPr marL="609585" indent="0">
              <a:buNone/>
              <a:defRPr sz="1865"/>
            </a:lvl2pPr>
            <a:lvl3pPr marL="1219170" indent="0">
              <a:buNone/>
              <a:defRPr sz="1600"/>
            </a:lvl3pPr>
            <a:lvl4pPr marL="1828754" indent="0">
              <a:buNone/>
              <a:defRPr sz="1335"/>
            </a:lvl4pPr>
            <a:lvl5pPr marL="2438339" indent="0">
              <a:buNone/>
              <a:defRPr sz="1335"/>
            </a:lvl5pPr>
            <a:lvl6pPr marL="3047924" indent="0">
              <a:buNone/>
              <a:defRPr sz="1335"/>
            </a:lvl6pPr>
            <a:lvl7pPr marL="3657509" indent="0">
              <a:buNone/>
              <a:defRPr sz="1335"/>
            </a:lvl7pPr>
            <a:lvl8pPr marL="4267093" indent="0">
              <a:buNone/>
              <a:defRPr sz="1335"/>
            </a:lvl8pPr>
            <a:lvl9pPr marL="4876678"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6" name="Footer Placeholder 5"/>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7" name="Slide Number Placeholder 6"/>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543104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6"/>
            <a:ext cx="6172200" cy="4872567"/>
          </a:xfrm>
          <a:prstGeom prst="rect">
            <a:avLst/>
          </a:prstGeom>
        </p:spPr>
        <p:txBody>
          <a:bodyPr/>
          <a:lstStyle>
            <a:lvl1pPr marL="0" indent="0">
              <a:buNone/>
              <a:defRPr sz="4265"/>
            </a:lvl1pPr>
            <a:lvl2pPr marL="609585" indent="0">
              <a:buNone/>
              <a:defRPr sz="3735"/>
            </a:lvl2pPr>
            <a:lvl3pPr marL="1219170" indent="0">
              <a:buNone/>
              <a:defRPr sz="3200"/>
            </a:lvl3pPr>
            <a:lvl4pPr marL="1828754" indent="0">
              <a:buNone/>
              <a:defRPr sz="2665"/>
            </a:lvl4pPr>
            <a:lvl5pPr marL="2438339" indent="0">
              <a:buNone/>
              <a:defRPr sz="2665"/>
            </a:lvl5pPr>
            <a:lvl6pPr marL="3047924" indent="0">
              <a:buNone/>
              <a:defRPr sz="2665"/>
            </a:lvl6pPr>
            <a:lvl7pPr marL="3657509" indent="0">
              <a:buNone/>
              <a:defRPr sz="2665"/>
            </a:lvl7pPr>
            <a:lvl8pPr marL="4267093" indent="0">
              <a:buNone/>
              <a:defRPr sz="2665"/>
            </a:lvl8pPr>
            <a:lvl9pPr marL="4876678" indent="0">
              <a:buNone/>
              <a:defRPr sz="2665"/>
            </a:lvl9pPr>
          </a:lstStyle>
          <a:p>
            <a:endParaRPr lang="en-US"/>
          </a:p>
        </p:txBody>
      </p:sp>
      <p:sp>
        <p:nvSpPr>
          <p:cNvPr id="4" name="Text Placeholder 3"/>
          <p:cNvSpPr>
            <a:spLocks noGrp="1"/>
          </p:cNvSpPr>
          <p:nvPr>
            <p:ph type="body" sz="half" idx="2"/>
          </p:nvPr>
        </p:nvSpPr>
        <p:spPr>
          <a:xfrm>
            <a:off x="840319" y="2057400"/>
            <a:ext cx="3932767" cy="3812117"/>
          </a:xfrm>
          <a:prstGeom prst="rect">
            <a:avLst/>
          </a:prstGeom>
        </p:spPr>
        <p:txBody>
          <a:bodyPr/>
          <a:lstStyle>
            <a:lvl1pPr marL="0" indent="0">
              <a:buNone/>
              <a:defRPr sz="2135"/>
            </a:lvl1pPr>
            <a:lvl2pPr marL="609585" indent="0">
              <a:buNone/>
              <a:defRPr sz="1865"/>
            </a:lvl2pPr>
            <a:lvl3pPr marL="1219170" indent="0">
              <a:buNone/>
              <a:defRPr sz="1600"/>
            </a:lvl3pPr>
            <a:lvl4pPr marL="1828754" indent="0">
              <a:buNone/>
              <a:defRPr sz="1335"/>
            </a:lvl4pPr>
            <a:lvl5pPr marL="2438339" indent="0">
              <a:buNone/>
              <a:defRPr sz="1335"/>
            </a:lvl5pPr>
            <a:lvl6pPr marL="3047924" indent="0">
              <a:buNone/>
              <a:defRPr sz="1335"/>
            </a:lvl6pPr>
            <a:lvl7pPr marL="3657509" indent="0">
              <a:buNone/>
              <a:defRPr sz="1335"/>
            </a:lvl7pPr>
            <a:lvl8pPr marL="4267093" indent="0">
              <a:buNone/>
              <a:defRPr sz="1335"/>
            </a:lvl8pPr>
            <a:lvl9pPr marL="4876678"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6" name="Footer Placeholder 5"/>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7" name="Slide Number Placeholder 6"/>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025609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6"/>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23802013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6186"/>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6186"/>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6183"/>
          </a:xfrm>
          <a:prstGeom prst="rect">
            <a:avLst/>
          </a:prstGeom>
        </p:spPr>
        <p:txBody>
          <a:bodyPr/>
          <a:lstStyle/>
          <a:p>
            <a:pPr defTabSz="914377"/>
            <a:fld id="{858E4EFA-8564-4BBA-B33A-0AE029A904D5}" type="datetimeFigureOut">
              <a:rPr lang="en-US" smtClean="0">
                <a:solidFill>
                  <a:prstClr val="black"/>
                </a:solidFill>
                <a:cs typeface="Arial"/>
                <a:sym typeface="Arial"/>
              </a:rPr>
              <a:pPr defTabSz="914377"/>
              <a:t>3/24/2026</a:t>
            </a:fld>
            <a:endParaRPr lang="en-US">
              <a:solidFill>
                <a:prstClr val="black"/>
              </a:solidFill>
              <a:cs typeface="Arial"/>
              <a:sym typeface="Arial"/>
            </a:endParaRPr>
          </a:p>
        </p:txBody>
      </p:sp>
      <p:sp>
        <p:nvSpPr>
          <p:cNvPr id="5" name="Footer Placeholder 4"/>
          <p:cNvSpPr>
            <a:spLocks noGrp="1"/>
          </p:cNvSpPr>
          <p:nvPr>
            <p:ph type="ftr" sz="quarter" idx="11"/>
          </p:nvPr>
        </p:nvSpPr>
        <p:spPr>
          <a:xfrm>
            <a:off x="4038600" y="6356353"/>
            <a:ext cx="4114800" cy="366183"/>
          </a:xfrm>
          <a:prstGeom prst="rect">
            <a:avLst/>
          </a:prstGeom>
        </p:spPr>
        <p:txBody>
          <a:bodyPr/>
          <a:lstStyle/>
          <a:p>
            <a:pPr defTabSz="914377"/>
            <a:endParaRPr lang="en-US">
              <a:solidFill>
                <a:prstClr val="black"/>
              </a:solidFill>
              <a:cs typeface="Arial"/>
              <a:sym typeface="Arial"/>
            </a:endParaRPr>
          </a:p>
        </p:txBody>
      </p:sp>
      <p:sp>
        <p:nvSpPr>
          <p:cNvPr id="6" name="Slide Number Placeholder 5"/>
          <p:cNvSpPr>
            <a:spLocks noGrp="1"/>
          </p:cNvSpPr>
          <p:nvPr>
            <p:ph type="sldNum" sz="quarter" idx="12"/>
          </p:nvPr>
        </p:nvSpPr>
        <p:spPr>
          <a:xfrm>
            <a:off x="8610600" y="6356353"/>
            <a:ext cx="2743200" cy="366183"/>
          </a:xfrm>
          <a:prstGeom prst="rect">
            <a:avLst/>
          </a:prstGeom>
        </p:spPr>
        <p:txBody>
          <a:bodyPr/>
          <a:lstStyle/>
          <a:p>
            <a:pPr defTabSz="914377"/>
            <a:fld id="{6C44E4BE-4E6A-400A-8D15-49AD800E386C}" type="slidenum">
              <a:rPr lang="en-US" smtClean="0">
                <a:solidFill>
                  <a:prstClr val="black"/>
                </a:solidFill>
                <a:cs typeface="Arial"/>
                <a:sym typeface="Arial"/>
              </a:rPr>
              <a:pPr defTabSz="914377"/>
              <a:t>‹#›</a:t>
            </a:fld>
            <a:endParaRPr lang="en-US">
              <a:solidFill>
                <a:prstClr val="black"/>
              </a:solidFill>
              <a:cs typeface="Arial"/>
              <a:sym typeface="Arial"/>
            </a:endParaRPr>
          </a:p>
        </p:txBody>
      </p:sp>
    </p:spTree>
    <p:extLst>
      <p:ext uri="{BB962C8B-B14F-4D97-AF65-F5344CB8AC3E}">
        <p14:creationId xmlns:p14="http://schemas.microsoft.com/office/powerpoint/2010/main" val="3250127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2026/3/24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4115546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9142004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3.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5.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2026/3/24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6104AAE5-C289-003E-7123-9C114D83E1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3/24/2026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pic>
        <p:nvPicPr>
          <p:cNvPr id="7" name="Picture 6" descr="A round pink circle with white text and a black background&#10;&#10;Description automatically generated">
            <a:extLst>
              <a:ext uri="{FF2B5EF4-FFF2-40B4-BE49-F238E27FC236}">
                <a16:creationId xmlns:a16="http://schemas.microsoft.com/office/drawing/2014/main" id="{7C5639F6-F1E6-DEEF-3230-16577069CAB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20264241-FBB6-F0B0-A1F8-EAE302A17DA3}"/>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circle with white text and a black background&#10;&#10;Description automatically generated">
            <a:extLst>
              <a:ext uri="{FF2B5EF4-FFF2-40B4-BE49-F238E27FC236}">
                <a16:creationId xmlns:a16="http://schemas.microsoft.com/office/drawing/2014/main" id="{75A539D0-7AC1-FF49-BD55-4998D9CC733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2823747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24/03/2026</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248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93148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377" indent="-304792" algn="l" defTabSz="121917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547"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9.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6.png"/><Relationship Id="rId11" Type="http://schemas.openxmlformats.org/officeDocument/2006/relationships/slide" Target="slide17.xml"/><Relationship Id="rId5" Type="http://schemas.openxmlformats.org/officeDocument/2006/relationships/image" Target="../media/image45.png"/><Relationship Id="rId15" Type="http://schemas.openxmlformats.org/officeDocument/2006/relationships/slide" Target="slide21.xml"/><Relationship Id="rId10" Type="http://schemas.microsoft.com/office/2007/relationships/hdphoto" Target="../media/hdphoto3.wdp"/><Relationship Id="rId4" Type="http://schemas.openxmlformats.org/officeDocument/2006/relationships/image" Target="../media/image44.png"/><Relationship Id="rId9" Type="http://schemas.openxmlformats.org/officeDocument/2006/relationships/image" Target="../media/image41.png"/><Relationship Id="rId14"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6.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4.xml"/><Relationship Id="rId6" Type="http://schemas.openxmlformats.org/officeDocument/2006/relationships/slide" Target="slide16.xml"/><Relationship Id="rId5" Type="http://schemas.openxmlformats.org/officeDocument/2006/relationships/image" Target="../media/image5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5" Type="http://schemas.openxmlformats.org/officeDocument/2006/relationships/slide" Target="slide16.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5" Type="http://schemas.openxmlformats.org/officeDocument/2006/relationships/slide" Target="slide16.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69.xml"/><Relationship Id="rId7" Type="http://schemas.openxmlformats.org/officeDocument/2006/relationships/image" Target="../media/image5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8.GIF"/><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slide" Target="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5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1"/>
            <a:ext cx="5121911" cy="461665"/>
          </a:xfrm>
          <a:prstGeom prst="rect">
            <a:avLst/>
          </a:prstGeom>
          <a:noFill/>
        </p:spPr>
        <p:txBody>
          <a:bodyPr wrap="square" rtlCol="0">
            <a:spAutoFit/>
          </a:bodyPr>
          <a:lstStyle/>
          <a:p>
            <a:pPr algn="ctr" defTabSz="914377"/>
            <a:r>
              <a:rPr lang="en-US" sz="2400" b="1">
                <a:gradFill>
                  <a:gsLst>
                    <a:gs pos="50000">
                      <a:prstClr val="black"/>
                    </a:gs>
                    <a:gs pos="0">
                      <a:prstClr val="black">
                        <a:lumMod val="25000"/>
                        <a:lumOff val="75000"/>
                      </a:prstClr>
                    </a:gs>
                    <a:gs pos="100000">
                      <a:prstClr val="black">
                        <a:lumMod val="85000"/>
                      </a:prstClr>
                    </a:gs>
                  </a:gsLst>
                  <a:lin ang="5400000" scaled="1"/>
                </a:gradFill>
                <a:latin typeface="Calibri"/>
                <a:cs typeface="Arial"/>
                <a:sym typeface="Arial"/>
              </a:rPr>
              <a:t>TRƯỜNG TIỂU HỌC HƯNG ĐẠO</a:t>
            </a:r>
          </a:p>
        </p:txBody>
      </p:sp>
      <p:sp>
        <p:nvSpPr>
          <p:cNvPr id="4" name="Text Box 3"/>
          <p:cNvSpPr txBox="1"/>
          <p:nvPr/>
        </p:nvSpPr>
        <p:spPr>
          <a:xfrm>
            <a:off x="3235960" y="2359661"/>
            <a:ext cx="6410325" cy="615315"/>
          </a:xfrm>
          <a:prstGeom prst="rect">
            <a:avLst/>
          </a:prstGeom>
          <a:noFill/>
        </p:spPr>
        <p:txBody>
          <a:bodyPr wrap="square" rtlCol="0">
            <a:noAutofit/>
          </a:bodyPr>
          <a:lstStyle/>
          <a:p>
            <a:pPr algn="ctr" defTabSz="914377"/>
            <a:r>
              <a:rPr lang="en-US" sz="6600" b="1" dirty="0">
                <a:solidFill>
                  <a:srgbClr val="FF0000"/>
                </a:solidFill>
                <a:effectLst>
                  <a:outerShdw blurRad="38100" dist="38100" dir="2700000" algn="tl">
                    <a:srgbClr val="000000">
                      <a:alpha val="43137"/>
                    </a:srgbClr>
                  </a:outerShdw>
                </a:effectLst>
                <a:latin typeface="Calibri"/>
                <a:cs typeface="Arial"/>
                <a:sym typeface="Arial"/>
              </a:rPr>
              <a:t>MÔN: TIẾNG VIỆT</a:t>
            </a:r>
          </a:p>
        </p:txBody>
      </p:sp>
      <p:sp>
        <p:nvSpPr>
          <p:cNvPr id="5" name="Text Box 4"/>
          <p:cNvSpPr txBox="1"/>
          <p:nvPr/>
        </p:nvSpPr>
        <p:spPr>
          <a:xfrm>
            <a:off x="3771266" y="5280661"/>
            <a:ext cx="4845685" cy="1384995"/>
          </a:xfrm>
          <a:prstGeom prst="rect">
            <a:avLst/>
          </a:prstGeom>
          <a:noFill/>
        </p:spPr>
        <p:txBody>
          <a:bodyPr wrap="square" rtlCol="0">
            <a:spAutoFit/>
          </a:bodyPr>
          <a:lstStyle/>
          <a:p>
            <a:pPr algn="ctr" defTabSz="914377"/>
            <a:r>
              <a:rPr lang="en-US" sz="3200" b="1" dirty="0" err="1">
                <a:solidFill>
                  <a:srgbClr val="4472C4"/>
                </a:solidFill>
                <a:latin typeface="Calibri"/>
                <a:cs typeface="Arial"/>
                <a:sym typeface="Arial"/>
              </a:rPr>
              <a:t>Họ</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và</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tên</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Bùi</a:t>
            </a:r>
            <a:r>
              <a:rPr lang="en-US" sz="3200" b="1" dirty="0">
                <a:solidFill>
                  <a:srgbClr val="4472C4"/>
                </a:solidFill>
                <a:latin typeface="Calibri"/>
                <a:cs typeface="Arial"/>
                <a:sym typeface="Arial"/>
              </a:rPr>
              <a:t> </a:t>
            </a:r>
            <a:r>
              <a:rPr lang="en-US" sz="3200" b="1" dirty="0" err="1">
                <a:solidFill>
                  <a:srgbClr val="4472C4"/>
                </a:solidFill>
                <a:latin typeface="Calibri"/>
                <a:cs typeface="Arial"/>
                <a:sym typeface="Arial"/>
              </a:rPr>
              <a:t>Thị</a:t>
            </a:r>
            <a:r>
              <a:rPr lang="en-US" sz="3200" b="1" dirty="0">
                <a:solidFill>
                  <a:srgbClr val="4472C4"/>
                </a:solidFill>
                <a:latin typeface="Calibri"/>
                <a:cs typeface="Arial"/>
                <a:sym typeface="Arial"/>
              </a:rPr>
              <a:t> Thu </a:t>
            </a:r>
            <a:r>
              <a:rPr lang="en-US" sz="3200" b="1" dirty="0" err="1">
                <a:solidFill>
                  <a:srgbClr val="4472C4"/>
                </a:solidFill>
                <a:latin typeface="Calibri"/>
                <a:cs typeface="Arial"/>
                <a:sym typeface="Arial"/>
              </a:rPr>
              <a:t>Hà</a:t>
            </a:r>
            <a:endParaRPr lang="en-US" sz="3200" b="1" dirty="0">
              <a:solidFill>
                <a:srgbClr val="4472C4"/>
              </a:solidFill>
              <a:latin typeface="Calibri"/>
              <a:cs typeface="Arial"/>
              <a:sym typeface="Arial"/>
            </a:endParaRPr>
          </a:p>
          <a:p>
            <a:pPr algn="ctr" defTabSz="914377"/>
            <a:r>
              <a:rPr lang="en-US" sz="3200" b="1" dirty="0" err="1">
                <a:solidFill>
                  <a:srgbClr val="4472C4"/>
                </a:solidFill>
                <a:latin typeface="Calibri"/>
                <a:cs typeface="Arial"/>
                <a:sym typeface="Arial"/>
              </a:rPr>
              <a:t>Lớp</a:t>
            </a:r>
            <a:r>
              <a:rPr lang="en-US" sz="3200" b="1" dirty="0">
                <a:solidFill>
                  <a:srgbClr val="4472C4"/>
                </a:solidFill>
                <a:latin typeface="Calibri"/>
                <a:cs typeface="Arial"/>
                <a:sym typeface="Arial"/>
              </a:rPr>
              <a:t> : 5A5</a:t>
            </a:r>
          </a:p>
          <a:p>
            <a:pPr algn="ctr" defTabSz="914377"/>
            <a:r>
              <a:rPr lang="en-US" sz="2000" b="1" i="1" dirty="0" err="1">
                <a:solidFill>
                  <a:srgbClr val="4472C4"/>
                </a:solidFill>
                <a:latin typeface="Calibri"/>
                <a:cs typeface="Arial"/>
                <a:sym typeface="Arial"/>
              </a:rPr>
              <a:t>Năm</a:t>
            </a:r>
            <a:r>
              <a:rPr lang="en-US" sz="2000" b="1" i="1" dirty="0">
                <a:solidFill>
                  <a:srgbClr val="4472C4"/>
                </a:solidFill>
                <a:latin typeface="Calibri"/>
                <a:cs typeface="Arial"/>
                <a:sym typeface="Arial"/>
              </a:rPr>
              <a:t> </a:t>
            </a:r>
            <a:r>
              <a:rPr lang="en-US" sz="2000" b="1" i="1" dirty="0" err="1">
                <a:solidFill>
                  <a:srgbClr val="4472C4"/>
                </a:solidFill>
                <a:latin typeface="Calibri"/>
                <a:cs typeface="Arial"/>
                <a:sym typeface="Arial"/>
              </a:rPr>
              <a:t>học</a:t>
            </a:r>
            <a:r>
              <a:rPr lang="en-US" sz="2000" b="1" i="1" dirty="0">
                <a:solidFill>
                  <a:srgbClr val="4472C4"/>
                </a:solidFill>
                <a:latin typeface="Calibri"/>
                <a:cs typeface="Arial"/>
                <a:sym typeface="Arial"/>
              </a:rPr>
              <a:t>: 2025 - 2026</a:t>
            </a:r>
          </a:p>
        </p:txBody>
      </p:sp>
    </p:spTree>
    <p:extLst>
      <p:ext uri="{BB962C8B-B14F-4D97-AF65-F5344CB8AC3E}">
        <p14:creationId xmlns:p14="http://schemas.microsoft.com/office/powerpoint/2010/main" val="10832575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Tuệ</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Nguyễn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Bá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Tĩnh</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36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một danh y sống ở giai đoạn cuối thời Trần, được hậu thế suy tôn là tiên thánh của ngành thuốc nam.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80017" y="2763454"/>
            <a:ext cx="2705101" cy="1938992"/>
          </a:xfrm>
          <a:prstGeom prst="rect">
            <a:avLst/>
          </a:prstGeom>
          <a:noFill/>
        </p:spPr>
        <p:txBody>
          <a:bodyPr wrap="square" lIns="91440" tIns="45720" rIns="91440" bIns="45720">
            <a:spAutoFit/>
          </a:bodyPr>
          <a:lstStyle/>
          <a:p>
            <a:pPr lvl="0" algn="ctr">
              <a:defRPr/>
            </a:pP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Núi</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Nam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Tào</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Bắc</a:t>
            </a:r>
            <a:r>
              <a:rPr lang="en-US" sz="40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Đẩu</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79384" y="2154105"/>
            <a:ext cx="6899202"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altLang="en-US" sz="60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hai ngọn núi ở tỉnh Hải Dương.</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58920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138222" y="164432"/>
            <a:ext cx="1372943"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85274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200329"/>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điều gì?</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Danh y Tuệ Tĩnh dẫn các học trò lên núi Nam Tào, Bắc Đẩu để nói với các trò về điều mình ấp ủ đã lâu. Đó là ý nguyện nối gót người đi trước tìm tòi, bào chế các vị thuốc nam từ cây cỏ trên non sông, gấm vóc của tổ tiên để lại để chữa bệnh cho người Nam.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754326"/>
          </a:xfrm>
          <a:prstGeom prst="rect">
            <a:avLst/>
          </a:prstGeom>
          <a:noFill/>
        </p:spPr>
        <p:txBody>
          <a:bodyPr wrap="square" rtlCol="0">
            <a:spAutoFit/>
          </a:bodyPr>
          <a:lstStyle/>
          <a:p>
            <a:pPr lvl="0" algn="just"/>
            <a:r>
              <a:rPr lang="vi-VN" sz="3600" dirty="0">
                <a:solidFill>
                  <a:srgbClr val="002060"/>
                </a:solidFill>
                <a:latin typeface="Cambria" panose="02040503050406030204" pitchFamily="18" charset="0"/>
                <a:ea typeface="Cambria" panose="02040503050406030204" pitchFamily="18" charset="0"/>
                <a:cs typeface="Arial-Rounded" panose="020B0500000000000000" pitchFamily="34" charset="0"/>
              </a:rPr>
              <a:t>Câu chuyện mà Tuệ Tĩnh kể cho học trò nghe xảy ra vào thời gian nào? Tình hình đất nước lúc bấy giờ ra sao?</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938686"/>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3416320"/>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Câu chuyện mà danh y Tuệ Tĩnh kể cho học trò nghe xảy ra vào thời đại nhà Trần. Khi đó đất nước đang bị giặc ngoại xâm nhòm ngó. Vua quan nhà Trần chỉ huy quân sĩ luyện tập võ nghệ, rèn vũ khí, chuẩn bị lương thực, thuốc men, phòng giữ bờ cõi rất cẩn trọng.</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6"/>
            <a:ext cx="9983719" cy="1569078"/>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22474" y="54312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Tóm tắt nội dung câu chuyện mà Tuệ Tĩnh đã kể.</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50" y="1007230"/>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67238" y="428787"/>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616689" y="2254102"/>
            <a:ext cx="11222886" cy="4041923"/>
          </a:xfrm>
          <a:custGeom>
            <a:avLst/>
            <a:gdLst>
              <a:gd name="connsiteX0" fmla="*/ 0 w 11222886"/>
              <a:gd name="connsiteY0" fmla="*/ 673667 h 4041923"/>
              <a:gd name="connsiteX1" fmla="*/ 673667 w 11222886"/>
              <a:gd name="connsiteY1" fmla="*/ 0 h 4041923"/>
              <a:gd name="connsiteX2" fmla="*/ 10549219 w 11222886"/>
              <a:gd name="connsiteY2" fmla="*/ 0 h 4041923"/>
              <a:gd name="connsiteX3" fmla="*/ 11222886 w 11222886"/>
              <a:gd name="connsiteY3" fmla="*/ 673667 h 4041923"/>
              <a:gd name="connsiteX4" fmla="*/ 11222886 w 11222886"/>
              <a:gd name="connsiteY4" fmla="*/ 3368256 h 4041923"/>
              <a:gd name="connsiteX5" fmla="*/ 10549219 w 11222886"/>
              <a:gd name="connsiteY5" fmla="*/ 4041923 h 4041923"/>
              <a:gd name="connsiteX6" fmla="*/ 673667 w 11222886"/>
              <a:gd name="connsiteY6" fmla="*/ 4041923 h 4041923"/>
              <a:gd name="connsiteX7" fmla="*/ 0 w 11222886"/>
              <a:gd name="connsiteY7" fmla="*/ 3368256 h 4041923"/>
              <a:gd name="connsiteX8" fmla="*/ 0 w 11222886"/>
              <a:gd name="connsiteY8" fmla="*/ 673667 h 404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2886" h="4041923" fill="none" extrusionOk="0">
                <a:moveTo>
                  <a:pt x="0" y="673667"/>
                </a:moveTo>
                <a:cubicBezTo>
                  <a:pt x="-2776" y="311482"/>
                  <a:pt x="275648" y="12724"/>
                  <a:pt x="673667" y="0"/>
                </a:cubicBezTo>
                <a:cubicBezTo>
                  <a:pt x="5291088" y="46004"/>
                  <a:pt x="8327593" y="-130779"/>
                  <a:pt x="10549219" y="0"/>
                </a:cubicBezTo>
                <a:cubicBezTo>
                  <a:pt x="10948211" y="-9541"/>
                  <a:pt x="11156410" y="329117"/>
                  <a:pt x="11222886" y="673667"/>
                </a:cubicBezTo>
                <a:cubicBezTo>
                  <a:pt x="11092990" y="1277345"/>
                  <a:pt x="11148824" y="2939080"/>
                  <a:pt x="11222886" y="3368256"/>
                </a:cubicBezTo>
                <a:cubicBezTo>
                  <a:pt x="11187324" y="3679571"/>
                  <a:pt x="10926936" y="4029689"/>
                  <a:pt x="10549219" y="4041923"/>
                </a:cubicBezTo>
                <a:cubicBezTo>
                  <a:pt x="9486460" y="3898331"/>
                  <a:pt x="4029821" y="4093160"/>
                  <a:pt x="673667" y="4041923"/>
                </a:cubicBezTo>
                <a:cubicBezTo>
                  <a:pt x="298562" y="4038128"/>
                  <a:pt x="25177" y="3738668"/>
                  <a:pt x="0" y="3368256"/>
                </a:cubicBezTo>
                <a:cubicBezTo>
                  <a:pt x="-11777" y="2656542"/>
                  <a:pt x="73841" y="1692815"/>
                  <a:pt x="0" y="673667"/>
                </a:cubicBezTo>
                <a:close/>
              </a:path>
              <a:path w="11222886" h="4041923" stroke="0" extrusionOk="0">
                <a:moveTo>
                  <a:pt x="0" y="673667"/>
                </a:moveTo>
                <a:cubicBezTo>
                  <a:pt x="73771" y="305692"/>
                  <a:pt x="293186" y="-2210"/>
                  <a:pt x="673667" y="0"/>
                </a:cubicBezTo>
                <a:cubicBezTo>
                  <a:pt x="3701364" y="43276"/>
                  <a:pt x="6252340" y="12265"/>
                  <a:pt x="10549219" y="0"/>
                </a:cubicBezTo>
                <a:cubicBezTo>
                  <a:pt x="10964487" y="45751"/>
                  <a:pt x="11235591" y="282413"/>
                  <a:pt x="11222886" y="673667"/>
                </a:cubicBezTo>
                <a:cubicBezTo>
                  <a:pt x="11249431" y="1613854"/>
                  <a:pt x="11348514" y="2680320"/>
                  <a:pt x="11222886" y="3368256"/>
                </a:cubicBezTo>
                <a:cubicBezTo>
                  <a:pt x="11228416" y="3803385"/>
                  <a:pt x="10977078" y="4004424"/>
                  <a:pt x="10549219" y="4041923"/>
                </a:cubicBezTo>
                <a:cubicBezTo>
                  <a:pt x="8895888" y="3877038"/>
                  <a:pt x="2634580" y="4139895"/>
                  <a:pt x="673667" y="4041923"/>
                </a:cubicBezTo>
                <a:cubicBezTo>
                  <a:pt x="322815" y="4008384"/>
                  <a:pt x="60588" y="3751015"/>
                  <a:pt x="0" y="3368256"/>
                </a:cubicBezTo>
                <a:cubicBezTo>
                  <a:pt x="-117259" y="2586336"/>
                  <a:pt x="18689" y="988184"/>
                  <a:pt x="0" y="67366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808074" y="2411290"/>
            <a:ext cx="10738884"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Bấy giờ, giặt ngoại xâm nhòm ngó nước ta. Vua quan nhà Trần chỉ huy quân sĩ luyện võ nghệ, rèn vũ khí, chuẩn bị lương thực, phòng giữ bờ cõi. Từ lâu, việc vận chuyển thuốc men, vật dụng từ Trung Quốc sang nước ta đã bị ngăn cấm. Các thái y tỏa đi khắp mọi miền học cách chữa bệnh bằng cây cỏ. Vườn thuốc mọc lên khắp nơi, trong đó có núi Nam Tào, Bắc Đẩu. Cây cỏ nước Nam đã góp phần làm cho quân ta thêm hùng mạnh, chiến thắng kẻ thù xâm lược</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1FA1B31-AD50-55B5-C9D7-EDFEACCF9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vì sao ý nguyện của Tuệ Tĩnh trở thành hiện thực và tiếp tục được kế thừa, phát huy cho đến ngày hôm nay?</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467833" y="2805896"/>
            <a:ext cx="11142919" cy="3711862"/>
          </a:xfrm>
          <a:custGeom>
            <a:avLst/>
            <a:gdLst>
              <a:gd name="connsiteX0" fmla="*/ 0 w 11142919"/>
              <a:gd name="connsiteY0" fmla="*/ 618656 h 3711862"/>
              <a:gd name="connsiteX1" fmla="*/ 618656 w 11142919"/>
              <a:gd name="connsiteY1" fmla="*/ 0 h 3711862"/>
              <a:gd name="connsiteX2" fmla="*/ 10524263 w 11142919"/>
              <a:gd name="connsiteY2" fmla="*/ 0 h 3711862"/>
              <a:gd name="connsiteX3" fmla="*/ 11142919 w 11142919"/>
              <a:gd name="connsiteY3" fmla="*/ 618656 h 3711862"/>
              <a:gd name="connsiteX4" fmla="*/ 11142919 w 11142919"/>
              <a:gd name="connsiteY4" fmla="*/ 3093206 h 3711862"/>
              <a:gd name="connsiteX5" fmla="*/ 10524263 w 11142919"/>
              <a:gd name="connsiteY5" fmla="*/ 3711862 h 3711862"/>
              <a:gd name="connsiteX6" fmla="*/ 618656 w 11142919"/>
              <a:gd name="connsiteY6" fmla="*/ 3711862 h 3711862"/>
              <a:gd name="connsiteX7" fmla="*/ 0 w 11142919"/>
              <a:gd name="connsiteY7" fmla="*/ 3093206 h 3711862"/>
              <a:gd name="connsiteX8" fmla="*/ 0 w 11142919"/>
              <a:gd name="connsiteY8" fmla="*/ 618656 h 37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2919" h="3711862" fill="none" extrusionOk="0">
                <a:moveTo>
                  <a:pt x="0" y="618656"/>
                </a:moveTo>
                <a:cubicBezTo>
                  <a:pt x="-3878" y="290775"/>
                  <a:pt x="223293" y="26312"/>
                  <a:pt x="618656" y="0"/>
                </a:cubicBezTo>
                <a:cubicBezTo>
                  <a:pt x="1680571" y="46004"/>
                  <a:pt x="6029464" y="-130779"/>
                  <a:pt x="10524263" y="0"/>
                </a:cubicBezTo>
                <a:cubicBezTo>
                  <a:pt x="10901438" y="-12575"/>
                  <a:pt x="11090553" y="298650"/>
                  <a:pt x="11142919" y="618656"/>
                </a:cubicBezTo>
                <a:cubicBezTo>
                  <a:pt x="11013023" y="1078562"/>
                  <a:pt x="11068857" y="2229979"/>
                  <a:pt x="11142919" y="3093206"/>
                </a:cubicBezTo>
                <a:cubicBezTo>
                  <a:pt x="11128123" y="3409608"/>
                  <a:pt x="10880207" y="3681027"/>
                  <a:pt x="10524263" y="3711862"/>
                </a:cubicBezTo>
                <a:cubicBezTo>
                  <a:pt x="5837887" y="3568270"/>
                  <a:pt x="2653406" y="3763099"/>
                  <a:pt x="618656" y="3711862"/>
                </a:cubicBezTo>
                <a:cubicBezTo>
                  <a:pt x="252664" y="3681592"/>
                  <a:pt x="52454" y="3431454"/>
                  <a:pt x="0" y="3093206"/>
                </a:cubicBezTo>
                <a:cubicBezTo>
                  <a:pt x="-11777" y="2457579"/>
                  <a:pt x="73841" y="1470785"/>
                  <a:pt x="0" y="618656"/>
                </a:cubicBezTo>
                <a:close/>
              </a:path>
              <a:path w="11142919" h="3711862" stroke="0" extrusionOk="0">
                <a:moveTo>
                  <a:pt x="0" y="618656"/>
                </a:moveTo>
                <a:cubicBezTo>
                  <a:pt x="42038" y="279307"/>
                  <a:pt x="265184" y="-3095"/>
                  <a:pt x="618656" y="0"/>
                </a:cubicBezTo>
                <a:cubicBezTo>
                  <a:pt x="3098336" y="43276"/>
                  <a:pt x="8161911" y="12265"/>
                  <a:pt x="10524263" y="0"/>
                </a:cubicBezTo>
                <a:cubicBezTo>
                  <a:pt x="10888509" y="23898"/>
                  <a:pt x="11152803" y="262046"/>
                  <a:pt x="11142919" y="618656"/>
                </a:cubicBezTo>
                <a:cubicBezTo>
                  <a:pt x="11169464" y="1550260"/>
                  <a:pt x="11268547" y="2286693"/>
                  <a:pt x="11142919" y="3093206"/>
                </a:cubicBezTo>
                <a:cubicBezTo>
                  <a:pt x="11143897" y="3446030"/>
                  <a:pt x="10886398" y="3698113"/>
                  <a:pt x="10524263" y="3711862"/>
                </a:cubicBezTo>
                <a:cubicBezTo>
                  <a:pt x="7406259" y="3546977"/>
                  <a:pt x="4614293" y="3809834"/>
                  <a:pt x="618656" y="3711862"/>
                </a:cubicBezTo>
                <a:cubicBezTo>
                  <a:pt x="279740" y="3707499"/>
                  <a:pt x="28085" y="3439841"/>
                  <a:pt x="0" y="3093206"/>
                </a:cubicBezTo>
                <a:cubicBezTo>
                  <a:pt x="-117259" y="1951829"/>
                  <a:pt x="18689" y="1369022"/>
                  <a:pt x="0" y="6186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701749" y="2874937"/>
            <a:ext cx="10621925" cy="2352921"/>
          </a:xfrm>
        </p:spPr>
        <p:txBody>
          <a:bodyPr>
            <a:noAutofit/>
          </a:bodyPr>
          <a:lstStyle/>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VD: </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Ý nguyện của Tuệ Tĩnh đã trở thành hiện thực và tiếp tục được kế thừa, phát huy cho đến ngày hôm nay bởi ông đã truyền cho các học trò của mình lòng yêu nước, sự tự tôn, tự hào dân tộc</a:t>
            </a:r>
          </a:p>
          <a:p>
            <a:pPr marL="0" indent="0" algn="just">
              <a:buNone/>
            </a:pPr>
            <a:r>
              <a:rPr lang="vi-VN" sz="32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Vì ý nguyện của Tuệ Tĩnh là ý nguyện chân chính, vì dân, vì nước nên đã thuyết phục được học trò và các thế hệ sau,...</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wipe(down)">
                                      <p:cBhvr>
                                        <p:cTn id="4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9215357"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530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5.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em</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về</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danh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y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2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2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2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13462">
                  <a:solidFill>
                    <a:srgbClr val="00B050"/>
                  </a:solidFill>
                  <a:prstDash val="solid"/>
                </a:ln>
                <a:solidFill>
                  <a:srgbClr val="00B050"/>
                </a:solidFill>
                <a:latin typeface="Calibri" panose="020F0502020204030204"/>
              </a:rPr>
              <a:t>VD: Danh y Tuệ Tĩnh là người có tài, có đức. Ông đã truyền lại cho thế hệ sau những lẽ sống cao đẹp.</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Ca ngợi danh y Tuệ Tĩnh - người đã nêu cao tinh thần yêu nước, tự tôn dân tộc, có ý thức nối gót người đi trước trong việc tìm tòi, chế tạo các vị thuốc từ cây cỏ nước Nam và các phương thuốc được lưu truyền trong dân gian.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542260" y="1759368"/>
            <a:ext cx="10994066" cy="1754326"/>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nhấn giọng ở những từ ngữ phù hợp; những tình tiết gây ấn tượng hoặc từ ngữ thể hiện suy nghĩ, tâm trạng, cảm xúc của các nhân vật.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2572420" y="457243"/>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white"/>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 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prstClr val="black"/>
                  </a:solidFill>
                  <a:latin typeface="Tahoma" panose="020B0604030504040204" pitchFamily="34" charset="0"/>
                  <a:ea typeface="Tahoma" panose="020B0604030504040204" pitchFamily="34" charset="0"/>
                  <a:cs typeface="Tahoma" panose="020B0604030504040204" pitchFamily="34" charset="0"/>
                </a:rPr>
                <a:t>Đoạn</a:t>
              </a: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49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tràng</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pháo</a:t>
              </a: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GB" sz="2800" b="1"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034128" y="585702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267" y="457243"/>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31" y="237608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7586974" y="230938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9" action="ppaction://hlinksldjump"/>
          </p:cNvPr>
          <p:cNvSpPr/>
          <p:nvPr/>
        </p:nvSpPr>
        <p:spPr>
          <a:xfrm rot="5400000">
            <a:off x="8098058" y="256518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audio>
              <p:cMediaNode vol="80000">
                <p:cTn id="150"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CD477F16-190B-01E2-229E-B164B978E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44" y="1480239"/>
            <a:ext cx="12192000" cy="2940592"/>
          </a:xfrm>
          <a:prstGeom prst="rect">
            <a:avLst/>
          </a:prstGeom>
        </p:spPr>
      </p:pic>
    </p:spTree>
    <p:extLst>
      <p:ext uri="{BB962C8B-B14F-4D97-AF65-F5344CB8AC3E}">
        <p14:creationId xmlns:p14="http://schemas.microsoft.com/office/powerpoint/2010/main" val="29251413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8914315" cy="2320243"/>
            <a:chOff x="-1348506" y="186909"/>
            <a:chExt cx="11381711"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310634" y="345796"/>
              <a:ext cx="9316349" cy="10151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a:t>
              </a:r>
              <a:r>
                <a:rPr lang="en-US" sz="3600" b="1" spc="-150" dirty="0" err="1">
                  <a:ln w="12700">
                    <a:solidFill>
                      <a:srgbClr val="C00000"/>
                    </a:solidFill>
                  </a:ln>
                  <a:solidFill>
                    <a:srgbClr val="C00000"/>
                  </a:solidFill>
                  <a:latin typeface="Arial" panose="020B0604020202020204" pitchFamily="34" charset="0"/>
                  <a:cs typeface="Pattaya" panose="00000500000000000000" pitchFamily="2" charset="-34"/>
                </a:rPr>
                <a:t>êu</a:t>
              </a:r>
              <a:r>
                <a:rPr lang="en-US" sz="3600" b="1" spc="-150" dirty="0">
                  <a:ln w="12700">
                    <a:solidFill>
                      <a:srgbClr val="C00000"/>
                    </a:solidFill>
                  </a:ln>
                  <a:solidFill>
                    <a:srgbClr val="C00000"/>
                  </a:solidFill>
                  <a:latin typeface="Arial" panose="020B0604020202020204" pitchFamily="34" charset="0"/>
                  <a:cs typeface="Pattaya" panose="00000500000000000000" pitchFamily="2" charset="-34"/>
                </a:rPr>
                <a:t> s</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uy</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nghĩ</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cá</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nhân</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và</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nêu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cảm</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xúc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của</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mình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sau</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khi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học</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xong</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bài</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“Danh y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Tuệ</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 </a:t>
              </a:r>
              <a:r>
                <a:rPr kumimoji="0" lang="en-US" sz="3600" b="1" i="0" u="none" strike="noStrike" kern="1200" cap="none" spc="-150" normalizeH="0" baseline="0" noProof="0" dirty="0" err="1">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Tĩnh</a:t>
              </a:r>
              <a:r>
                <a:rPr kumimoji="0" lang="en-US" sz="3600" b="1" i="0" u="none" strike="noStrike" kern="1200" cap="none" spc="-150" normalizeH="0" baseline="0" noProof="0" dirty="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a:t>
              </a:r>
              <a:endParaRPr kumimoji="0" lang="en-US" sz="36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Tree>
    <p:extLst>
      <p:ext uri="{BB962C8B-B14F-4D97-AF65-F5344CB8AC3E}">
        <p14:creationId xmlns:p14="http://schemas.microsoft.com/office/powerpoint/2010/main" val="37119044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Kể tên một số loại cây được dùng làm thuốc chữa bệnh mà em biết.</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583495"/>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chemeClr val="tx1"/>
                </a:solidFill>
                <a:latin typeface="Cambria" panose="02040503050406030204" pitchFamily="18" charset="0"/>
                <a:ea typeface="Cambria" panose="02040503050406030204" pitchFamily="18" charset="0"/>
              </a:rPr>
              <a:t>C</a:t>
            </a:r>
            <a:r>
              <a:rPr lang="vi-VN" sz="4000" dirty="0">
                <a:solidFill>
                  <a:schemeClr val="tx1"/>
                </a:solidFill>
                <a:latin typeface="Cambria" panose="02040503050406030204" pitchFamily="18" charset="0"/>
                <a:ea typeface="Cambria" panose="02040503050406030204" pitchFamily="18" charset="0"/>
              </a:rPr>
              <a:t>ây bạc hà (chữa ngạt mũi, cảm cúm,…), bạch hoa xà (chữa viêm họng, hen suyễn,…), bồ công anh (chữa mụn nhọt, giải độc,…)… </a:t>
            </a:r>
            <a:endParaRPr lang="en-VN"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7"/>
          <a:stretch>
            <a:fillRect/>
          </a:stretch>
        </p:blipFill>
        <p:spPr>
          <a:xfrm>
            <a:off x="533920" y="95579"/>
            <a:ext cx="3292125" cy="2353260"/>
          </a:xfrm>
          <a:prstGeom prst="rect">
            <a:avLst/>
          </a:prstGeom>
        </p:spPr>
      </p:pic>
      <p:pic>
        <p:nvPicPr>
          <p:cNvPr id="5" name="Picture 4">
            <a:extLst>
              <a:ext uri="{FF2B5EF4-FFF2-40B4-BE49-F238E27FC236}">
                <a16:creationId xmlns:a16="http://schemas.microsoft.com/office/drawing/2014/main" id="{9A776CF7-2EE3-338A-CFFA-4C943DC1435F}"/>
              </a:ext>
            </a:extLst>
          </p:cNvPr>
          <p:cNvPicPr>
            <a:picLocks noChangeAspect="1"/>
          </p:cNvPicPr>
          <p:nvPr/>
        </p:nvPicPr>
        <p:blipFill>
          <a:blip r:embed="rId8"/>
          <a:stretch>
            <a:fillRect/>
          </a:stretch>
        </p:blipFill>
        <p:spPr>
          <a:xfrm>
            <a:off x="2385865" y="1585885"/>
            <a:ext cx="6761050" cy="483454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D071BAE-7458-6FB1-9E2A-CA07D6E0CB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5228" y="0"/>
            <a:ext cx="1414000" cy="1414000"/>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8A1524EA-FD87-06E5-3F50-AF3CB6AE9C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59739" y="5444000"/>
            <a:ext cx="1414000" cy="141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268166" y="1993339"/>
            <a:ext cx="6052302" cy="1802483"/>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AB0876DE-9C8D-447C-1E87-3C837527F016}"/>
              </a:ext>
            </a:extLst>
          </p:cNvPr>
          <p:cNvSpPr txBox="1"/>
          <p:nvPr/>
        </p:nvSpPr>
        <p:spPr>
          <a:xfrm>
            <a:off x="1576305" y="2037483"/>
            <a:ext cx="9979411"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lần lượt các đoạn dưới tranh. Đọc chữ dưới mỗi tranh trước, rồi mới đọc lời thoại được viết trên tranh.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lời nói của các nhân vật: Hẳn là điều cao siêu lắm, thầy mới ấp ủ lâu như thế; Điều ta sắp nói không cao như núi Thái Sơn, chẳng xa như biển Bắc Hải,...</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703768" y="1939022"/>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pic>
        <p:nvPicPr>
          <p:cNvPr id="10" name="Picture 9">
            <a:extLst>
              <a:ext uri="{FF2B5EF4-FFF2-40B4-BE49-F238E27FC236}">
                <a16:creationId xmlns:a16="http://schemas.microsoft.com/office/drawing/2014/main" id="{95ABEBC9-0099-A82A-B1F7-34C0AD3E0671}"/>
              </a:ext>
            </a:extLst>
          </p:cNvPr>
          <p:cNvPicPr>
            <a:picLocks noChangeAspect="1"/>
          </p:cNvPicPr>
          <p:nvPr/>
        </p:nvPicPr>
        <p:blipFill>
          <a:blip r:embed="rId6"/>
          <a:stretch>
            <a:fillRect/>
          </a:stretch>
        </p:blipFill>
        <p:spPr>
          <a:xfrm>
            <a:off x="1430806" y="436130"/>
            <a:ext cx="10047079" cy="1463167"/>
          </a:xfrm>
          <a:prstGeom prst="rect">
            <a:avLst/>
          </a:prstGeom>
        </p:spPr>
      </p:pic>
      <p:pic>
        <p:nvPicPr>
          <p:cNvPr id="3"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6EB8DC10-75BC-A96F-21D7-489CD57023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08075" y="3704027"/>
            <a:ext cx="1111232" cy="996085"/>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851297"/>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Bài chia 7 đoạn theo tranh.</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1169581" y="2218621"/>
            <a:ext cx="469894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9999"/>
                </a:solidFill>
                <a:latin typeface="Cambria" panose="02040503050406030204" pitchFamily="18" charset="0"/>
                <a:ea typeface="Cambria" panose="02040503050406030204" pitchFamily="18" charset="0"/>
              </a:rPr>
              <a:t>lên núi Nam Tào</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2232837" y="3792569"/>
            <a:ext cx="3742661"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ED7D31">
                    <a:lumMod val="75000"/>
                  </a:srgbClr>
                </a:solidFill>
                <a:latin typeface="Cambria" panose="02040503050406030204" pitchFamily="18" charset="0"/>
                <a:ea typeface="Cambria" panose="02040503050406030204" pitchFamily="18" charset="0"/>
              </a:rPr>
              <a:t>ấp ủ từ lâu</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002060"/>
                </a:solidFill>
                <a:latin typeface="Cambria" panose="02040503050406030204" pitchFamily="18" charset="0"/>
                <a:ea typeface="Cambria" panose="02040503050406030204" pitchFamily="18" charset="0"/>
              </a:rPr>
              <a:t>Bắc Đẩu</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4802344"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FF0000"/>
                </a:solidFill>
                <a:latin typeface="Cambria" panose="02040503050406030204" pitchFamily="18" charset="0"/>
                <a:ea typeface="Cambria" panose="02040503050406030204" pitchFamily="18" charset="0"/>
              </a:rPr>
              <a:t>luyện tập võ nghệ</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2" name="Picture 1">
            <a:extLst>
              <a:ext uri="{FF2B5EF4-FFF2-40B4-BE49-F238E27FC236}">
                <a16:creationId xmlns:a16="http://schemas.microsoft.com/office/drawing/2014/main" id="{F1C2A56D-B79C-8757-A3B4-91CCF1F940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A29DF1FC-8AD6-0923-7CE6-26DD93A42FF3}"/>
              </a:ext>
            </a:extLst>
          </p:cNvPr>
          <p:cNvGrpSpPr/>
          <p:nvPr/>
        </p:nvGrpSpPr>
        <p:grpSpPr>
          <a:xfrm>
            <a:off x="2055155" y="401692"/>
            <a:ext cx="6974545" cy="1479503"/>
            <a:chOff x="-1348506" y="186909"/>
            <a:chExt cx="11766079" cy="1342591"/>
          </a:xfrm>
        </p:grpSpPr>
        <p:pic>
          <p:nvPicPr>
            <p:cNvPr id="7" name="Picture 6">
              <a:extLst>
                <a:ext uri="{FF2B5EF4-FFF2-40B4-BE49-F238E27FC236}">
                  <a16:creationId xmlns:a16="http://schemas.microsoft.com/office/drawing/2014/main" id="{75DCB343-3DCF-F365-FB9D-D1D3C89AB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13" name="TextBox 12">
              <a:extLst>
                <a:ext uri="{FF2B5EF4-FFF2-40B4-BE49-F238E27FC236}">
                  <a16:creationId xmlns:a16="http://schemas.microsoft.com/office/drawing/2014/main" id="{DF7F3E2E-2589-AF02-7DB6-245C4994E241}"/>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14" name="Rectangle: Rounded Corners 13">
            <a:extLst>
              <a:ext uri="{FF2B5EF4-FFF2-40B4-BE49-F238E27FC236}">
                <a16:creationId xmlns:a16="http://schemas.microsoft.com/office/drawing/2014/main" id="{E0BA6327-B6F2-F64F-A466-775F6B96CFE9}"/>
              </a:ext>
            </a:extLst>
          </p:cNvPr>
          <p:cNvSpPr/>
          <p:nvPr/>
        </p:nvSpPr>
        <p:spPr>
          <a:xfrm>
            <a:off x="3028950" y="2842054"/>
            <a:ext cx="9163049" cy="2942058"/>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thái</a:t>
            </a:r>
            <a:r>
              <a:rPr lang="en-US" sz="4400" b="1" dirty="0">
                <a:ln w="13462">
                  <a:solidFill>
                    <a:srgbClr val="00B050"/>
                  </a:solidFill>
                  <a:prstDash val="solid"/>
                </a:ln>
                <a:solidFill>
                  <a:srgbClr val="00B050"/>
                </a:solidFill>
                <a:latin typeface="Calibri" panose="020F0502020204030204"/>
              </a:rPr>
              <a:t> y</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bèn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tỏa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đi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khắp</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mọi</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miền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quê</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học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cách</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chữa</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bệnh</a:t>
            </a:r>
            <a:r>
              <a:rPr lang="en-US" sz="4400" b="1" dirty="0">
                <a:ln w="13462">
                  <a:solidFill>
                    <a:srgbClr val="00B050"/>
                  </a:solidFill>
                  <a:prstDash val="solid"/>
                </a:ln>
                <a:solidFill>
                  <a:srgbClr val="FF0066"/>
                </a:solidFill>
                <a:latin typeface="Calibri" panose="020F0502020204030204"/>
              </a:rPr>
              <a:t>/</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bằng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cây</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thuốc</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cỏ</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trong</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dân</a:t>
            </a:r>
            <a:r>
              <a:rPr lang="en-US" sz="4400" b="1" dirty="0">
                <a:ln w="13462">
                  <a:solidFill>
                    <a:srgbClr val="00B050"/>
                  </a:solidFill>
                  <a:prstDash val="solid"/>
                </a:ln>
                <a:solidFill>
                  <a:srgbClr val="00B050"/>
                </a:solidFill>
                <a:latin typeface="Calibri" panose="020F0502020204030204"/>
              </a:rPr>
              <a:t> </a:t>
            </a:r>
            <a:r>
              <a:rPr lang="en-US" sz="4400" b="1" dirty="0" err="1">
                <a:ln w="13462">
                  <a:solidFill>
                    <a:srgbClr val="00B050"/>
                  </a:solidFill>
                  <a:prstDash val="solid"/>
                </a:ln>
                <a:solidFill>
                  <a:srgbClr val="00B050"/>
                </a:solidFill>
                <a:latin typeface="Calibri" panose="020F0502020204030204"/>
              </a:rPr>
              <a:t>gian</a:t>
            </a:r>
            <a:r>
              <a:rPr lang="en-US" sz="4400" b="1" dirty="0">
                <a:ln w="13462">
                  <a:solidFill>
                    <a:srgbClr val="00B050"/>
                  </a:solidFill>
                  <a:prstDash val="solid"/>
                </a:ln>
                <a:solidFill>
                  <a:srgbClr val="FF0066"/>
                </a:solidFill>
                <a:latin typeface="Calibri" panose="020F0502020204030204"/>
              </a:rPr>
              <a:t>.//</a:t>
            </a:r>
            <a:endParaRPr kumimoji="0" lang="en-US" sz="4400" b="1" i="0" u="none" strike="noStrike" kern="1200" cap="none" spc="0" normalizeH="0" baseline="0" noProof="0" dirty="0">
              <a:ln w="13462">
                <a:solidFill>
                  <a:srgbClr val="00B050"/>
                </a:solidFill>
                <a:prstDash val="solid"/>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4250203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910</Words>
  <Application>Microsoft Office PowerPoint</Application>
  <PresentationFormat>Widescreen</PresentationFormat>
  <Paragraphs>72</Paragraphs>
  <Slides>28</Slides>
  <Notes>10</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28</vt:i4>
      </vt:variant>
    </vt:vector>
  </HeadingPairs>
  <TitlesOfParts>
    <vt:vector size="48" baseType="lpstr">
      <vt:lpstr>Aptos</vt:lpstr>
      <vt:lpstr>Arial</vt:lpstr>
      <vt:lpstr>Arial-Rounded</vt:lpstr>
      <vt:lpstr>Barlow Condensed</vt:lpstr>
      <vt:lpstr>Calibri</vt:lpstr>
      <vt:lpstr>Calibri Light</vt:lpstr>
      <vt:lpstr>Cambria</vt:lpstr>
      <vt:lpstr>等线</vt:lpstr>
      <vt:lpstr>Lato Hairline</vt:lpstr>
      <vt:lpstr>Lato Light</vt:lpstr>
      <vt:lpstr>Lato Regular</vt:lpstr>
      <vt:lpstr>Pattaya</vt:lpstr>
      <vt:lpstr>Tahoma</vt:lpstr>
      <vt:lpstr>Times New Roman</vt:lpstr>
      <vt:lpstr>Office 主题​​</vt:lpstr>
      <vt:lpstr>Office Theme</vt:lpstr>
      <vt:lpstr>2_Office Theme</vt:lpstr>
      <vt:lpstr>1_Chủ đề Office</vt:lpstr>
      <vt:lpstr>1_Office Theme</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83</cp:revision>
  <dcterms:created xsi:type="dcterms:W3CDTF">2023-10-22T04:26:35Z</dcterms:created>
  <dcterms:modified xsi:type="dcterms:W3CDTF">2026-03-24T05:41:03Z</dcterms:modified>
</cp:coreProperties>
</file>