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83" r:id="rId2"/>
    <p:sldId id="2975" r:id="rId3"/>
    <p:sldId id="2979" r:id="rId4"/>
    <p:sldId id="2997" r:id="rId5"/>
    <p:sldId id="3001" r:id="rId6"/>
    <p:sldId id="3002" r:id="rId7"/>
    <p:sldId id="3003" r:id="rId8"/>
    <p:sldId id="3004"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99906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2242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2038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9309" y="865287"/>
            <a:ext cx="1664763" cy="1512215"/>
          </a:xfrm>
          <a:prstGeom prst="rect">
            <a:avLst/>
          </a:prstGeom>
        </p:spPr>
      </p:pic>
      <p:grpSp>
        <p:nvGrpSpPr>
          <p:cNvPr id="28" name="Group 27"/>
          <p:cNvGrpSpPr/>
          <p:nvPr/>
        </p:nvGrpSpPr>
        <p:grpSpPr>
          <a:xfrm>
            <a:off x="51820" y="788878"/>
            <a:ext cx="9787467" cy="1918990"/>
            <a:chOff x="-115592" y="-39094"/>
            <a:chExt cx="8864961" cy="2347042"/>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39094"/>
              <a:ext cx="8749369" cy="2347042"/>
            </a:xfrm>
            <a:prstGeom prst="rect">
              <a:avLst/>
            </a:prstGeom>
          </p:spPr>
        </p:pic>
        <p:sp>
          <p:nvSpPr>
            <p:cNvPr id="15" name="Rectangle 14"/>
            <p:cNvSpPr/>
            <p:nvPr/>
          </p:nvSpPr>
          <p:spPr>
            <a:xfrm>
              <a:off x="-115592" y="253869"/>
              <a:ext cx="8390784" cy="1832249"/>
            </a:xfrm>
            <a:prstGeom prst="rect">
              <a:avLst/>
            </a:prstGeom>
          </p:spPr>
          <p:txBody>
            <a:bodyPr wrap="square">
              <a:spAutoFit/>
            </a:bodyPr>
            <a:lstStyle/>
            <a:p>
              <a:pPr algn="ctr" defTabSz="342900"/>
              <a:r>
                <a:rPr lang="en-US" sz="4800" b="1" dirty="0" err="1">
                  <a:solidFill>
                    <a:schemeClr val="bg1"/>
                  </a:solidFill>
                  <a:latin typeface="SVN-Adam Gorry" panose="02040603050506020204" pitchFamily="18" charset="0"/>
                  <a:cs typeface="Times New Roman" panose="02020603050405020304" pitchFamily="18" charset="0"/>
                </a:rPr>
                <a:t>Chủ</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đề</a:t>
              </a:r>
              <a:r>
                <a:rPr lang="en-US" sz="4800" b="1" dirty="0">
                  <a:solidFill>
                    <a:schemeClr val="bg1"/>
                  </a:solidFill>
                  <a:latin typeface="SVN-Adam Gorry" panose="02040603050506020204" pitchFamily="18" charset="0"/>
                  <a:cs typeface="Times New Roman" panose="02020603050405020304" pitchFamily="18" charset="0"/>
                </a:rPr>
                <a:t> 6. </a:t>
              </a:r>
              <a:r>
                <a:rPr lang="en-US" sz="4800" b="1" dirty="0" err="1">
                  <a:solidFill>
                    <a:schemeClr val="bg1"/>
                  </a:solidFill>
                  <a:latin typeface="SVN-Adam Gorry" panose="02040603050506020204" pitchFamily="18" charset="0"/>
                  <a:cs typeface="Times New Roman" panose="02020603050405020304" pitchFamily="18" charset="0"/>
                </a:rPr>
                <a:t>Giải</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quyết</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vấn</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đề</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với</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sự</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trợ</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giúp</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của</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máy</a:t>
              </a:r>
              <a:r>
                <a:rPr lang="en-US" sz="4800" b="1" dirty="0">
                  <a:solidFill>
                    <a:schemeClr val="bg1"/>
                  </a:solidFill>
                  <a:latin typeface="SVN-Adam Gorry" panose="02040603050506020204" pitchFamily="18" charset="0"/>
                  <a:cs typeface="Times New Roman" panose="02020603050405020304" pitchFamily="18" charset="0"/>
                </a:rPr>
                <a:t> </a:t>
              </a:r>
              <a:r>
                <a:rPr lang="en-US" sz="4800" b="1" dirty="0" err="1">
                  <a:solidFill>
                    <a:schemeClr val="bg1"/>
                  </a:solidFill>
                  <a:latin typeface="SVN-Adam Gorry" panose="02040603050506020204" pitchFamily="18" charset="0"/>
                  <a:cs typeface="Times New Roman" panose="02020603050405020304" pitchFamily="18" charset="0"/>
                </a:rPr>
                <a:t>tính</a:t>
              </a:r>
              <a:endParaRPr lang="vi-VN" sz="48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43032" y="2412285"/>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440781" y="1683027"/>
              <a:ext cx="1305928" cy="651525"/>
            </a:xfrm>
            <a:prstGeom prst="rect">
              <a:avLst/>
            </a:prstGeom>
          </p:spPr>
          <p:txBody>
            <a:bodyPr wrap="square">
              <a:spAutoFit/>
            </a:bodyPr>
            <a:lstStyle/>
            <a:p>
              <a:pPr algn="ctr" defTabSz="342900">
                <a:lnSpc>
                  <a:spcPct val="150000"/>
                </a:lnSpc>
              </a:pPr>
              <a:r>
                <a:rPr lang="en-US" sz="2800" b="1" dirty="0">
                  <a:latin typeface="Verdana" panose="020B0604030504040204" pitchFamily="34" charset="0"/>
                  <a:ea typeface="Verdana" panose="020B0604030504040204" pitchFamily="34" charset="0"/>
                  <a:cs typeface="Times New Roman" panose="02020603050405020304" pitchFamily="18" charset="0"/>
                </a:rPr>
                <a:t>BÀI</a:t>
              </a:r>
            </a:p>
          </p:txBody>
        </p:sp>
        <p:sp>
          <p:nvSpPr>
            <p:cNvPr id="25" name="Rectangle 24"/>
            <p:cNvSpPr/>
            <p:nvPr/>
          </p:nvSpPr>
          <p:spPr>
            <a:xfrm>
              <a:off x="1540445" y="2195158"/>
              <a:ext cx="1074267" cy="110799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14</a:t>
              </a:r>
            </a:p>
          </p:txBody>
        </p:sp>
        <p:sp>
          <p:nvSpPr>
            <p:cNvPr id="27" name="Rectangle 26"/>
            <p:cNvSpPr/>
            <p:nvPr/>
          </p:nvSpPr>
          <p:spPr>
            <a:xfrm>
              <a:off x="2962384" y="1843449"/>
              <a:ext cx="5518785" cy="1384995"/>
            </a:xfrm>
            <a:prstGeom prst="rect">
              <a:avLst/>
            </a:prstGeom>
          </p:spPr>
          <p:txBody>
            <a:bodyPr wrap="square">
              <a:spAutoFit/>
            </a:bodyPr>
            <a:lstStyle/>
            <a:p>
              <a:pPr algn="ctr" defTabSz="342900">
                <a:lnSpc>
                  <a:spcPct val="150000"/>
                </a:lnSpc>
              </a:pPr>
              <a:r>
                <a:rPr lang="vi-VN" altLang="vi-VN" sz="2800" b="1" dirty="0">
                  <a:solidFill>
                    <a:srgbClr val="F93265"/>
                  </a:solidFill>
                  <a:latin typeface="Verdana" panose="020B0604030504040204" pitchFamily="34" charset="0"/>
                  <a:ea typeface="Verdana" panose="020B0604030504040204" pitchFamily="34" charset="0"/>
                  <a:cs typeface="Times New Roman" panose="02020603050405020304" pitchFamily="18" charset="0"/>
                </a:rPr>
                <a:t>SỬ DỤNG BIẾN TRONG </a:t>
              </a:r>
              <a:r>
                <a:rPr lang="vi-VN" altLang="vi-VN" sz="2800" b="1">
                  <a:solidFill>
                    <a:srgbClr val="F93265"/>
                  </a:solidFill>
                  <a:latin typeface="Verdana" panose="020B0604030504040204" pitchFamily="34" charset="0"/>
                  <a:ea typeface="Verdana" panose="020B0604030504040204" pitchFamily="34" charset="0"/>
                  <a:cs typeface="Times New Roman" panose="02020603050405020304" pitchFamily="18" charset="0"/>
                </a:rPr>
                <a:t>TRƯƠNG </a:t>
              </a:r>
              <a:r>
                <a:rPr lang="vi-VN" altLang="vi-VN" sz="2800" b="1" smtClean="0">
                  <a:solidFill>
                    <a:srgbClr val="F93265"/>
                  </a:solidFill>
                  <a:latin typeface="Verdana" panose="020B0604030504040204" pitchFamily="34" charset="0"/>
                  <a:ea typeface="Verdana" panose="020B0604030504040204" pitchFamily="34" charset="0"/>
                  <a:cs typeface="Times New Roman" panose="02020603050405020304" pitchFamily="18" charset="0"/>
                </a:rPr>
                <a:t>TRÌNH</a:t>
              </a:r>
              <a:r>
                <a:rPr lang="en-US" altLang="vi-VN" sz="2800" b="1" smtClean="0">
                  <a:solidFill>
                    <a:srgbClr val="F93265"/>
                  </a:solidFill>
                  <a:latin typeface="Verdana" panose="020B0604030504040204" pitchFamily="34" charset="0"/>
                  <a:ea typeface="Verdana" panose="020B0604030504040204" pitchFamily="34" charset="0"/>
                  <a:cs typeface="Times New Roman" panose="02020603050405020304" pitchFamily="18" charset="0"/>
                </a:rPr>
                <a:t> (Tiết 1)</a:t>
              </a:r>
              <a:endParaRPr lang="en-US" altLang="vi-VN" sz="2800" b="1" dirty="0">
                <a:solidFill>
                  <a:srgbClr val="F93265"/>
                </a:solidFill>
                <a:latin typeface="Verdana" panose="020B0604030504040204" pitchFamily="34" charset="0"/>
                <a:ea typeface="Verdana" panose="020B0604030504040204" pitchFamily="34"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3954927" y="2064859"/>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
        <p:nvSpPr>
          <p:cNvPr id="17" name="Rectangle 16"/>
          <p:cNvSpPr/>
          <p:nvPr/>
        </p:nvSpPr>
        <p:spPr>
          <a:xfrm>
            <a:off x="3033040" y="4403883"/>
            <a:ext cx="4000500" cy="646331"/>
          </a:xfrm>
          <a:prstGeom prst="rect">
            <a:avLst/>
          </a:prstGeom>
          <a:no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GIÁO VIÊN</a:t>
            </a:r>
            <a:r>
              <a:rPr kumimoji="0" lang="en-US" sz="18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BÙI TOÀN THẮNG</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 HỌC 2025-2026</a:t>
            </a:r>
            <a:endPar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TextBox 6"/>
          <p:cNvSpPr txBox="1">
            <a:spLocks noChangeArrowheads="1"/>
          </p:cNvSpPr>
          <p:nvPr/>
        </p:nvSpPr>
        <p:spPr bwMode="auto">
          <a:xfrm>
            <a:off x="3522191" y="207446"/>
            <a:ext cx="4950394" cy="461665"/>
          </a:xfrm>
          <a:prstGeom prst="rect">
            <a:avLst/>
          </a:prstGeom>
          <a:solidFill>
            <a:srgbClr val="FFFF00"/>
          </a:solidFill>
          <a:ln>
            <a:noFill/>
          </a:ln>
          <a:extLst/>
        </p:spPr>
        <p:txBody>
          <a:bodyPr wrap="none">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Clr>
                <a:srgbClr val="000000"/>
              </a:buClr>
              <a:buFontTx/>
              <a:buNone/>
            </a:pPr>
            <a:r>
              <a:rPr lang="en-US" altLang="en-US" sz="2400" b="1" kern="0" smtClean="0">
                <a:solidFill>
                  <a:srgbClr val="000000"/>
                </a:solidFill>
                <a:latin typeface="Times New Roman" panose="02020603050405020304" pitchFamily="18" charset="0"/>
                <a:cs typeface="Times New Roman" panose="02020603050405020304" pitchFamily="18" charset="0"/>
                <a:sym typeface="Arial"/>
              </a:rPr>
              <a:t>TRƯỜNG </a:t>
            </a:r>
            <a:r>
              <a:rPr lang="en-US" altLang="en-US" sz="2400" b="1" kern="0" dirty="0">
                <a:solidFill>
                  <a:srgbClr val="000000"/>
                </a:solidFill>
                <a:latin typeface="Times New Roman" panose="02020603050405020304" pitchFamily="18" charset="0"/>
                <a:cs typeface="Times New Roman" panose="02020603050405020304" pitchFamily="18" charset="0"/>
                <a:sym typeface="Arial"/>
              </a:rPr>
              <a:t>TIỂU </a:t>
            </a:r>
            <a:r>
              <a:rPr lang="en-US" altLang="en-US" sz="2400" b="1" kern="0">
                <a:solidFill>
                  <a:srgbClr val="000000"/>
                </a:solidFill>
                <a:latin typeface="Times New Roman" panose="02020603050405020304" pitchFamily="18" charset="0"/>
                <a:cs typeface="Times New Roman" panose="02020603050405020304" pitchFamily="18" charset="0"/>
                <a:sym typeface="Arial"/>
              </a:rPr>
              <a:t>HỌC </a:t>
            </a:r>
            <a:r>
              <a:rPr lang="en-US" altLang="en-US" sz="2400" b="1" kern="0" smtClean="0">
                <a:solidFill>
                  <a:srgbClr val="000000"/>
                </a:solidFill>
                <a:latin typeface="Times New Roman" panose="02020603050405020304" pitchFamily="18" charset="0"/>
                <a:cs typeface="Times New Roman" panose="02020603050405020304" pitchFamily="18" charset="0"/>
                <a:sym typeface="Arial"/>
              </a:rPr>
              <a:t>HƯNG ĐẠO</a:t>
            </a:r>
            <a:endParaRPr lang="en-US" altLang="en-US" sz="2400" b="1"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574658" y="795867"/>
            <a:ext cx="7431075" cy="2192865"/>
            <a:chOff x="1768766" y="4552258"/>
            <a:chExt cx="7300588" cy="1522567"/>
          </a:xfrm>
        </p:grpSpPr>
        <p:sp>
          <p:nvSpPr>
            <p:cNvPr id="10" name="Speech Bubble: Rectangle with Corners Rounded 9"/>
            <p:cNvSpPr/>
            <p:nvPr/>
          </p:nvSpPr>
          <p:spPr>
            <a:xfrm>
              <a:off x="1768766" y="4644318"/>
              <a:ext cx="7212563" cy="1430507"/>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1414355"/>
            </a:xfrm>
            <a:prstGeom prst="wedgeRoundRectCallout">
              <a:avLst>
                <a:gd name="adj1" fmla="val -64783"/>
                <a:gd name="adj2" fmla="val 53735"/>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775667" y="881470"/>
            <a:ext cx="7293821" cy="1938992"/>
          </a:xfrm>
          <a:prstGeom prst="rect">
            <a:avLst/>
          </a:prstGeom>
        </p:spPr>
        <p:txBody>
          <a:bodyPr wrap="square">
            <a:spAutoFit/>
          </a:bodyPr>
          <a:lstStyle/>
          <a:p>
            <a:pPr defTabSz="342900"/>
            <a:r>
              <a:rPr lang="vi-VN" altLang="vi-VN" sz="2000" dirty="0">
                <a:latin typeface="Verdana" panose="020B0604030504040204" pitchFamily="34" charset="0"/>
                <a:ea typeface="Verdana" panose="020B0604030504040204" pitchFamily="34" charset="0"/>
                <a:cs typeface="Times New Roman" panose="02020603050405020304" pitchFamily="18" charset="0"/>
              </a:rPr>
              <a:t>Bạn An tạo chương trình như minh hoạ ở Hình 84. Khi chạy chương trình, nhân vật đưa ra câu hỏi “Tên của bạn là gì?” và ô để nhập câu trả lời (Hình 85a). Sau khi nhập câu trả lời và nhấn phím Enter, màn hình hiển thị câu chào của mèo theo tên vừa nhập (Hình 85b). Em có biết tại sao mèo lại chào đúng theo tên không?</a:t>
            </a:r>
            <a:endParaRPr lang="vi-VN" sz="2000" dirty="0">
              <a:latin typeface="Verdana" panose="020B0604030504040204" pitchFamily="34" charset="0"/>
              <a:ea typeface="Verdana" panose="020B0604030504040204" pitchFamily="34" charset="0"/>
              <a:cs typeface="Times New Roman" panose="02020603050405020304" pitchFamily="18" charset="0"/>
            </a:endParaRPr>
          </a:p>
        </p:txBody>
      </p:sp>
      <p:sp>
        <p:nvSpPr>
          <p:cNvPr id="20" name="Rectangle 19"/>
          <p:cNvSpPr/>
          <p:nvPr/>
        </p:nvSpPr>
        <p:spPr>
          <a:xfrm>
            <a:off x="493481" y="1061225"/>
            <a:ext cx="4192588" cy="814647"/>
          </a:xfrm>
          <a:prstGeom prst="rect">
            <a:avLst/>
          </a:prstGeom>
        </p:spPr>
        <p:txBody>
          <a:bodyPr wrap="square">
            <a:spAutoFit/>
          </a:bodyPr>
          <a:lstStyle/>
          <a:p>
            <a:pPr defTabSz="342900">
              <a:lnSpc>
                <a:spcPct val="150000"/>
              </a:lnSpc>
            </a:pPr>
            <a:r>
              <a:rPr lang="vi-VN" sz="3600" b="1" dirty="0">
                <a:solidFill>
                  <a:srgbClr val="0998D7"/>
                </a:solidFill>
                <a:latin typeface="SVN-SAF" panose="02040603050506020204" pitchFamily="18" charset="0"/>
                <a:cs typeface="Times New Roman" panose="02020603050405020304" pitchFamily="18" charset="0"/>
              </a:rPr>
              <a:t>    </a:t>
            </a:r>
            <a:r>
              <a:rPr lang="en-US" sz="3600" b="1" dirty="0">
                <a:solidFill>
                  <a:srgbClr val="0998D7"/>
                </a:solidFill>
                <a:latin typeface="Verdana" panose="020B0604030504040204" pitchFamily="34" charset="0"/>
                <a:ea typeface="Verdana" panose="020B0604030504040204" pitchFamily="34" charset="0"/>
                <a:cs typeface="Times New Roman" panose="02020603050405020304" pitchFamily="18" charset="0"/>
              </a:rPr>
              <a:t>KHỞI ĐỘNG</a:t>
            </a:r>
            <a:endParaRPr lang="vi-VN" sz="3600" b="1" dirty="0">
              <a:solidFill>
                <a:srgbClr val="0998D7"/>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945C1CA5-2797-42C3-98B8-3D3A5F187092}"/>
              </a:ext>
            </a:extLst>
          </p:cNvPr>
          <p:cNvPicPr>
            <a:picLocks noChangeAspect="1"/>
          </p:cNvPicPr>
          <p:nvPr/>
        </p:nvPicPr>
        <p:blipFill>
          <a:blip r:embed="rId4"/>
          <a:stretch>
            <a:fillRect/>
          </a:stretch>
        </p:blipFill>
        <p:spPr>
          <a:xfrm>
            <a:off x="461871" y="2736806"/>
            <a:ext cx="3061353" cy="1665735"/>
          </a:xfrm>
          <a:prstGeom prst="rect">
            <a:avLst/>
          </a:prstGeom>
        </p:spPr>
      </p:pic>
      <p:sp>
        <p:nvSpPr>
          <p:cNvPr id="9" name="TextBox 8">
            <a:extLst>
              <a:ext uri="{FF2B5EF4-FFF2-40B4-BE49-F238E27FC236}">
                <a16:creationId xmlns:a16="http://schemas.microsoft.com/office/drawing/2014/main" xmlns="" id="{70B090B4-C995-7E3A-6E74-14E5A46C636F}"/>
              </a:ext>
            </a:extLst>
          </p:cNvPr>
          <p:cNvSpPr txBox="1"/>
          <p:nvPr/>
        </p:nvSpPr>
        <p:spPr>
          <a:xfrm>
            <a:off x="28156" y="4476440"/>
            <a:ext cx="3928782" cy="369332"/>
          </a:xfrm>
          <a:prstGeom prst="rect">
            <a:avLst/>
          </a:prstGeom>
          <a:noFill/>
        </p:spPr>
        <p:txBody>
          <a:bodyPr wrap="square">
            <a:spAutoFit/>
          </a:bodyPr>
          <a:lstStyle/>
          <a:p>
            <a:r>
              <a:rPr lang="vi-VN" sz="1800" b="1" i="1" dirty="0">
                <a:solidFill>
                  <a:srgbClr val="58595B"/>
                </a:solidFill>
                <a:effectLst/>
                <a:latin typeface="MyriadPro-BoldIt"/>
              </a:rPr>
              <a:t>Hình 84.</a:t>
            </a:r>
            <a:r>
              <a:rPr lang="vi-VN" sz="1800" i="1" dirty="0">
                <a:solidFill>
                  <a:srgbClr val="58595B"/>
                </a:solidFill>
                <a:effectLst/>
                <a:latin typeface="MyriadPro-It"/>
              </a:rPr>
              <a:t> Chương trình “Xin chào bạn...”</a:t>
            </a:r>
            <a:endParaRPr lang="en-US" dirty="0"/>
          </a:p>
        </p:txBody>
      </p:sp>
      <p:pic>
        <p:nvPicPr>
          <p:cNvPr id="21" name="Picture 20">
            <a:extLst>
              <a:ext uri="{FF2B5EF4-FFF2-40B4-BE49-F238E27FC236}">
                <a16:creationId xmlns:a16="http://schemas.microsoft.com/office/drawing/2014/main" xmlns="" id="{30853AF1-1BD0-34A7-C9EB-6CFB26BA29F6}"/>
              </a:ext>
            </a:extLst>
          </p:cNvPr>
          <p:cNvPicPr>
            <a:picLocks noChangeAspect="1"/>
          </p:cNvPicPr>
          <p:nvPr/>
        </p:nvPicPr>
        <p:blipFill>
          <a:blip r:embed="rId5"/>
          <a:stretch>
            <a:fillRect/>
          </a:stretch>
        </p:blipFill>
        <p:spPr>
          <a:xfrm>
            <a:off x="4379595" y="3078883"/>
            <a:ext cx="6944150" cy="2647315"/>
          </a:xfrm>
          <a:prstGeom prst="rect">
            <a:avLst/>
          </a:prstGeom>
        </p:spPr>
      </p:pic>
      <p:sp>
        <p:nvSpPr>
          <p:cNvPr id="24" name="TextBox 23">
            <a:extLst>
              <a:ext uri="{FF2B5EF4-FFF2-40B4-BE49-F238E27FC236}">
                <a16:creationId xmlns:a16="http://schemas.microsoft.com/office/drawing/2014/main" xmlns="" id="{0C60D56C-D76E-36CB-F993-3CDD67A60E1A}"/>
              </a:ext>
            </a:extLst>
          </p:cNvPr>
          <p:cNvSpPr txBox="1"/>
          <p:nvPr/>
        </p:nvSpPr>
        <p:spPr>
          <a:xfrm>
            <a:off x="4379595" y="5614920"/>
            <a:ext cx="6554816" cy="369332"/>
          </a:xfrm>
          <a:prstGeom prst="rect">
            <a:avLst/>
          </a:prstGeom>
          <a:noFill/>
        </p:spPr>
        <p:txBody>
          <a:bodyPr wrap="square">
            <a:spAutoFit/>
          </a:bodyPr>
          <a:lstStyle/>
          <a:p>
            <a:r>
              <a:rPr lang="en-US" sz="1800" i="1" dirty="0">
                <a:solidFill>
                  <a:srgbClr val="58595B"/>
                </a:solidFill>
                <a:effectLst/>
                <a:latin typeface="MyriadPro-It"/>
              </a:rPr>
              <a:t>a) </a:t>
            </a:r>
            <a:r>
              <a:rPr lang="en-US" sz="1800" i="1" dirty="0" err="1">
                <a:solidFill>
                  <a:srgbClr val="58595B"/>
                </a:solidFill>
                <a:effectLst/>
                <a:latin typeface="MyriadPro-It"/>
              </a:rPr>
              <a:t>Màn</a:t>
            </a:r>
            <a:r>
              <a:rPr lang="en-US" sz="1800" i="1" dirty="0">
                <a:solidFill>
                  <a:srgbClr val="58595B"/>
                </a:solidFill>
                <a:effectLst/>
                <a:latin typeface="MyriadPro-It"/>
              </a:rPr>
              <a:t> </a:t>
            </a:r>
            <a:r>
              <a:rPr lang="en-US" sz="1800" i="1" dirty="0" err="1">
                <a:solidFill>
                  <a:srgbClr val="58595B"/>
                </a:solidFill>
                <a:effectLst/>
                <a:latin typeface="MyriadPro-It"/>
              </a:rPr>
              <a:t>hình</a:t>
            </a:r>
            <a:r>
              <a:rPr lang="en-US" sz="1800" i="1" dirty="0">
                <a:solidFill>
                  <a:srgbClr val="58595B"/>
                </a:solidFill>
                <a:effectLst/>
                <a:latin typeface="MyriadPro-It"/>
              </a:rPr>
              <a:t> </a:t>
            </a:r>
            <a:r>
              <a:rPr lang="en-US" sz="1800" i="1" dirty="0" err="1">
                <a:solidFill>
                  <a:srgbClr val="58595B"/>
                </a:solidFill>
                <a:effectLst/>
                <a:latin typeface="MyriadPro-It"/>
              </a:rPr>
              <a:t>nhập</a:t>
            </a:r>
            <a:r>
              <a:rPr lang="en-US" sz="1800" i="1" dirty="0">
                <a:solidFill>
                  <a:srgbClr val="58595B"/>
                </a:solidFill>
                <a:effectLst/>
                <a:latin typeface="MyriadPro-It"/>
              </a:rPr>
              <a:t> </a:t>
            </a:r>
            <a:r>
              <a:rPr lang="en-US" sz="1800" i="1" dirty="0" err="1">
                <a:solidFill>
                  <a:srgbClr val="58595B"/>
                </a:solidFill>
                <a:effectLst/>
                <a:latin typeface="MyriadPro-It"/>
              </a:rPr>
              <a:t>câu</a:t>
            </a:r>
            <a:r>
              <a:rPr lang="en-US" sz="1800" i="1" dirty="0">
                <a:solidFill>
                  <a:srgbClr val="58595B"/>
                </a:solidFill>
                <a:effectLst/>
                <a:latin typeface="MyriadPro-It"/>
              </a:rPr>
              <a:t> </a:t>
            </a:r>
            <a:r>
              <a:rPr lang="en-US" sz="1800" i="1" dirty="0" err="1">
                <a:solidFill>
                  <a:srgbClr val="58595B"/>
                </a:solidFill>
                <a:effectLst/>
                <a:latin typeface="MyriadPro-It"/>
              </a:rPr>
              <a:t>trả</a:t>
            </a:r>
            <a:r>
              <a:rPr lang="en-US" sz="1800" i="1" dirty="0">
                <a:solidFill>
                  <a:srgbClr val="58595B"/>
                </a:solidFill>
                <a:effectLst/>
                <a:latin typeface="MyriadPro-It"/>
              </a:rPr>
              <a:t> </a:t>
            </a:r>
            <a:r>
              <a:rPr lang="en-US" sz="1800" i="1" dirty="0" err="1">
                <a:solidFill>
                  <a:srgbClr val="58595B"/>
                </a:solidFill>
                <a:effectLst/>
                <a:latin typeface="MyriadPro-It"/>
              </a:rPr>
              <a:t>lời</a:t>
            </a:r>
            <a:r>
              <a:rPr lang="en-US" sz="1800" i="1" dirty="0">
                <a:solidFill>
                  <a:srgbClr val="58595B"/>
                </a:solidFill>
                <a:effectLst/>
                <a:latin typeface="MyriadPro-It"/>
              </a:rPr>
              <a:t> </a:t>
            </a:r>
            <a:r>
              <a:rPr lang="vi-VN" dirty="0"/>
              <a:t>        </a:t>
            </a:r>
            <a:r>
              <a:rPr lang="en-US" sz="1800" i="1" dirty="0">
                <a:solidFill>
                  <a:srgbClr val="58595B"/>
                </a:solidFill>
                <a:effectLst/>
                <a:latin typeface="MyriadPro-It"/>
              </a:rPr>
              <a:t>b) </a:t>
            </a:r>
            <a:r>
              <a:rPr lang="en-US" sz="1800" i="1" dirty="0" err="1">
                <a:solidFill>
                  <a:srgbClr val="58595B"/>
                </a:solidFill>
                <a:effectLst/>
                <a:latin typeface="MyriadPro-It"/>
              </a:rPr>
              <a:t>Màn</a:t>
            </a:r>
            <a:r>
              <a:rPr lang="en-US" sz="1800" i="1" dirty="0">
                <a:solidFill>
                  <a:srgbClr val="58595B"/>
                </a:solidFill>
                <a:effectLst/>
                <a:latin typeface="MyriadPro-It"/>
              </a:rPr>
              <a:t> </a:t>
            </a:r>
            <a:r>
              <a:rPr lang="en-US" sz="1800" i="1" dirty="0" err="1">
                <a:solidFill>
                  <a:srgbClr val="58595B"/>
                </a:solidFill>
                <a:effectLst/>
                <a:latin typeface="MyriadPro-It"/>
              </a:rPr>
              <a:t>hình</a:t>
            </a:r>
            <a:r>
              <a:rPr lang="en-US" sz="1800" i="1" dirty="0">
                <a:solidFill>
                  <a:srgbClr val="58595B"/>
                </a:solidFill>
                <a:effectLst/>
                <a:latin typeface="MyriadPro-It"/>
              </a:rPr>
              <a:t> </a:t>
            </a:r>
            <a:r>
              <a:rPr lang="en-US" sz="1800" i="1" dirty="0" err="1">
                <a:solidFill>
                  <a:srgbClr val="58595B"/>
                </a:solidFill>
                <a:effectLst/>
                <a:latin typeface="MyriadPro-It"/>
              </a:rPr>
              <a:t>kết</a:t>
            </a:r>
            <a:r>
              <a:rPr lang="en-US" sz="1800" i="1" dirty="0">
                <a:solidFill>
                  <a:srgbClr val="58595B"/>
                </a:solidFill>
                <a:effectLst/>
                <a:latin typeface="MyriadPro-It"/>
              </a:rPr>
              <a:t> </a:t>
            </a:r>
            <a:r>
              <a:rPr lang="en-US" sz="1800" i="1" dirty="0" err="1">
                <a:solidFill>
                  <a:srgbClr val="58595B"/>
                </a:solidFill>
                <a:effectLst/>
                <a:latin typeface="MyriadPro-It"/>
              </a:rPr>
              <a:t>quả</a:t>
            </a:r>
            <a:endParaRPr lang="en-US" dirty="0"/>
          </a:p>
        </p:txBody>
      </p:sp>
      <p:sp>
        <p:nvSpPr>
          <p:cNvPr id="26" name="TextBox 25">
            <a:extLst>
              <a:ext uri="{FF2B5EF4-FFF2-40B4-BE49-F238E27FC236}">
                <a16:creationId xmlns:a16="http://schemas.microsoft.com/office/drawing/2014/main" xmlns="" id="{0519FAFC-C188-DD38-C77A-8F10D4941A1A}"/>
              </a:ext>
            </a:extLst>
          </p:cNvPr>
          <p:cNvSpPr txBox="1"/>
          <p:nvPr/>
        </p:nvSpPr>
        <p:spPr>
          <a:xfrm>
            <a:off x="5051658" y="5984252"/>
            <a:ext cx="6272087" cy="400110"/>
          </a:xfrm>
          <a:prstGeom prst="rect">
            <a:avLst/>
          </a:prstGeom>
          <a:noFill/>
        </p:spPr>
        <p:txBody>
          <a:bodyPr wrap="square">
            <a:spAutoFit/>
          </a:bodyPr>
          <a:lstStyle/>
          <a:p>
            <a:r>
              <a:rPr lang="vi-VN" sz="2000" b="1" i="1" dirty="0">
                <a:solidFill>
                  <a:srgbClr val="58595B"/>
                </a:solidFill>
                <a:effectLst/>
                <a:latin typeface="MyriadPro-BoldIt"/>
              </a:rPr>
              <a:t>Hình 85.</a:t>
            </a:r>
            <a:r>
              <a:rPr lang="vi-VN" sz="2000" i="1" dirty="0">
                <a:solidFill>
                  <a:srgbClr val="58595B"/>
                </a:solidFill>
                <a:effectLst/>
                <a:latin typeface="MyriadPro-It"/>
              </a:rPr>
              <a:t> Màn hình của chương trình “Xin chào bạn...”</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9"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5" y="275273"/>
            <a:ext cx="8849091" cy="738664"/>
          </a:xfrm>
          <a:prstGeom prst="rect">
            <a:avLst/>
          </a:prstGeom>
        </p:spPr>
        <p:txBody>
          <a:bodyPr wrap="square">
            <a:spAutoFit/>
          </a:bodyPr>
          <a:lstStyle/>
          <a:p>
            <a:pPr defTabSz="342900">
              <a:lnSpc>
                <a:spcPct val="150000"/>
              </a:lnSpc>
            </a:pP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1. </a:t>
            </a:r>
            <a:r>
              <a:rPr lang="en-US" sz="2800" b="1" dirty="0" err="1">
                <a:solidFill>
                  <a:srgbClr val="F03C69"/>
                </a:solidFill>
                <a:latin typeface="Verdana" panose="020B0604030504040204" pitchFamily="34" charset="0"/>
                <a:ea typeface="Verdana" panose="020B0604030504040204" pitchFamily="34" charset="0"/>
                <a:cs typeface="Times New Roman" panose="02020603050405020304" pitchFamily="18" charset="0"/>
              </a:rPr>
              <a:t>Sử</a:t>
            </a: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 </a:t>
            </a:r>
            <a:r>
              <a:rPr lang="en-US" sz="2800" b="1" dirty="0" err="1">
                <a:solidFill>
                  <a:srgbClr val="F03C69"/>
                </a:solidFill>
                <a:latin typeface="Verdana" panose="020B0604030504040204" pitchFamily="34" charset="0"/>
                <a:ea typeface="Verdana" panose="020B0604030504040204" pitchFamily="34" charset="0"/>
                <a:cs typeface="Times New Roman" panose="02020603050405020304" pitchFamily="18" charset="0"/>
              </a:rPr>
              <a:t>dụng</a:t>
            </a: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 </a:t>
            </a:r>
            <a:r>
              <a:rPr lang="en-US" sz="2800" b="1" dirty="0" err="1">
                <a:solidFill>
                  <a:srgbClr val="F03C69"/>
                </a:solidFill>
                <a:latin typeface="Verdana" panose="020B0604030504040204" pitchFamily="34" charset="0"/>
                <a:ea typeface="Verdana" panose="020B0604030504040204" pitchFamily="34" charset="0"/>
                <a:cs typeface="Times New Roman" panose="02020603050405020304" pitchFamily="18" charset="0"/>
              </a:rPr>
              <a:t>biến</a:t>
            </a: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 “TRẢ LỜI” </a:t>
            </a:r>
            <a:r>
              <a:rPr lang="en-US" sz="2800" b="1" dirty="0" err="1">
                <a:solidFill>
                  <a:srgbClr val="F03C69"/>
                </a:solidFill>
                <a:latin typeface="Verdana" panose="020B0604030504040204" pitchFamily="34" charset="0"/>
                <a:ea typeface="Verdana" panose="020B0604030504040204" pitchFamily="34" charset="0"/>
                <a:cs typeface="Times New Roman" panose="02020603050405020304" pitchFamily="18" charset="0"/>
              </a:rPr>
              <a:t>trong</a:t>
            </a: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 Scratch</a:t>
            </a:r>
            <a:endParaRPr lang="vi-VN"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B65F7C0C-A3FB-E1FE-D5F0-02D882B52919}"/>
              </a:ext>
            </a:extLst>
          </p:cNvPr>
          <p:cNvSpPr txBox="1"/>
          <p:nvPr/>
        </p:nvSpPr>
        <p:spPr>
          <a:xfrm>
            <a:off x="1443318" y="1131385"/>
            <a:ext cx="10219764" cy="3323987"/>
          </a:xfrm>
          <a:prstGeom prst="rect">
            <a:avLst/>
          </a:prstGeom>
          <a:noFill/>
        </p:spPr>
        <p:txBody>
          <a:bodyPr wrap="square">
            <a:spAutoFit/>
          </a:bodyPr>
          <a:lstStyle/>
          <a:p>
            <a:pPr>
              <a:lnSpc>
                <a:spcPct val="150000"/>
              </a:lnSpc>
            </a:pPr>
            <a:r>
              <a:rPr lang="vi-VN" sz="2800" dirty="0">
                <a:solidFill>
                  <a:srgbClr val="000000"/>
                </a:solidFill>
                <a:latin typeface="Arial" panose="020B0604020202020204" pitchFamily="34" charset="0"/>
              </a:rPr>
              <a:t>    </a:t>
            </a:r>
            <a:r>
              <a:rPr lang="vi-VN" sz="2800" dirty="0">
                <a:solidFill>
                  <a:srgbClr val="000000"/>
                </a:solidFill>
                <a:effectLst/>
                <a:latin typeface="Arial" panose="020B0604020202020204" pitchFamily="34" charset="0"/>
              </a:rPr>
              <a:t>Trong chương trình ở phần Khởi động, câu trả lời nhập vào từ bàn phím được lưu vào biến </a:t>
            </a:r>
            <a:r>
              <a:rPr lang="vi-VN" sz="2800" dirty="0">
                <a:solidFill>
                  <a:srgbClr val="F7941E"/>
                </a:solidFill>
                <a:effectLst/>
                <a:latin typeface="Arial" panose="020B0604020202020204" pitchFamily="34" charset="0"/>
              </a:rPr>
              <a:t>trả lời</a:t>
            </a:r>
            <a:r>
              <a:rPr lang="vi-VN" sz="2800" dirty="0">
                <a:solidFill>
                  <a:srgbClr val="000000"/>
                </a:solidFill>
                <a:effectLst/>
                <a:latin typeface="Arial" panose="020B0604020202020204" pitchFamily="34" charset="0"/>
              </a:rPr>
              <a:t>. Sau khi nhập dữ liệu, biến </a:t>
            </a:r>
            <a:r>
              <a:rPr lang="vi-VN" sz="2800" dirty="0">
                <a:solidFill>
                  <a:srgbClr val="F7941E"/>
                </a:solidFill>
                <a:effectLst/>
                <a:latin typeface="Arial" panose="020B0604020202020204" pitchFamily="34" charset="0"/>
              </a:rPr>
              <a:t>trả lời</a:t>
            </a:r>
            <a:r>
              <a:rPr lang="vi-VN" sz="2800" dirty="0">
                <a:solidFill>
                  <a:srgbClr val="000000"/>
                </a:solidFill>
                <a:effectLst/>
                <a:latin typeface="Arial" panose="020B0604020202020204" pitchFamily="34" charset="0"/>
              </a:rPr>
              <a:t> có giá trị là tên mà người sử dụng vừa nhập từ bàn phím (Hình 85b). Biến </a:t>
            </a:r>
            <a:r>
              <a:rPr lang="vi-VN" sz="2800" dirty="0">
                <a:solidFill>
                  <a:srgbClr val="F7941E"/>
                </a:solidFill>
                <a:effectLst/>
                <a:latin typeface="Arial" panose="020B0604020202020204" pitchFamily="34" charset="0"/>
              </a:rPr>
              <a:t>trả lời</a:t>
            </a:r>
            <a:r>
              <a:rPr lang="vi-VN" sz="2800" dirty="0">
                <a:solidFill>
                  <a:srgbClr val="000000"/>
                </a:solidFill>
                <a:effectLst/>
                <a:latin typeface="Arial" panose="020B0604020202020204" pitchFamily="34" charset="0"/>
              </a:rPr>
              <a:t> là biến có sẵn của Scratch, được đặt trong nhóm lệnh </a:t>
            </a:r>
            <a:r>
              <a:rPr lang="vi-VN" sz="2800" dirty="0">
                <a:solidFill>
                  <a:srgbClr val="F7941E"/>
                </a:solidFill>
                <a:effectLst/>
                <a:latin typeface="Arial" panose="020B0604020202020204" pitchFamily="34" charset="0"/>
              </a:rPr>
              <a:t>Cảm biến</a:t>
            </a:r>
            <a:r>
              <a:rPr lang="vi-VN" sz="2800" dirty="0">
                <a:solidFill>
                  <a:srgbClr val="000000"/>
                </a:solidFill>
                <a:effectLst/>
                <a:latin typeface="Arial" panose="020B0604020202020204" pitchFamily="34" charset="0"/>
              </a:rPr>
              <a:t> như minh hoạ ở Hình 86.</a:t>
            </a:r>
            <a:endParaRPr lang="en-US" sz="2800" dirty="0"/>
          </a:p>
        </p:txBody>
      </p:sp>
      <p:pic>
        <p:nvPicPr>
          <p:cNvPr id="6" name="Picture 5">
            <a:extLst>
              <a:ext uri="{FF2B5EF4-FFF2-40B4-BE49-F238E27FC236}">
                <a16:creationId xmlns:a16="http://schemas.microsoft.com/office/drawing/2014/main" xmlns="" id="{AB2F4E89-B64F-C513-4540-57BAF6A36728}"/>
              </a:ext>
            </a:extLst>
          </p:cNvPr>
          <p:cNvPicPr>
            <a:picLocks noChangeAspect="1"/>
          </p:cNvPicPr>
          <p:nvPr/>
        </p:nvPicPr>
        <p:blipFill>
          <a:blip r:embed="rId2"/>
          <a:stretch>
            <a:fillRect/>
          </a:stretch>
        </p:blipFill>
        <p:spPr>
          <a:xfrm>
            <a:off x="941294" y="960076"/>
            <a:ext cx="813806" cy="772265"/>
          </a:xfrm>
          <a:prstGeom prst="rect">
            <a:avLst/>
          </a:prstGeom>
        </p:spPr>
      </p:pic>
      <p:pic>
        <p:nvPicPr>
          <p:cNvPr id="8" name="Picture 7">
            <a:extLst>
              <a:ext uri="{FF2B5EF4-FFF2-40B4-BE49-F238E27FC236}">
                <a16:creationId xmlns:a16="http://schemas.microsoft.com/office/drawing/2014/main" xmlns="" id="{97D23859-BD09-8774-2F43-42F2D5FBE334}"/>
              </a:ext>
            </a:extLst>
          </p:cNvPr>
          <p:cNvPicPr>
            <a:picLocks noChangeAspect="1"/>
          </p:cNvPicPr>
          <p:nvPr/>
        </p:nvPicPr>
        <p:blipFill>
          <a:blip r:embed="rId3"/>
          <a:stretch>
            <a:fillRect/>
          </a:stretch>
        </p:blipFill>
        <p:spPr>
          <a:xfrm>
            <a:off x="4584499" y="4648201"/>
            <a:ext cx="3205830" cy="1012368"/>
          </a:xfrm>
          <a:prstGeom prst="rect">
            <a:avLst/>
          </a:prstGeom>
        </p:spPr>
      </p:pic>
      <p:sp>
        <p:nvSpPr>
          <p:cNvPr id="10" name="TextBox 9">
            <a:extLst>
              <a:ext uri="{FF2B5EF4-FFF2-40B4-BE49-F238E27FC236}">
                <a16:creationId xmlns:a16="http://schemas.microsoft.com/office/drawing/2014/main" xmlns="" id="{EB1BE2A7-B9C7-D3DF-EB43-F5F57AC581E0}"/>
              </a:ext>
            </a:extLst>
          </p:cNvPr>
          <p:cNvSpPr txBox="1"/>
          <p:nvPr/>
        </p:nvSpPr>
        <p:spPr>
          <a:xfrm>
            <a:off x="3652268" y="5711397"/>
            <a:ext cx="5294508" cy="369332"/>
          </a:xfrm>
          <a:prstGeom prst="rect">
            <a:avLst/>
          </a:prstGeom>
          <a:noFill/>
        </p:spPr>
        <p:txBody>
          <a:bodyPr wrap="square">
            <a:spAutoFit/>
          </a:bodyPr>
          <a:lstStyle/>
          <a:p>
            <a:r>
              <a:rPr lang="en-US" sz="1800" b="1" i="1" dirty="0" err="1">
                <a:solidFill>
                  <a:srgbClr val="58595B"/>
                </a:solidFill>
                <a:effectLst/>
                <a:latin typeface="MyriadPro-BoldIt"/>
              </a:rPr>
              <a:t>Hình</a:t>
            </a:r>
            <a:r>
              <a:rPr lang="en-US" sz="1800" b="1" i="1" dirty="0">
                <a:solidFill>
                  <a:srgbClr val="58595B"/>
                </a:solidFill>
                <a:effectLst/>
                <a:latin typeface="MyriadPro-BoldIt"/>
              </a:rPr>
              <a:t> 86.</a:t>
            </a:r>
            <a:r>
              <a:rPr lang="en-US" sz="1800" i="1" dirty="0">
                <a:solidFill>
                  <a:srgbClr val="58595B"/>
                </a:solidFill>
                <a:effectLst/>
                <a:latin typeface="MyriadPro-It"/>
              </a:rPr>
              <a:t> </a:t>
            </a:r>
            <a:r>
              <a:rPr lang="en-US" sz="1800" i="1" dirty="0" err="1">
                <a:solidFill>
                  <a:srgbClr val="58595B"/>
                </a:solidFill>
                <a:effectLst/>
                <a:latin typeface="MyriadPro-It"/>
              </a:rPr>
              <a:t>Biến</a:t>
            </a:r>
            <a:r>
              <a:rPr lang="en-US" sz="1800" i="1" dirty="0">
                <a:solidFill>
                  <a:srgbClr val="58595B"/>
                </a:solidFill>
                <a:effectLst/>
                <a:latin typeface="MyriadPro-It"/>
              </a:rPr>
              <a:t> </a:t>
            </a:r>
            <a:r>
              <a:rPr lang="en-US" sz="1800" i="1" dirty="0" err="1">
                <a:solidFill>
                  <a:srgbClr val="FAA74A"/>
                </a:solidFill>
                <a:effectLst/>
                <a:latin typeface="MyriadPro-It"/>
              </a:rPr>
              <a:t>trả</a:t>
            </a:r>
            <a:r>
              <a:rPr lang="en-US" sz="1800" i="1" dirty="0">
                <a:solidFill>
                  <a:srgbClr val="FAA74A"/>
                </a:solidFill>
                <a:effectLst/>
                <a:latin typeface="MyriadPro-It"/>
              </a:rPr>
              <a:t> </a:t>
            </a:r>
            <a:r>
              <a:rPr lang="en-US" sz="1800" i="1" dirty="0" err="1">
                <a:solidFill>
                  <a:srgbClr val="FAA74A"/>
                </a:solidFill>
                <a:effectLst/>
                <a:latin typeface="MyriadPro-It"/>
              </a:rPr>
              <a:t>lời</a:t>
            </a:r>
            <a:r>
              <a:rPr lang="en-US" sz="1800" i="1" dirty="0">
                <a:solidFill>
                  <a:srgbClr val="58595B"/>
                </a:solidFill>
                <a:effectLst/>
                <a:latin typeface="MyriadPro-It"/>
              </a:rPr>
              <a:t> </a:t>
            </a:r>
            <a:r>
              <a:rPr lang="en-US" sz="1800" i="1" dirty="0" err="1">
                <a:solidFill>
                  <a:srgbClr val="58595B"/>
                </a:solidFill>
                <a:effectLst/>
                <a:latin typeface="MyriadPro-It"/>
              </a:rPr>
              <a:t>trong</a:t>
            </a:r>
            <a:r>
              <a:rPr lang="en-US" sz="1800" i="1" dirty="0">
                <a:solidFill>
                  <a:srgbClr val="58595B"/>
                </a:solidFill>
                <a:effectLst/>
                <a:latin typeface="MyriadPro-It"/>
              </a:rPr>
              <a:t> </a:t>
            </a:r>
            <a:r>
              <a:rPr lang="en-US" sz="1800" i="1" dirty="0" err="1">
                <a:solidFill>
                  <a:srgbClr val="58595B"/>
                </a:solidFill>
                <a:effectLst/>
                <a:latin typeface="MyriadPro-It"/>
              </a:rPr>
              <a:t>nhóm</a:t>
            </a:r>
            <a:r>
              <a:rPr lang="en-US" sz="1800" i="1" dirty="0">
                <a:solidFill>
                  <a:srgbClr val="58595B"/>
                </a:solidFill>
                <a:effectLst/>
                <a:latin typeface="MyriadPro-It"/>
              </a:rPr>
              <a:t> </a:t>
            </a:r>
            <a:r>
              <a:rPr lang="en-US" sz="1800" i="1" dirty="0" err="1">
                <a:solidFill>
                  <a:srgbClr val="58595B"/>
                </a:solidFill>
                <a:effectLst/>
                <a:latin typeface="MyriadPro-It"/>
              </a:rPr>
              <a:t>lệnh</a:t>
            </a:r>
            <a:r>
              <a:rPr lang="en-US" sz="1800" i="1" dirty="0">
                <a:solidFill>
                  <a:srgbClr val="FAA74A"/>
                </a:solidFill>
                <a:effectLst/>
                <a:latin typeface="MyriadPro-It"/>
              </a:rPr>
              <a:t> </a:t>
            </a:r>
            <a:r>
              <a:rPr lang="en-US" sz="1800" i="1" dirty="0" err="1">
                <a:solidFill>
                  <a:srgbClr val="FAA74A"/>
                </a:solidFill>
                <a:effectLst/>
                <a:latin typeface="MyriadPro-It"/>
              </a:rPr>
              <a:t>Cảm</a:t>
            </a:r>
            <a:r>
              <a:rPr lang="en-US" sz="1800" i="1" dirty="0">
                <a:solidFill>
                  <a:srgbClr val="FAA74A"/>
                </a:solidFill>
                <a:effectLst/>
                <a:latin typeface="MyriadPro-It"/>
              </a:rPr>
              <a:t> </a:t>
            </a:r>
            <a:r>
              <a:rPr lang="en-US" sz="1800" i="1" dirty="0" err="1">
                <a:solidFill>
                  <a:srgbClr val="FAA74A"/>
                </a:solidFill>
                <a:effectLst/>
                <a:latin typeface="MyriadPro-It"/>
              </a:rPr>
              <a:t>biến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7765D58D-440D-55AC-201F-9692030A45B3}"/>
              </a:ext>
            </a:extLst>
          </p:cNvPr>
          <p:cNvSpPr txBox="1"/>
          <p:nvPr/>
        </p:nvSpPr>
        <p:spPr>
          <a:xfrm>
            <a:off x="619762" y="433881"/>
            <a:ext cx="10962639" cy="4720523"/>
          </a:xfrm>
          <a:prstGeom prst="rect">
            <a:avLst/>
          </a:prstGeom>
          <a:noFill/>
        </p:spPr>
        <p:txBody>
          <a:bodyPr wrap="square">
            <a:spAutoFit/>
          </a:bodyPr>
          <a:lstStyle/>
          <a:p>
            <a:pPr>
              <a:lnSpc>
                <a:spcPct val="150000"/>
              </a:lnSpc>
            </a:pPr>
            <a:r>
              <a:rPr lang="vi-VN" sz="1800" b="1" i="1" dirty="0">
                <a:solidFill>
                  <a:srgbClr val="000000"/>
                </a:solidFill>
                <a:effectLst/>
                <a:latin typeface="Arial" panose="020B0604020202020204" pitchFamily="34" charset="0"/>
              </a:rPr>
              <a:t>a) Nhập giá trị cho biến </a:t>
            </a:r>
            <a:endParaRPr lang="vi-VN" sz="2000" dirty="0"/>
          </a:p>
          <a:p>
            <a:pPr>
              <a:lnSpc>
                <a:spcPct val="150000"/>
              </a:lnSpc>
            </a:pPr>
            <a:r>
              <a:rPr lang="vi-VN" sz="1800" dirty="0">
                <a:solidFill>
                  <a:srgbClr val="000000"/>
                </a:solidFill>
                <a:effectLst/>
                <a:latin typeface="Arial" panose="020B0604020202020204" pitchFamily="34" charset="0"/>
              </a:rPr>
              <a:t>Sử dụng lệnh </a:t>
            </a:r>
            <a:r>
              <a:rPr lang="vi-VN" sz="2000" dirty="0"/>
              <a:t> 		     </a:t>
            </a:r>
            <a:r>
              <a:rPr lang="vi-VN" sz="1800" dirty="0">
                <a:solidFill>
                  <a:srgbClr val="000000"/>
                </a:solidFill>
                <a:effectLst/>
                <a:latin typeface="Arial" panose="020B0604020202020204" pitchFamily="34" charset="0"/>
              </a:rPr>
              <a:t>(trong nhóm lệnh </a:t>
            </a:r>
            <a:r>
              <a:rPr lang="vi-VN" sz="1800" dirty="0">
                <a:solidFill>
                  <a:srgbClr val="F7941E"/>
                </a:solidFill>
                <a:effectLst/>
                <a:latin typeface="Arial" panose="020B0604020202020204" pitchFamily="34" charset="0"/>
              </a:rPr>
              <a:t>Cảm biến</a:t>
            </a:r>
            <a:r>
              <a:rPr lang="vi-VN" sz="1800" dirty="0">
                <a:solidFill>
                  <a:srgbClr val="000000"/>
                </a:solidFill>
                <a:effectLst/>
                <a:latin typeface="Arial" panose="020B0604020202020204" pitchFamily="34" charset="0"/>
              </a:rPr>
              <a:t>) để nhập giá trị cho biến           .Khi thực hiện lệnh, trên màn hình xuất hiện câu hỏi và ô để nhập câu trả lời như Hình 85a. Sau khi người sử dụng nhập câu trả lời và xác nhận bằng cách nhấn phím </a:t>
            </a:r>
            <a:r>
              <a:rPr lang="vi-VN" sz="1800" b="1" dirty="0">
                <a:solidFill>
                  <a:srgbClr val="000000"/>
                </a:solidFill>
                <a:effectLst/>
                <a:latin typeface="Arial" panose="020B0604020202020204" pitchFamily="34" charset="0"/>
              </a:rPr>
              <a:t>Enter</a:t>
            </a:r>
            <a:r>
              <a:rPr lang="vi-VN" sz="1800" dirty="0">
                <a:solidFill>
                  <a:srgbClr val="000000"/>
                </a:solidFill>
                <a:effectLst/>
                <a:latin typeface="Arial" panose="020B0604020202020204" pitchFamily="34" charset="0"/>
              </a:rPr>
              <a:t>, giá trị vừa nhập được đưa vào biến            .</a:t>
            </a:r>
            <a:endParaRPr lang="vi-VN" sz="2000" dirty="0"/>
          </a:p>
          <a:p>
            <a:pPr>
              <a:lnSpc>
                <a:spcPct val="150000"/>
              </a:lnSpc>
            </a:pPr>
            <a:r>
              <a:rPr lang="vi-VN" sz="1800" b="1" i="1" dirty="0">
                <a:solidFill>
                  <a:srgbClr val="000000"/>
                </a:solidFill>
                <a:effectLst/>
                <a:latin typeface="Arial" panose="020B0604020202020204" pitchFamily="34" charset="0"/>
              </a:rPr>
              <a:t>b) Hiển thị giá trị của biến </a:t>
            </a:r>
            <a:r>
              <a:rPr lang="vi-VN" sz="2000" dirty="0"/>
              <a:t>       </a:t>
            </a:r>
            <a:r>
              <a:rPr lang="vi-VN" sz="1800" b="1" i="1" dirty="0">
                <a:solidFill>
                  <a:srgbClr val="000000"/>
                </a:solidFill>
                <a:effectLst/>
                <a:latin typeface="Arial" panose="020B0604020202020204" pitchFamily="34" charset="0"/>
              </a:rPr>
              <a:t>ra màn hình </a:t>
            </a:r>
            <a:endParaRPr lang="vi-VN" sz="2000" dirty="0"/>
          </a:p>
          <a:p>
            <a:pPr>
              <a:lnSpc>
                <a:spcPct val="150000"/>
              </a:lnSpc>
            </a:pPr>
            <a:r>
              <a:rPr lang="vi-VN" sz="1800" dirty="0">
                <a:solidFill>
                  <a:srgbClr val="000000"/>
                </a:solidFill>
                <a:effectLst/>
                <a:latin typeface="Arial" panose="020B0604020202020204" pitchFamily="34" charset="0"/>
              </a:rPr>
              <a:t>Sử dụng lệnh                                 hoặc                    để hiển thị giá trị của biến </a:t>
            </a:r>
          </a:p>
          <a:p>
            <a:pPr>
              <a:lnSpc>
                <a:spcPct val="150000"/>
              </a:lnSpc>
            </a:pPr>
            <a:r>
              <a:rPr lang="vi-VN" sz="1800" dirty="0">
                <a:solidFill>
                  <a:srgbClr val="000000"/>
                </a:solidFill>
                <a:effectLst/>
                <a:latin typeface="Arial" panose="020B0604020202020204" pitchFamily="34" charset="0"/>
              </a:rPr>
              <a:t>(Hình 88). </a:t>
            </a:r>
          </a:p>
          <a:p>
            <a:pPr>
              <a:lnSpc>
                <a:spcPct val="150000"/>
              </a:lnSpc>
            </a:pPr>
            <a:r>
              <a:rPr lang="vi-VN" sz="1800" dirty="0">
                <a:solidFill>
                  <a:srgbClr val="000000"/>
                </a:solidFill>
                <a:effectLst/>
                <a:latin typeface="Arial" panose="020B0604020202020204" pitchFamily="34" charset="0"/>
              </a:rPr>
              <a:t>Có thể sử dụng                                 </a:t>
            </a:r>
            <a:r>
              <a:rPr lang="vi-VN" dirty="0">
                <a:solidFill>
                  <a:srgbClr val="000000"/>
                </a:solidFill>
                <a:latin typeface="Arial" panose="020B0604020202020204" pitchFamily="34" charset="0"/>
              </a:rPr>
              <a:t>c</a:t>
            </a:r>
            <a:r>
              <a:rPr lang="vi-VN" sz="1800" dirty="0">
                <a:solidFill>
                  <a:srgbClr val="000000"/>
                </a:solidFill>
                <a:effectLst/>
                <a:latin typeface="Arial" panose="020B0604020202020204" pitchFamily="34" charset="0"/>
              </a:rPr>
              <a:t>ủa lệnh của nhóm lệnh </a:t>
            </a:r>
            <a:r>
              <a:rPr lang="vi-VN" sz="1800" dirty="0">
                <a:solidFill>
                  <a:srgbClr val="F7941E"/>
                </a:solidFill>
                <a:effectLst/>
                <a:latin typeface="Arial" panose="020B0604020202020204" pitchFamily="34" charset="0"/>
              </a:rPr>
              <a:t>Các phép toán</a:t>
            </a:r>
            <a:r>
              <a:rPr lang="vi-VN" sz="1800" dirty="0">
                <a:solidFill>
                  <a:srgbClr val="000000"/>
                </a:solidFill>
                <a:effectLst/>
                <a:latin typeface="Arial" panose="020B0604020202020204" pitchFamily="34" charset="0"/>
              </a:rPr>
              <a:t> </a:t>
            </a:r>
          </a:p>
          <a:p>
            <a:pPr>
              <a:lnSpc>
                <a:spcPct val="150000"/>
              </a:lnSpc>
            </a:pPr>
            <a:r>
              <a:rPr lang="vi-VN" sz="1800" dirty="0">
                <a:solidFill>
                  <a:srgbClr val="000000"/>
                </a:solidFill>
                <a:effectLst/>
                <a:latin typeface="Arial" panose="020B0604020202020204" pitchFamily="34" charset="0"/>
              </a:rPr>
              <a:t>để có câu thông báo đầy đủ hơn. Ví dụ, lệnh                                     sẽ điều </a:t>
            </a:r>
          </a:p>
          <a:p>
            <a:pPr>
              <a:lnSpc>
                <a:spcPct val="150000"/>
              </a:lnSpc>
            </a:pPr>
            <a:r>
              <a:rPr lang="vi-VN" sz="1800" dirty="0">
                <a:solidFill>
                  <a:srgbClr val="000000"/>
                </a:solidFill>
                <a:effectLst/>
                <a:latin typeface="Arial" panose="020B0604020202020204" pitchFamily="34" charset="0"/>
              </a:rPr>
              <a:t>khiển nhân vật thông báo ra màn hình câu “Xin chào bạn Minh” nếu người sử </a:t>
            </a:r>
          </a:p>
          <a:p>
            <a:pPr>
              <a:lnSpc>
                <a:spcPct val="150000"/>
              </a:lnSpc>
            </a:pPr>
            <a:r>
              <a:rPr lang="vi-VN" sz="1800" dirty="0">
                <a:solidFill>
                  <a:srgbClr val="000000"/>
                </a:solidFill>
                <a:effectLst/>
                <a:latin typeface="Arial" panose="020B0604020202020204" pitchFamily="34" charset="0"/>
              </a:rPr>
              <a:t>dụng nhập dữ liệu cho biến</a:t>
            </a:r>
            <a:r>
              <a:rPr lang="vi-VN" sz="2000" dirty="0"/>
              <a:t>       </a:t>
            </a:r>
            <a:r>
              <a:rPr lang="vi-VN" sz="1800" dirty="0">
                <a:solidFill>
                  <a:srgbClr val="000000"/>
                </a:solidFill>
                <a:effectLst/>
                <a:latin typeface="Arial" panose="020B0604020202020204" pitchFamily="34" charset="0"/>
              </a:rPr>
              <a:t>là “Minh”.</a:t>
            </a:r>
            <a:endParaRPr lang="en-US" sz="2000" dirty="0"/>
          </a:p>
        </p:txBody>
      </p:sp>
      <p:pic>
        <p:nvPicPr>
          <p:cNvPr id="3" name="Picture 2">
            <a:extLst>
              <a:ext uri="{FF2B5EF4-FFF2-40B4-BE49-F238E27FC236}">
                <a16:creationId xmlns:a16="http://schemas.microsoft.com/office/drawing/2014/main" xmlns="" id="{C82EB6B9-EE34-EC8E-71A5-33632B95482A}"/>
              </a:ext>
            </a:extLst>
          </p:cNvPr>
          <p:cNvPicPr>
            <a:picLocks noChangeAspect="1"/>
          </p:cNvPicPr>
          <p:nvPr/>
        </p:nvPicPr>
        <p:blipFill>
          <a:blip r:embed="rId2"/>
          <a:stretch>
            <a:fillRect/>
          </a:stretch>
        </p:blipFill>
        <p:spPr>
          <a:xfrm>
            <a:off x="3328579" y="433881"/>
            <a:ext cx="624856" cy="397635"/>
          </a:xfrm>
          <a:prstGeom prst="rect">
            <a:avLst/>
          </a:prstGeom>
        </p:spPr>
      </p:pic>
      <p:pic>
        <p:nvPicPr>
          <p:cNvPr id="6" name="Picture 5">
            <a:extLst>
              <a:ext uri="{FF2B5EF4-FFF2-40B4-BE49-F238E27FC236}">
                <a16:creationId xmlns:a16="http://schemas.microsoft.com/office/drawing/2014/main" xmlns="" id="{2389DAFE-F4CB-5FD8-7361-DBAA4DCBAAD2}"/>
              </a:ext>
            </a:extLst>
          </p:cNvPr>
          <p:cNvPicPr>
            <a:picLocks noChangeAspect="1"/>
          </p:cNvPicPr>
          <p:nvPr/>
        </p:nvPicPr>
        <p:blipFill>
          <a:blip r:embed="rId3"/>
          <a:stretch>
            <a:fillRect/>
          </a:stretch>
        </p:blipFill>
        <p:spPr>
          <a:xfrm>
            <a:off x="2135555" y="898753"/>
            <a:ext cx="1774810" cy="397635"/>
          </a:xfrm>
          <a:prstGeom prst="rect">
            <a:avLst/>
          </a:prstGeom>
        </p:spPr>
      </p:pic>
      <p:pic>
        <p:nvPicPr>
          <p:cNvPr id="8" name="Picture 7">
            <a:extLst>
              <a:ext uri="{FF2B5EF4-FFF2-40B4-BE49-F238E27FC236}">
                <a16:creationId xmlns:a16="http://schemas.microsoft.com/office/drawing/2014/main" xmlns="" id="{3D748270-C88C-6FE8-9857-1C6F876E9A2F}"/>
              </a:ext>
            </a:extLst>
          </p:cNvPr>
          <p:cNvPicPr>
            <a:picLocks noChangeAspect="1"/>
          </p:cNvPicPr>
          <p:nvPr/>
        </p:nvPicPr>
        <p:blipFill>
          <a:blip r:embed="rId2"/>
          <a:stretch>
            <a:fillRect/>
          </a:stretch>
        </p:blipFill>
        <p:spPr>
          <a:xfrm>
            <a:off x="9296400" y="898752"/>
            <a:ext cx="624856" cy="397635"/>
          </a:xfrm>
          <a:prstGeom prst="rect">
            <a:avLst/>
          </a:prstGeom>
        </p:spPr>
      </p:pic>
      <p:pic>
        <p:nvPicPr>
          <p:cNvPr id="9" name="Picture 8">
            <a:extLst>
              <a:ext uri="{FF2B5EF4-FFF2-40B4-BE49-F238E27FC236}">
                <a16:creationId xmlns:a16="http://schemas.microsoft.com/office/drawing/2014/main" xmlns="" id="{3096E927-4B83-FCB0-3E2B-9A03580A1757}"/>
              </a:ext>
            </a:extLst>
          </p:cNvPr>
          <p:cNvPicPr>
            <a:picLocks noChangeAspect="1"/>
          </p:cNvPicPr>
          <p:nvPr/>
        </p:nvPicPr>
        <p:blipFill>
          <a:blip r:embed="rId2"/>
          <a:stretch>
            <a:fillRect/>
          </a:stretch>
        </p:blipFill>
        <p:spPr>
          <a:xfrm>
            <a:off x="9729379" y="1715833"/>
            <a:ext cx="624856" cy="397635"/>
          </a:xfrm>
          <a:prstGeom prst="rect">
            <a:avLst/>
          </a:prstGeom>
        </p:spPr>
      </p:pic>
      <p:pic>
        <p:nvPicPr>
          <p:cNvPr id="10" name="Picture 9">
            <a:extLst>
              <a:ext uri="{FF2B5EF4-FFF2-40B4-BE49-F238E27FC236}">
                <a16:creationId xmlns:a16="http://schemas.microsoft.com/office/drawing/2014/main" xmlns="" id="{9C415501-73A2-CCE2-1BA2-4061176AD12D}"/>
              </a:ext>
            </a:extLst>
          </p:cNvPr>
          <p:cNvPicPr>
            <a:picLocks noChangeAspect="1"/>
          </p:cNvPicPr>
          <p:nvPr/>
        </p:nvPicPr>
        <p:blipFill>
          <a:blip r:embed="rId2"/>
          <a:stretch>
            <a:fillRect/>
          </a:stretch>
        </p:blipFill>
        <p:spPr>
          <a:xfrm>
            <a:off x="3562077" y="2113468"/>
            <a:ext cx="624856" cy="397635"/>
          </a:xfrm>
          <a:prstGeom prst="rect">
            <a:avLst/>
          </a:prstGeom>
        </p:spPr>
      </p:pic>
      <p:pic>
        <p:nvPicPr>
          <p:cNvPr id="12" name="Picture 11">
            <a:extLst>
              <a:ext uri="{FF2B5EF4-FFF2-40B4-BE49-F238E27FC236}">
                <a16:creationId xmlns:a16="http://schemas.microsoft.com/office/drawing/2014/main" xmlns="" id="{D429B56F-A8BE-AEB9-9EDC-FCDE28B35514}"/>
              </a:ext>
            </a:extLst>
          </p:cNvPr>
          <p:cNvPicPr>
            <a:picLocks noChangeAspect="1"/>
          </p:cNvPicPr>
          <p:nvPr/>
        </p:nvPicPr>
        <p:blipFill>
          <a:blip r:embed="rId4"/>
          <a:stretch>
            <a:fillRect/>
          </a:stretch>
        </p:blipFill>
        <p:spPr>
          <a:xfrm>
            <a:off x="2135555" y="2587563"/>
            <a:ext cx="1989209" cy="446011"/>
          </a:xfrm>
          <a:prstGeom prst="rect">
            <a:avLst/>
          </a:prstGeom>
        </p:spPr>
      </p:pic>
      <p:pic>
        <p:nvPicPr>
          <p:cNvPr id="15" name="Picture 14">
            <a:extLst>
              <a:ext uri="{FF2B5EF4-FFF2-40B4-BE49-F238E27FC236}">
                <a16:creationId xmlns:a16="http://schemas.microsoft.com/office/drawing/2014/main" xmlns="" id="{25F7B0B1-606B-8BFE-30B7-AA268C67ABBB}"/>
              </a:ext>
            </a:extLst>
          </p:cNvPr>
          <p:cNvPicPr>
            <a:picLocks noChangeAspect="1"/>
          </p:cNvPicPr>
          <p:nvPr/>
        </p:nvPicPr>
        <p:blipFill>
          <a:blip r:embed="rId5"/>
          <a:stretch>
            <a:fillRect/>
          </a:stretch>
        </p:blipFill>
        <p:spPr>
          <a:xfrm>
            <a:off x="4781515" y="2587564"/>
            <a:ext cx="1089095" cy="446010"/>
          </a:xfrm>
          <a:prstGeom prst="rect">
            <a:avLst/>
          </a:prstGeom>
        </p:spPr>
      </p:pic>
      <p:pic>
        <p:nvPicPr>
          <p:cNvPr id="17" name="Picture 16">
            <a:extLst>
              <a:ext uri="{FF2B5EF4-FFF2-40B4-BE49-F238E27FC236}">
                <a16:creationId xmlns:a16="http://schemas.microsoft.com/office/drawing/2014/main" xmlns="" id="{6007C8F3-47D1-5CB5-E2B5-0718377F8E35}"/>
              </a:ext>
            </a:extLst>
          </p:cNvPr>
          <p:cNvPicPr>
            <a:picLocks noChangeAspect="1"/>
          </p:cNvPicPr>
          <p:nvPr/>
        </p:nvPicPr>
        <p:blipFill>
          <a:blip r:embed="rId6"/>
          <a:stretch>
            <a:fillRect/>
          </a:stretch>
        </p:blipFill>
        <p:spPr>
          <a:xfrm>
            <a:off x="8949659" y="2338889"/>
            <a:ext cx="2627660" cy="1687371"/>
          </a:xfrm>
          <a:prstGeom prst="rect">
            <a:avLst/>
          </a:prstGeom>
        </p:spPr>
      </p:pic>
      <p:sp>
        <p:nvSpPr>
          <p:cNvPr id="19" name="TextBox 18">
            <a:extLst>
              <a:ext uri="{FF2B5EF4-FFF2-40B4-BE49-F238E27FC236}">
                <a16:creationId xmlns:a16="http://schemas.microsoft.com/office/drawing/2014/main" xmlns="" id="{930926A8-60D8-1C2A-026D-7E9016368E33}"/>
              </a:ext>
            </a:extLst>
          </p:cNvPr>
          <p:cNvSpPr txBox="1"/>
          <p:nvPr/>
        </p:nvSpPr>
        <p:spPr>
          <a:xfrm>
            <a:off x="8952070" y="3999656"/>
            <a:ext cx="2298635" cy="646331"/>
          </a:xfrm>
          <a:prstGeom prst="rect">
            <a:avLst/>
          </a:prstGeom>
          <a:noFill/>
        </p:spPr>
        <p:txBody>
          <a:bodyPr wrap="square">
            <a:spAutoFit/>
          </a:bodyPr>
          <a:lstStyle/>
          <a:p>
            <a:pPr algn="ctr"/>
            <a:r>
              <a:rPr lang="vi-VN" sz="1800" b="1" i="1" dirty="0">
                <a:solidFill>
                  <a:srgbClr val="58595B"/>
                </a:solidFill>
                <a:effectLst/>
                <a:latin typeface="MyriadPro-BoldIt"/>
              </a:rPr>
              <a:t>Hình 88.</a:t>
            </a:r>
            <a:r>
              <a:rPr lang="vi-VN" sz="1800" i="1" dirty="0">
                <a:solidFill>
                  <a:srgbClr val="58595B"/>
                </a:solidFill>
                <a:effectLst/>
                <a:latin typeface="MyriadPro-It"/>
              </a:rPr>
              <a:t> Chương trình sử dụng biến </a:t>
            </a:r>
            <a:r>
              <a:rPr lang="vi-VN" sz="1800" i="1" dirty="0">
                <a:solidFill>
                  <a:srgbClr val="FAA74A"/>
                </a:solidFill>
                <a:effectLst/>
                <a:latin typeface="MyriadPro-It"/>
              </a:rPr>
              <a:t>trả lời</a:t>
            </a:r>
            <a:endParaRPr lang="vi-VN" sz="2000" dirty="0">
              <a:solidFill>
                <a:srgbClr val="000000"/>
              </a:solidFill>
              <a:latin typeface="Arial" panose="020B0604020202020204" pitchFamily="34" charset="0"/>
            </a:endParaRPr>
          </a:p>
        </p:txBody>
      </p:sp>
      <p:pic>
        <p:nvPicPr>
          <p:cNvPr id="21" name="Picture 20">
            <a:extLst>
              <a:ext uri="{FF2B5EF4-FFF2-40B4-BE49-F238E27FC236}">
                <a16:creationId xmlns:a16="http://schemas.microsoft.com/office/drawing/2014/main" xmlns="" id="{08497462-A828-D153-26E1-25775171263E}"/>
              </a:ext>
            </a:extLst>
          </p:cNvPr>
          <p:cNvPicPr>
            <a:picLocks noChangeAspect="1"/>
          </p:cNvPicPr>
          <p:nvPr/>
        </p:nvPicPr>
        <p:blipFill>
          <a:blip r:embed="rId7"/>
          <a:stretch>
            <a:fillRect/>
          </a:stretch>
        </p:blipFill>
        <p:spPr>
          <a:xfrm>
            <a:off x="2314918" y="3378416"/>
            <a:ext cx="2027321" cy="446011"/>
          </a:xfrm>
          <a:prstGeom prst="rect">
            <a:avLst/>
          </a:prstGeom>
        </p:spPr>
      </p:pic>
      <p:pic>
        <p:nvPicPr>
          <p:cNvPr id="24" name="Picture 23">
            <a:extLst>
              <a:ext uri="{FF2B5EF4-FFF2-40B4-BE49-F238E27FC236}">
                <a16:creationId xmlns:a16="http://schemas.microsoft.com/office/drawing/2014/main" xmlns="" id="{7294B9A1-F42C-6839-8918-953BF6556B51}"/>
              </a:ext>
            </a:extLst>
          </p:cNvPr>
          <p:cNvPicPr>
            <a:picLocks noChangeAspect="1"/>
          </p:cNvPicPr>
          <p:nvPr/>
        </p:nvPicPr>
        <p:blipFill>
          <a:blip r:embed="rId8"/>
          <a:stretch>
            <a:fillRect/>
          </a:stretch>
        </p:blipFill>
        <p:spPr>
          <a:xfrm>
            <a:off x="5326062" y="3876811"/>
            <a:ext cx="2196602" cy="446010"/>
          </a:xfrm>
          <a:prstGeom prst="rect">
            <a:avLst/>
          </a:prstGeom>
        </p:spPr>
      </p:pic>
      <p:pic>
        <p:nvPicPr>
          <p:cNvPr id="25" name="Picture 24">
            <a:extLst>
              <a:ext uri="{FF2B5EF4-FFF2-40B4-BE49-F238E27FC236}">
                <a16:creationId xmlns:a16="http://schemas.microsoft.com/office/drawing/2014/main" xmlns="" id="{EE3688DB-1402-5FB1-D103-718CD8881CDA}"/>
              </a:ext>
            </a:extLst>
          </p:cNvPr>
          <p:cNvPicPr>
            <a:picLocks noChangeAspect="1"/>
          </p:cNvPicPr>
          <p:nvPr/>
        </p:nvPicPr>
        <p:blipFill>
          <a:blip r:embed="rId2"/>
          <a:stretch>
            <a:fillRect/>
          </a:stretch>
        </p:blipFill>
        <p:spPr>
          <a:xfrm>
            <a:off x="3499908" y="4691740"/>
            <a:ext cx="624856" cy="397635"/>
          </a:xfrm>
          <a:prstGeom prst="rect">
            <a:avLst/>
          </a:prstGeom>
        </p:spPr>
      </p:pic>
    </p:spTree>
    <p:extLst>
      <p:ext uri="{BB962C8B-B14F-4D97-AF65-F5344CB8AC3E}">
        <p14:creationId xmlns:p14="http://schemas.microsoft.com/office/powerpoint/2010/main" val="351223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995082" y="663388"/>
            <a:ext cx="9897036" cy="285974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371600" y="904012"/>
            <a:ext cx="8610600" cy="2262158"/>
          </a:xfrm>
          <a:prstGeom prst="rect">
            <a:avLst/>
          </a:prstGeom>
          <a:noFill/>
        </p:spPr>
        <p:txBody>
          <a:bodyPr wrap="square">
            <a:spAutoFit/>
          </a:bodyPr>
          <a:lstStyle/>
          <a:p>
            <a:pPr>
              <a:lnSpc>
                <a:spcPct val="150000"/>
              </a:lnSpc>
            </a:pPr>
            <a:r>
              <a:rPr lang="vi-VN" sz="2400" b="1" dirty="0">
                <a:solidFill>
                  <a:srgbClr val="007AC2"/>
                </a:solidFill>
                <a:effectLst/>
                <a:latin typeface="Myriad Pro"/>
              </a:rPr>
              <a:t>• Sử dụng lệnh 		    để nhập thông tin từ bàn phím. </a:t>
            </a:r>
          </a:p>
          <a:p>
            <a:pPr>
              <a:lnSpc>
                <a:spcPct val="150000"/>
              </a:lnSpc>
            </a:pPr>
            <a:r>
              <a:rPr lang="vi-VN" sz="2400" b="1" dirty="0">
                <a:solidFill>
                  <a:srgbClr val="007AC2"/>
                </a:solidFill>
                <a:effectLst/>
                <a:latin typeface="Myriad Pro"/>
              </a:rPr>
              <a:t>• Thông tin nhập vào từ bàn phím được lưu trong </a:t>
            </a:r>
          </a:p>
          <a:p>
            <a:pPr>
              <a:lnSpc>
                <a:spcPct val="150000"/>
              </a:lnSpc>
            </a:pPr>
            <a:r>
              <a:rPr lang="vi-VN" sz="2400" b="1" dirty="0">
                <a:solidFill>
                  <a:srgbClr val="007AC2"/>
                </a:solidFill>
                <a:latin typeface="Myriad Pro"/>
              </a:rPr>
              <a:t>b</a:t>
            </a:r>
            <a:r>
              <a:rPr lang="vi-VN" sz="2400" b="1" dirty="0">
                <a:solidFill>
                  <a:srgbClr val="007AC2"/>
                </a:solidFill>
                <a:effectLst/>
                <a:latin typeface="Myriad Pro"/>
              </a:rPr>
              <a:t>iến            .</a:t>
            </a:r>
            <a:endParaRPr lang="en-US" sz="24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880067" y="4166804"/>
            <a:ext cx="983065" cy="967824"/>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885389" y="4400425"/>
            <a:ext cx="9829800" cy="1154162"/>
          </a:xfrm>
          <a:prstGeom prst="rect">
            <a:avLst/>
          </a:prstGeom>
          <a:noFill/>
        </p:spPr>
        <p:txBody>
          <a:bodyPr wrap="square">
            <a:spAutoFit/>
          </a:bodyPr>
          <a:lstStyle/>
          <a:p>
            <a:pPr>
              <a:lnSpc>
                <a:spcPct val="150000"/>
              </a:lnSpc>
            </a:pPr>
            <a:r>
              <a:rPr lang="vi-VN" sz="2400" dirty="0">
                <a:solidFill>
                  <a:srgbClr val="000000"/>
                </a:solidFill>
                <a:effectLst/>
                <a:latin typeface="Arial" panose="020B0604020202020204" pitchFamily="34" charset="0"/>
              </a:rPr>
              <a:t>Nếu trên sân khấu hiển thị thì                        giá trị của biến </a:t>
            </a:r>
          </a:p>
          <a:p>
            <a:pPr>
              <a:lnSpc>
                <a:spcPct val="150000"/>
              </a:lnSpc>
            </a:pPr>
            <a:r>
              <a:rPr lang="vi-VN" sz="2400" dirty="0">
                <a:solidFill>
                  <a:srgbClr val="000000"/>
                </a:solidFill>
                <a:effectLst/>
                <a:latin typeface="Arial" panose="020B0604020202020204" pitchFamily="34" charset="0"/>
              </a:rPr>
              <a:t>bằng bao nhiêu? Người sử dụng đã nhập thông tin gì từ bàn phím?</a:t>
            </a:r>
            <a:endParaRPr lang="en-US" sz="2400" dirty="0"/>
          </a:p>
        </p:txBody>
      </p:sp>
      <p:pic>
        <p:nvPicPr>
          <p:cNvPr id="2" name="Picture 1">
            <a:extLst>
              <a:ext uri="{FF2B5EF4-FFF2-40B4-BE49-F238E27FC236}">
                <a16:creationId xmlns:a16="http://schemas.microsoft.com/office/drawing/2014/main" xmlns="" id="{C34C6B7F-E23F-8609-0E51-CD50AD5CAFE7}"/>
              </a:ext>
            </a:extLst>
          </p:cNvPr>
          <p:cNvPicPr>
            <a:picLocks noChangeAspect="1"/>
          </p:cNvPicPr>
          <p:nvPr/>
        </p:nvPicPr>
        <p:blipFill>
          <a:blip r:embed="rId3"/>
          <a:stretch>
            <a:fillRect/>
          </a:stretch>
        </p:blipFill>
        <p:spPr>
          <a:xfrm>
            <a:off x="3623697" y="939872"/>
            <a:ext cx="1774810" cy="397635"/>
          </a:xfrm>
          <a:prstGeom prst="rect">
            <a:avLst/>
          </a:prstGeom>
        </p:spPr>
      </p:pic>
      <p:pic>
        <p:nvPicPr>
          <p:cNvPr id="15" name="Picture 14">
            <a:extLst>
              <a:ext uri="{FF2B5EF4-FFF2-40B4-BE49-F238E27FC236}">
                <a16:creationId xmlns:a16="http://schemas.microsoft.com/office/drawing/2014/main" xmlns="" id="{996AF916-DBF5-219E-B200-71735988370C}"/>
              </a:ext>
            </a:extLst>
          </p:cNvPr>
          <p:cNvPicPr>
            <a:picLocks noChangeAspect="1"/>
          </p:cNvPicPr>
          <p:nvPr/>
        </p:nvPicPr>
        <p:blipFill>
          <a:blip r:embed="rId4"/>
          <a:stretch>
            <a:fillRect/>
          </a:stretch>
        </p:blipFill>
        <p:spPr>
          <a:xfrm>
            <a:off x="2225923" y="2612305"/>
            <a:ext cx="769189" cy="489483"/>
          </a:xfrm>
          <a:prstGeom prst="rect">
            <a:avLst/>
          </a:prstGeom>
        </p:spPr>
      </p:pic>
      <p:pic>
        <p:nvPicPr>
          <p:cNvPr id="17" name="Picture 16">
            <a:extLst>
              <a:ext uri="{FF2B5EF4-FFF2-40B4-BE49-F238E27FC236}">
                <a16:creationId xmlns:a16="http://schemas.microsoft.com/office/drawing/2014/main" xmlns="" id="{DB6C127E-5051-200E-384F-C6B1CF202E36}"/>
              </a:ext>
            </a:extLst>
          </p:cNvPr>
          <p:cNvPicPr>
            <a:picLocks noChangeAspect="1"/>
          </p:cNvPicPr>
          <p:nvPr/>
        </p:nvPicPr>
        <p:blipFill>
          <a:blip r:embed="rId5"/>
          <a:stretch>
            <a:fillRect/>
          </a:stretch>
        </p:blipFill>
        <p:spPr>
          <a:xfrm>
            <a:off x="5943600" y="4525726"/>
            <a:ext cx="1967433" cy="451780"/>
          </a:xfrm>
          <a:prstGeom prst="rect">
            <a:avLst/>
          </a:prstGeom>
        </p:spPr>
      </p:pic>
      <p:pic>
        <p:nvPicPr>
          <p:cNvPr id="19" name="Picture 18">
            <a:extLst>
              <a:ext uri="{FF2B5EF4-FFF2-40B4-BE49-F238E27FC236}">
                <a16:creationId xmlns:a16="http://schemas.microsoft.com/office/drawing/2014/main" xmlns="" id="{C6EBB7FE-991A-9DB5-8C72-85908835C27D}"/>
              </a:ext>
            </a:extLst>
          </p:cNvPr>
          <p:cNvPicPr>
            <a:picLocks noChangeAspect="1"/>
          </p:cNvPicPr>
          <p:nvPr/>
        </p:nvPicPr>
        <p:blipFill>
          <a:blip r:embed="rId4"/>
          <a:stretch>
            <a:fillRect/>
          </a:stretch>
        </p:blipFill>
        <p:spPr>
          <a:xfrm>
            <a:off x="10097068" y="4525726"/>
            <a:ext cx="709942" cy="451780"/>
          </a:xfrm>
          <a:prstGeom prst="rect">
            <a:avLst/>
          </a:prstGeom>
        </p:spPr>
      </p:pic>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51525"/>
          </a:xfrm>
          <a:prstGeom prst="rect">
            <a:avLst/>
          </a:prstGeom>
        </p:spPr>
        <p:txBody>
          <a:bodyPr wrap="square">
            <a:spAutoFit/>
          </a:bodyPr>
          <a:lstStyle/>
          <a:p>
            <a:pPr defTabSz="342900">
              <a:lnSpc>
                <a:spcPct val="150000"/>
              </a:lnSpc>
            </a:pP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2. TẠO VÀ </a:t>
            </a:r>
            <a:r>
              <a:rPr lang="vi-VN"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SỬ</a:t>
            </a:r>
            <a:r>
              <a:rPr lang="en-US"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 </a:t>
            </a:r>
            <a:r>
              <a:rPr lang="vi-VN" sz="2800" b="1" dirty="0">
                <a:solidFill>
                  <a:srgbClr val="F03C69"/>
                </a:solidFill>
                <a:latin typeface="Verdana" panose="020B0604030504040204" pitchFamily="34" charset="0"/>
                <a:ea typeface="Verdana" panose="020B0604030504040204" pitchFamily="34" charset="0"/>
                <a:cs typeface="Times New Roman" panose="02020603050405020304" pitchFamily="18" charset="0"/>
              </a:rPr>
              <a:t>DỤNG BIẾN</a:t>
            </a:r>
          </a:p>
        </p:txBody>
      </p:sp>
      <p:sp>
        <p:nvSpPr>
          <p:cNvPr id="5" name="TextBox 4">
            <a:extLst>
              <a:ext uri="{FF2B5EF4-FFF2-40B4-BE49-F238E27FC236}">
                <a16:creationId xmlns:a16="http://schemas.microsoft.com/office/drawing/2014/main" xmlns="" id="{B65F7C0C-A3FB-E1FE-D5F0-02D882B52919}"/>
              </a:ext>
            </a:extLst>
          </p:cNvPr>
          <p:cNvSpPr txBox="1"/>
          <p:nvPr/>
        </p:nvSpPr>
        <p:spPr>
          <a:xfrm>
            <a:off x="817316" y="814426"/>
            <a:ext cx="10807417" cy="2862322"/>
          </a:xfrm>
          <a:prstGeom prst="rect">
            <a:avLst/>
          </a:prstGeom>
          <a:noFill/>
        </p:spPr>
        <p:txBody>
          <a:bodyPr wrap="square">
            <a:spAutoFit/>
          </a:bodyPr>
          <a:lstStyle/>
          <a:p>
            <a:pPr>
              <a:lnSpc>
                <a:spcPct val="150000"/>
              </a:lnSpc>
            </a:pPr>
            <a:r>
              <a:rPr lang="vi-VN" sz="2400" dirty="0">
                <a:solidFill>
                  <a:srgbClr val="000000"/>
                </a:solidFill>
                <a:latin typeface="Arial" panose="020B0604020202020204" pitchFamily="34" charset="0"/>
              </a:rPr>
              <a:t>    	</a:t>
            </a:r>
            <a:r>
              <a:rPr lang="vi-VN" sz="2400" b="1" i="1" dirty="0">
                <a:solidFill>
                  <a:srgbClr val="000000"/>
                </a:solidFill>
                <a:effectLst/>
                <a:latin typeface="Arial" panose="020B0604020202020204" pitchFamily="34" charset="0"/>
              </a:rPr>
              <a:t>a) Tạo biến </a:t>
            </a:r>
            <a:endParaRPr lang="vi-VN" sz="2400" dirty="0"/>
          </a:p>
          <a:p>
            <a:pPr>
              <a:lnSpc>
                <a:spcPct val="150000"/>
              </a:lnSpc>
            </a:pPr>
            <a:r>
              <a:rPr lang="vi-VN" sz="2400" dirty="0">
                <a:solidFill>
                  <a:srgbClr val="000000"/>
                </a:solidFill>
                <a:effectLst/>
                <a:latin typeface="Arial" panose="020B0604020202020204" pitchFamily="34" charset="0"/>
              </a:rPr>
              <a:t>	Trong Scratch, ngoài biến có sẵn, em có thể tạo biến với tên tự đặt. </a:t>
            </a:r>
            <a:endParaRPr lang="vi-VN" sz="2400" dirty="0"/>
          </a:p>
          <a:p>
            <a:pPr>
              <a:lnSpc>
                <a:spcPct val="150000"/>
              </a:lnSpc>
            </a:pPr>
            <a:r>
              <a:rPr lang="vi-VN" sz="2400" dirty="0">
                <a:solidFill>
                  <a:srgbClr val="000000"/>
                </a:solidFill>
                <a:effectLst/>
                <a:latin typeface="Arial" panose="020B0604020202020204" pitchFamily="34" charset="0"/>
              </a:rPr>
              <a:t>Các lệnh về biến được đặt trong nhóm lệnh </a:t>
            </a:r>
            <a:r>
              <a:rPr lang="vi-VN" sz="2400" dirty="0">
                <a:solidFill>
                  <a:srgbClr val="F7941E"/>
                </a:solidFill>
                <a:effectLst/>
                <a:latin typeface="Arial" panose="020B0604020202020204" pitchFamily="34" charset="0"/>
              </a:rPr>
              <a:t>Các biến số</a:t>
            </a:r>
            <a:r>
              <a:rPr lang="vi-VN" sz="2400" dirty="0">
                <a:solidFill>
                  <a:srgbClr val="000000"/>
                </a:solidFill>
                <a:effectLst/>
                <a:latin typeface="Arial" panose="020B0604020202020204" pitchFamily="34" charset="0"/>
              </a:rPr>
              <a:t>. </a:t>
            </a:r>
            <a:endParaRPr lang="vi-VN" sz="2400" dirty="0"/>
          </a:p>
          <a:p>
            <a:pPr>
              <a:lnSpc>
                <a:spcPct val="150000"/>
              </a:lnSpc>
            </a:pPr>
            <a:r>
              <a:rPr lang="vi-VN" sz="2400" dirty="0">
                <a:solidFill>
                  <a:srgbClr val="000000"/>
                </a:solidFill>
                <a:effectLst/>
                <a:latin typeface="Arial" panose="020B0604020202020204" pitchFamily="34" charset="0"/>
              </a:rPr>
              <a:t>Để tạo biến, em sử dụng lệnh </a:t>
            </a:r>
            <a:r>
              <a:rPr lang="vi-VN" sz="2400" dirty="0"/>
              <a:t>                   </a:t>
            </a:r>
            <a:r>
              <a:rPr lang="vi-VN" sz="2400" dirty="0">
                <a:solidFill>
                  <a:srgbClr val="000000"/>
                </a:solidFill>
                <a:effectLst/>
                <a:latin typeface="Arial" panose="020B0604020202020204" pitchFamily="34" charset="0"/>
              </a:rPr>
              <a:t>và đặt tên cho biến như minh </a:t>
            </a:r>
            <a:endParaRPr lang="vi-VN" sz="2400" dirty="0"/>
          </a:p>
          <a:p>
            <a:pPr>
              <a:lnSpc>
                <a:spcPct val="150000"/>
              </a:lnSpc>
            </a:pPr>
            <a:r>
              <a:rPr lang="vi-VN" sz="2400" dirty="0">
                <a:solidFill>
                  <a:srgbClr val="000000"/>
                </a:solidFill>
                <a:effectLst/>
                <a:latin typeface="Arial" panose="020B0604020202020204" pitchFamily="34" charset="0"/>
              </a:rPr>
              <a:t>hoạ ở Hình 89. Khi đó một biến mới được tạo như minh hoạ ở Hình 90.</a:t>
            </a:r>
            <a:endParaRPr lang="en-US" sz="2400" dirty="0"/>
          </a:p>
        </p:txBody>
      </p:sp>
      <p:pic>
        <p:nvPicPr>
          <p:cNvPr id="6" name="Picture 5">
            <a:extLst>
              <a:ext uri="{FF2B5EF4-FFF2-40B4-BE49-F238E27FC236}">
                <a16:creationId xmlns:a16="http://schemas.microsoft.com/office/drawing/2014/main" xmlns="" id="{AB2F4E89-B64F-C513-4540-57BAF6A36728}"/>
              </a:ext>
            </a:extLst>
          </p:cNvPr>
          <p:cNvPicPr>
            <a:picLocks noChangeAspect="1"/>
          </p:cNvPicPr>
          <p:nvPr/>
        </p:nvPicPr>
        <p:blipFill>
          <a:blip r:embed="rId2"/>
          <a:stretch>
            <a:fillRect/>
          </a:stretch>
        </p:blipFill>
        <p:spPr>
          <a:xfrm>
            <a:off x="817316" y="926798"/>
            <a:ext cx="941294" cy="893245"/>
          </a:xfrm>
          <a:prstGeom prst="rect">
            <a:avLst/>
          </a:prstGeom>
        </p:spPr>
      </p:pic>
      <p:pic>
        <p:nvPicPr>
          <p:cNvPr id="3" name="Picture 2">
            <a:extLst>
              <a:ext uri="{FF2B5EF4-FFF2-40B4-BE49-F238E27FC236}">
                <a16:creationId xmlns:a16="http://schemas.microsoft.com/office/drawing/2014/main" xmlns="" id="{5307521A-6197-8C0C-D517-2E57AA9A9007}"/>
              </a:ext>
            </a:extLst>
          </p:cNvPr>
          <p:cNvPicPr>
            <a:picLocks noChangeAspect="1"/>
          </p:cNvPicPr>
          <p:nvPr/>
        </p:nvPicPr>
        <p:blipFill>
          <a:blip r:embed="rId3"/>
          <a:stretch>
            <a:fillRect/>
          </a:stretch>
        </p:blipFill>
        <p:spPr>
          <a:xfrm>
            <a:off x="5304587" y="2567763"/>
            <a:ext cx="1832873" cy="401947"/>
          </a:xfrm>
          <a:prstGeom prst="rect">
            <a:avLst/>
          </a:prstGeom>
        </p:spPr>
      </p:pic>
      <p:pic>
        <p:nvPicPr>
          <p:cNvPr id="7" name="Picture 6">
            <a:extLst>
              <a:ext uri="{FF2B5EF4-FFF2-40B4-BE49-F238E27FC236}">
                <a16:creationId xmlns:a16="http://schemas.microsoft.com/office/drawing/2014/main" xmlns="" id="{161472C6-64D3-0352-6F7A-5500AC31C6DF}"/>
              </a:ext>
            </a:extLst>
          </p:cNvPr>
          <p:cNvPicPr>
            <a:picLocks noChangeAspect="1"/>
          </p:cNvPicPr>
          <p:nvPr/>
        </p:nvPicPr>
        <p:blipFill>
          <a:blip r:embed="rId4"/>
          <a:stretch>
            <a:fillRect/>
          </a:stretch>
        </p:blipFill>
        <p:spPr>
          <a:xfrm>
            <a:off x="2896981" y="3544963"/>
            <a:ext cx="6499637" cy="3087327"/>
          </a:xfrm>
          <a:prstGeom prst="rect">
            <a:avLst/>
          </a:prstGeom>
        </p:spPr>
      </p:pic>
    </p:spTree>
    <p:extLst>
      <p:ext uri="{BB962C8B-B14F-4D97-AF65-F5344CB8AC3E}">
        <p14:creationId xmlns:p14="http://schemas.microsoft.com/office/powerpoint/2010/main" val="107090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4264873"/>
            <a:ext cx="8161867" cy="2308324"/>
          </a:xfrm>
          <a:prstGeom prst="rect">
            <a:avLst/>
          </a:prstGeom>
        </p:spPr>
        <p:txBody>
          <a:bodyPr wrap="square">
            <a:spAutoFit/>
          </a:bodyPr>
          <a:lstStyle/>
          <a:p>
            <a:pPr lvl="0">
              <a:lnSpc>
                <a:spcPct val="150000"/>
              </a:lnSpc>
            </a:pPr>
            <a:r>
              <a:rPr lang="vi-VN" sz="2400" b="1" i="1">
                <a:solidFill>
                  <a:srgbClr val="000000"/>
                </a:solidFill>
                <a:latin typeface="Arial" panose="020B0604020202020204" pitchFamily="34" charset="0"/>
              </a:rPr>
              <a:t>c) Hiển thị giá trị của biến ra màn hình </a:t>
            </a:r>
            <a:endParaRPr lang="vi-VN" sz="2400">
              <a:solidFill>
                <a:srgbClr val="000000"/>
              </a:solidFill>
            </a:endParaRPr>
          </a:p>
          <a:p>
            <a:pPr lvl="0">
              <a:lnSpc>
                <a:spcPct val="150000"/>
              </a:lnSpc>
            </a:pPr>
            <a:r>
              <a:rPr lang="vi-VN" sz="2400">
                <a:solidFill>
                  <a:srgbClr val="000000"/>
                </a:solidFill>
                <a:latin typeface="Arial" panose="020B0604020202020204" pitchFamily="34" charset="0"/>
              </a:rPr>
              <a:t>Tương tự như cách hiển thị giá trị của biến </a:t>
            </a:r>
            <a:r>
              <a:rPr lang="vi-VN" sz="2400">
                <a:solidFill>
                  <a:srgbClr val="000000"/>
                </a:solidFill>
              </a:rPr>
              <a:t>      </a:t>
            </a:r>
            <a:r>
              <a:rPr lang="vi-VN" sz="2400">
                <a:solidFill>
                  <a:srgbClr val="000000"/>
                </a:solidFill>
                <a:latin typeface="Arial" panose="020B0604020202020204" pitchFamily="34" charset="0"/>
              </a:rPr>
              <a:t>, </a:t>
            </a:r>
          </a:p>
          <a:p>
            <a:pPr lvl="0">
              <a:lnSpc>
                <a:spcPct val="150000"/>
              </a:lnSpc>
            </a:pPr>
            <a:r>
              <a:rPr lang="vi-VN" sz="2400">
                <a:solidFill>
                  <a:srgbClr val="000000"/>
                </a:solidFill>
                <a:latin typeface="Arial" panose="020B0604020202020204" pitchFamily="34" charset="0"/>
              </a:rPr>
              <a:t>em sử dụng lệnh </a:t>
            </a:r>
            <a:r>
              <a:rPr lang="vi-VN" sz="2400">
                <a:solidFill>
                  <a:srgbClr val="000000"/>
                </a:solidFill>
              </a:rPr>
              <a:t>          </a:t>
            </a:r>
            <a:r>
              <a:rPr lang="vi-VN" sz="2400">
                <a:solidFill>
                  <a:srgbClr val="000000"/>
                </a:solidFill>
                <a:latin typeface="Arial" panose="020B0604020202020204" pitchFamily="34" charset="0"/>
              </a:rPr>
              <a:t>hoặc </a:t>
            </a:r>
            <a:r>
              <a:rPr lang="vi-VN" sz="2400">
                <a:solidFill>
                  <a:srgbClr val="000000"/>
                </a:solidFill>
              </a:rPr>
              <a:t>                   </a:t>
            </a:r>
            <a:r>
              <a:rPr lang="vi-VN" sz="2400">
                <a:solidFill>
                  <a:srgbClr val="000000"/>
                </a:solidFill>
                <a:latin typeface="Arial" panose="020B0604020202020204" pitchFamily="34" charset="0"/>
              </a:rPr>
              <a:t>để hiển thị giá trị của biến. </a:t>
            </a:r>
            <a:endParaRPr lang="en-US" sz="2400" dirty="0">
              <a:solidFill>
                <a:srgbClr val="000000"/>
              </a:solidFill>
            </a:endParaRPr>
          </a:p>
        </p:txBody>
      </p:sp>
      <p:sp>
        <p:nvSpPr>
          <p:cNvPr id="5" name="TextBox 4">
            <a:extLst>
              <a:ext uri="{FF2B5EF4-FFF2-40B4-BE49-F238E27FC236}">
                <a16:creationId xmlns:a16="http://schemas.microsoft.com/office/drawing/2014/main" xmlns="" id="{B65F7C0C-A3FB-E1FE-D5F0-02D882B52919}"/>
              </a:ext>
            </a:extLst>
          </p:cNvPr>
          <p:cNvSpPr txBox="1"/>
          <p:nvPr/>
        </p:nvSpPr>
        <p:spPr>
          <a:xfrm>
            <a:off x="322729" y="188691"/>
            <a:ext cx="10963338" cy="1754326"/>
          </a:xfrm>
          <a:prstGeom prst="rect">
            <a:avLst/>
          </a:prstGeom>
          <a:noFill/>
        </p:spPr>
        <p:txBody>
          <a:bodyPr wrap="square">
            <a:spAutoFit/>
          </a:bodyPr>
          <a:lstStyle/>
          <a:p>
            <a:pPr>
              <a:lnSpc>
                <a:spcPct val="150000"/>
              </a:lnSpc>
            </a:pPr>
            <a:r>
              <a:rPr lang="vi-VN" sz="2400" b="1" i="1" dirty="0">
                <a:solidFill>
                  <a:srgbClr val="000000"/>
                </a:solidFill>
                <a:effectLst/>
                <a:latin typeface="Arial" panose="020B0604020202020204" pitchFamily="34" charset="0"/>
              </a:rPr>
              <a:t>b) Đặt giá trị cho biến </a:t>
            </a:r>
            <a:endParaRPr lang="vi-VN" sz="2400" dirty="0"/>
          </a:p>
          <a:p>
            <a:pPr>
              <a:lnSpc>
                <a:spcPct val="150000"/>
              </a:lnSpc>
            </a:pPr>
            <a:r>
              <a:rPr lang="vi-VN" sz="2400" dirty="0">
                <a:solidFill>
                  <a:srgbClr val="000000"/>
                </a:solidFill>
                <a:effectLst/>
                <a:latin typeface="Arial" panose="020B0604020202020204" pitchFamily="34" charset="0"/>
              </a:rPr>
              <a:t>Em sử dụng lệnh </a:t>
            </a:r>
            <a:r>
              <a:rPr lang="vi-VN" sz="2400" dirty="0"/>
              <a:t>               </a:t>
            </a:r>
            <a:r>
              <a:rPr lang="vi-VN" sz="2400" dirty="0">
                <a:solidFill>
                  <a:srgbClr val="000000"/>
                </a:solidFill>
                <a:effectLst/>
                <a:latin typeface="Arial" panose="020B0604020202020204" pitchFamily="34" charset="0"/>
              </a:rPr>
              <a:t>để đặt giá trị cho biến và lệnh </a:t>
            </a:r>
            <a:r>
              <a:rPr lang="vi-VN" sz="2400" dirty="0"/>
              <a:t>                  </a:t>
            </a:r>
            <a:r>
              <a:rPr lang="vi-VN" sz="2400" dirty="0">
                <a:solidFill>
                  <a:srgbClr val="000000"/>
                </a:solidFill>
                <a:effectLst/>
                <a:latin typeface="Arial" panose="020B0604020202020204" pitchFamily="34" charset="0"/>
              </a:rPr>
              <a:t>để thay đổi giá trị của biến như minh hoạ ở Hình 91 và Hình </a:t>
            </a:r>
            <a:r>
              <a:rPr lang="vi-VN" sz="2400">
                <a:solidFill>
                  <a:srgbClr val="000000"/>
                </a:solidFill>
                <a:effectLst/>
                <a:latin typeface="Arial" panose="020B0604020202020204" pitchFamily="34" charset="0"/>
              </a:rPr>
              <a:t>92</a:t>
            </a:r>
            <a:r>
              <a:rPr lang="vi-VN" sz="2400" smtClean="0">
                <a:solidFill>
                  <a:srgbClr val="000000"/>
                </a:solidFill>
                <a:effectLst/>
                <a:latin typeface="Arial" panose="020B0604020202020204" pitchFamily="34" charset="0"/>
              </a:rPr>
              <a:t>.</a:t>
            </a:r>
          </a:p>
        </p:txBody>
      </p:sp>
      <p:pic>
        <p:nvPicPr>
          <p:cNvPr id="4" name="Picture 3">
            <a:extLst>
              <a:ext uri="{FF2B5EF4-FFF2-40B4-BE49-F238E27FC236}">
                <a16:creationId xmlns:a16="http://schemas.microsoft.com/office/drawing/2014/main" xmlns="" id="{F9D5DAB7-7780-4C82-BF58-BCAE039514B1}"/>
              </a:ext>
            </a:extLst>
          </p:cNvPr>
          <p:cNvPicPr>
            <a:picLocks noChangeAspect="1"/>
          </p:cNvPicPr>
          <p:nvPr/>
        </p:nvPicPr>
        <p:blipFill>
          <a:blip r:embed="rId2"/>
          <a:stretch>
            <a:fillRect/>
          </a:stretch>
        </p:blipFill>
        <p:spPr>
          <a:xfrm>
            <a:off x="2952610" y="894223"/>
            <a:ext cx="1466899" cy="381012"/>
          </a:xfrm>
          <a:prstGeom prst="rect">
            <a:avLst/>
          </a:prstGeom>
        </p:spPr>
      </p:pic>
      <p:pic>
        <p:nvPicPr>
          <p:cNvPr id="9" name="Picture 8">
            <a:extLst>
              <a:ext uri="{FF2B5EF4-FFF2-40B4-BE49-F238E27FC236}">
                <a16:creationId xmlns:a16="http://schemas.microsoft.com/office/drawing/2014/main" xmlns="" id="{4985C6C4-B8C8-CB85-09E8-DF8EB5DEC04B}"/>
              </a:ext>
            </a:extLst>
          </p:cNvPr>
          <p:cNvPicPr>
            <a:picLocks noChangeAspect="1"/>
          </p:cNvPicPr>
          <p:nvPr/>
        </p:nvPicPr>
        <p:blipFill>
          <a:blip r:embed="rId3"/>
          <a:stretch>
            <a:fillRect/>
          </a:stretch>
        </p:blipFill>
        <p:spPr>
          <a:xfrm>
            <a:off x="8795257" y="894223"/>
            <a:ext cx="1847911" cy="381012"/>
          </a:xfrm>
          <a:prstGeom prst="rect">
            <a:avLst/>
          </a:prstGeom>
        </p:spPr>
      </p:pic>
      <p:pic>
        <p:nvPicPr>
          <p:cNvPr id="11" name="Picture 10">
            <a:extLst>
              <a:ext uri="{FF2B5EF4-FFF2-40B4-BE49-F238E27FC236}">
                <a16:creationId xmlns:a16="http://schemas.microsoft.com/office/drawing/2014/main" xmlns="" id="{DE0756CC-88FA-DCEA-61FB-0E723C04DCA8}"/>
              </a:ext>
            </a:extLst>
          </p:cNvPr>
          <p:cNvPicPr>
            <a:picLocks noChangeAspect="1"/>
          </p:cNvPicPr>
          <p:nvPr/>
        </p:nvPicPr>
        <p:blipFill>
          <a:blip r:embed="rId4"/>
          <a:stretch>
            <a:fillRect/>
          </a:stretch>
        </p:blipFill>
        <p:spPr>
          <a:xfrm>
            <a:off x="1439333" y="1810768"/>
            <a:ext cx="7618149" cy="2291540"/>
          </a:xfrm>
          <a:prstGeom prst="rect">
            <a:avLst/>
          </a:prstGeom>
        </p:spPr>
      </p:pic>
      <p:pic>
        <p:nvPicPr>
          <p:cNvPr id="14" name="Picture 13">
            <a:extLst>
              <a:ext uri="{FF2B5EF4-FFF2-40B4-BE49-F238E27FC236}">
                <a16:creationId xmlns:a16="http://schemas.microsoft.com/office/drawing/2014/main" xmlns="" id="{452DAFA7-3EFD-E79B-E4BD-0070626AC23F}"/>
              </a:ext>
            </a:extLst>
          </p:cNvPr>
          <p:cNvPicPr>
            <a:picLocks noChangeAspect="1"/>
          </p:cNvPicPr>
          <p:nvPr/>
        </p:nvPicPr>
        <p:blipFill>
          <a:blip r:embed="rId5"/>
          <a:stretch>
            <a:fillRect/>
          </a:stretch>
        </p:blipFill>
        <p:spPr>
          <a:xfrm>
            <a:off x="6334067" y="4926523"/>
            <a:ext cx="608733" cy="387375"/>
          </a:xfrm>
          <a:prstGeom prst="rect">
            <a:avLst/>
          </a:prstGeom>
        </p:spPr>
      </p:pic>
      <p:pic>
        <p:nvPicPr>
          <p:cNvPr id="16" name="Picture 15">
            <a:extLst>
              <a:ext uri="{FF2B5EF4-FFF2-40B4-BE49-F238E27FC236}">
                <a16:creationId xmlns:a16="http://schemas.microsoft.com/office/drawing/2014/main" xmlns="" id="{42BE7A8C-CBC8-06BF-870F-F14F23448627}"/>
              </a:ext>
            </a:extLst>
          </p:cNvPr>
          <p:cNvPicPr>
            <a:picLocks noChangeAspect="1"/>
          </p:cNvPicPr>
          <p:nvPr/>
        </p:nvPicPr>
        <p:blipFill>
          <a:blip r:embed="rId6"/>
          <a:stretch>
            <a:fillRect/>
          </a:stretch>
        </p:blipFill>
        <p:spPr>
          <a:xfrm>
            <a:off x="2874271" y="5557075"/>
            <a:ext cx="927451" cy="385569"/>
          </a:xfrm>
          <a:prstGeom prst="rect">
            <a:avLst/>
          </a:prstGeom>
        </p:spPr>
      </p:pic>
      <p:pic>
        <p:nvPicPr>
          <p:cNvPr id="18" name="Picture 17">
            <a:extLst>
              <a:ext uri="{FF2B5EF4-FFF2-40B4-BE49-F238E27FC236}">
                <a16:creationId xmlns:a16="http://schemas.microsoft.com/office/drawing/2014/main" xmlns="" id="{17B7ABBE-9EF1-3B05-09B9-05A0273FAE2A}"/>
              </a:ext>
            </a:extLst>
          </p:cNvPr>
          <p:cNvPicPr>
            <a:picLocks noChangeAspect="1"/>
          </p:cNvPicPr>
          <p:nvPr/>
        </p:nvPicPr>
        <p:blipFill>
          <a:blip r:embed="rId7"/>
          <a:stretch>
            <a:fillRect/>
          </a:stretch>
        </p:blipFill>
        <p:spPr>
          <a:xfrm>
            <a:off x="5020706" y="5557076"/>
            <a:ext cx="1719428" cy="385568"/>
          </a:xfrm>
          <a:prstGeom prst="rect">
            <a:avLst/>
          </a:prstGeom>
        </p:spPr>
      </p:pic>
    </p:spTree>
    <p:extLst>
      <p:ext uri="{BB962C8B-B14F-4D97-AF65-F5344CB8AC3E}">
        <p14:creationId xmlns:p14="http://schemas.microsoft.com/office/powerpoint/2010/main" val="235770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995082" y="786038"/>
            <a:ext cx="9897036" cy="1795797"/>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371599" y="805205"/>
            <a:ext cx="8610600" cy="1685526"/>
          </a:xfrm>
          <a:prstGeom prst="rect">
            <a:avLst/>
          </a:prstGeom>
          <a:noFill/>
        </p:spPr>
        <p:txBody>
          <a:bodyPr wrap="square">
            <a:spAutoFit/>
          </a:bodyPr>
          <a:lstStyle/>
          <a:p>
            <a:pPr>
              <a:lnSpc>
                <a:spcPct val="150000"/>
              </a:lnSpc>
            </a:pPr>
            <a:r>
              <a:rPr lang="vi-VN" sz="2400" b="1" dirty="0">
                <a:solidFill>
                  <a:srgbClr val="007AC2"/>
                </a:solidFill>
                <a:effectLst/>
                <a:latin typeface="Myriad Pro"/>
              </a:rPr>
              <a:t>• Em có thể tạo biến để sử dụng khi tạo chương trình.</a:t>
            </a:r>
          </a:p>
          <a:p>
            <a:pPr>
              <a:lnSpc>
                <a:spcPct val="150000"/>
              </a:lnSpc>
            </a:pPr>
            <a:r>
              <a:rPr lang="vi-VN" sz="2400" b="1" dirty="0">
                <a:solidFill>
                  <a:srgbClr val="007AC2"/>
                </a:solidFill>
                <a:effectLst/>
                <a:latin typeface="Myriad Pro"/>
              </a:rPr>
              <a:t>• Trong Scratch, các lệnh về biến thuộc nhóm lệnh</a:t>
            </a:r>
            <a:r>
              <a:rPr lang="vi-VN" sz="2400" b="1" dirty="0">
                <a:solidFill>
                  <a:srgbClr val="007AC2"/>
                </a:solidFill>
                <a:latin typeface="Myriad Pro"/>
              </a:rPr>
              <a:t> </a:t>
            </a:r>
          </a:p>
          <a:p>
            <a:pPr>
              <a:lnSpc>
                <a:spcPct val="150000"/>
              </a:lnSpc>
            </a:pPr>
            <a:r>
              <a:rPr lang="vi-VN" sz="2400" b="1" dirty="0">
                <a:solidFill>
                  <a:srgbClr val="007AC2"/>
                </a:solidFill>
                <a:latin typeface="Myriad Pro"/>
              </a:rPr>
              <a:t>   </a:t>
            </a:r>
            <a:r>
              <a:rPr lang="vi-VN" sz="2400" b="1" dirty="0">
                <a:solidFill>
                  <a:schemeClr val="accent6"/>
                </a:solidFill>
                <a:effectLst/>
                <a:latin typeface="Myriad Pro"/>
              </a:rPr>
              <a:t>Các biến số</a:t>
            </a:r>
            <a:r>
              <a:rPr lang="vi-VN" sz="2400" b="1" dirty="0">
                <a:solidFill>
                  <a:srgbClr val="007AC2"/>
                </a:solidFill>
                <a:effectLst/>
                <a:latin typeface="Myriad Pro"/>
              </a:rPr>
              <a:t>.</a:t>
            </a:r>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995082" y="3351583"/>
            <a:ext cx="983065" cy="967824"/>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2057866" y="3724570"/>
            <a:ext cx="9829800" cy="1592744"/>
          </a:xfrm>
          <a:prstGeom prst="rect">
            <a:avLst/>
          </a:prstGeom>
          <a:noFill/>
        </p:spPr>
        <p:txBody>
          <a:bodyPr wrap="square">
            <a:spAutoFit/>
          </a:bodyPr>
          <a:lstStyle/>
          <a:p>
            <a:r>
              <a:rPr lang="en-US" sz="2000" dirty="0">
                <a:solidFill>
                  <a:srgbClr val="000000"/>
                </a:solidFill>
                <a:effectLst/>
                <a:latin typeface="Arial" panose="020B0604020202020204" pitchFamily="34" charset="0"/>
              </a:rPr>
              <a:t>Sau </a:t>
            </a:r>
            <a:r>
              <a:rPr lang="en-US" sz="2000" dirty="0" err="1">
                <a:solidFill>
                  <a:srgbClr val="000000"/>
                </a:solidFill>
                <a:effectLst/>
                <a:latin typeface="Arial" panose="020B0604020202020204" pitchFamily="34" charset="0"/>
              </a:rPr>
              <a:t>khi</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thực</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hiện</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khối</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lệnh</a:t>
            </a:r>
            <a:r>
              <a:rPr lang="en-US" sz="2000" dirty="0">
                <a:solidFill>
                  <a:srgbClr val="000000"/>
                </a:solidFill>
                <a:effectLst/>
                <a:latin typeface="Arial" panose="020B0604020202020204" pitchFamily="34" charset="0"/>
              </a:rPr>
              <a:t> ở </a:t>
            </a:r>
            <a:r>
              <a:rPr lang="en-US" sz="2000" dirty="0" err="1">
                <a:solidFill>
                  <a:srgbClr val="000000"/>
                </a:solidFill>
                <a:effectLst/>
                <a:latin typeface="Arial" panose="020B0604020202020204" pitchFamily="34" charset="0"/>
              </a:rPr>
              <a:t>Hình</a:t>
            </a:r>
            <a:r>
              <a:rPr lang="en-US" sz="2000" dirty="0">
                <a:solidFill>
                  <a:srgbClr val="000000"/>
                </a:solidFill>
                <a:effectLst/>
                <a:latin typeface="Arial" panose="020B0604020202020204" pitchFamily="34" charset="0"/>
              </a:rPr>
              <a:t> 94 </a:t>
            </a:r>
            <a:r>
              <a:rPr lang="en-US" sz="2000" dirty="0" err="1">
                <a:solidFill>
                  <a:srgbClr val="000000"/>
                </a:solidFill>
                <a:effectLst/>
                <a:latin typeface="Arial" panose="020B0604020202020204" pitchFamily="34" charset="0"/>
              </a:rPr>
              <a:t>thì</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giá</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trị</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của</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biến</a:t>
            </a:r>
            <a:r>
              <a:rPr lang="en-US" sz="2000" dirty="0">
                <a:solidFill>
                  <a:srgbClr val="000000"/>
                </a:solidFill>
                <a:effectLst/>
                <a:latin typeface="Arial" panose="020B0604020202020204" pitchFamily="34" charset="0"/>
              </a:rPr>
              <a:t> </a:t>
            </a:r>
            <a:r>
              <a:rPr lang="en-US" sz="2000" dirty="0">
                <a:solidFill>
                  <a:srgbClr val="F7941E"/>
                </a:solidFill>
                <a:effectLst/>
                <a:latin typeface="Arial" panose="020B0604020202020204" pitchFamily="34" charset="0"/>
              </a:rPr>
              <a:t>a</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là</a:t>
            </a:r>
            <a:r>
              <a:rPr lang="en-US" sz="2000" dirty="0">
                <a:solidFill>
                  <a:srgbClr val="000000"/>
                </a:solidFill>
                <a:effectLst/>
                <a:latin typeface="Arial" panose="020B0604020202020204" pitchFamily="34" charset="0"/>
              </a:rPr>
              <a:t> bao </a:t>
            </a:r>
            <a:r>
              <a:rPr lang="en-US" sz="2000" dirty="0" err="1">
                <a:solidFill>
                  <a:srgbClr val="000000"/>
                </a:solidFill>
                <a:effectLst/>
                <a:latin typeface="Arial" panose="020B0604020202020204" pitchFamily="34" charset="0"/>
              </a:rPr>
              <a:t>nhiêu</a:t>
            </a:r>
            <a:r>
              <a:rPr lang="en-US" sz="2000" dirty="0">
                <a:solidFill>
                  <a:srgbClr val="000000"/>
                </a:solidFill>
                <a:effectLst/>
                <a:latin typeface="Arial" panose="020B0604020202020204" pitchFamily="34" charset="0"/>
              </a:rPr>
              <a:t>?</a:t>
            </a:r>
            <a:endParaRPr lang="vi-VN" sz="2000" dirty="0">
              <a:solidFill>
                <a:srgbClr val="000000"/>
              </a:solidFill>
              <a:effectLst/>
              <a:latin typeface="Arial" panose="020B0604020202020204" pitchFamily="34" charset="0"/>
            </a:endParaRPr>
          </a:p>
          <a:p>
            <a:endParaRPr lang="vi-VN" sz="2000" dirty="0">
              <a:solidFill>
                <a:srgbClr val="000000"/>
              </a:solidFill>
              <a:latin typeface="Arial" panose="020B0604020202020204" pitchFamily="34" charset="0"/>
            </a:endParaRPr>
          </a:p>
          <a:p>
            <a:pPr>
              <a:lnSpc>
                <a:spcPct val="150000"/>
              </a:lnSpc>
            </a:pPr>
            <a:r>
              <a:rPr lang="en-US" sz="1800" dirty="0">
                <a:effectLst/>
                <a:latin typeface="Arial" panose="020B0604020202020204" pitchFamily="34" charset="0"/>
              </a:rPr>
              <a:t>A. 2. </a:t>
            </a:r>
            <a:r>
              <a:rPr lang="vi-VN" sz="2000" dirty="0"/>
              <a:t>         </a:t>
            </a:r>
            <a:r>
              <a:rPr lang="en-US" sz="1800" dirty="0">
                <a:effectLst/>
                <a:latin typeface="Arial" panose="020B0604020202020204" pitchFamily="34" charset="0"/>
              </a:rPr>
              <a:t>B. 4. </a:t>
            </a:r>
            <a:endParaRPr lang="en-US" sz="2000" dirty="0"/>
          </a:p>
          <a:p>
            <a:pPr>
              <a:lnSpc>
                <a:spcPct val="150000"/>
              </a:lnSpc>
            </a:pPr>
            <a:r>
              <a:rPr lang="en-US" sz="1800" dirty="0">
                <a:effectLst/>
                <a:latin typeface="Arial" panose="020B0604020202020204" pitchFamily="34" charset="0"/>
              </a:rPr>
              <a:t>C. 5. </a:t>
            </a:r>
            <a:r>
              <a:rPr lang="vi-VN" sz="2000" dirty="0"/>
              <a:t>         </a:t>
            </a:r>
            <a:r>
              <a:rPr lang="en-US" sz="1800" dirty="0">
                <a:solidFill>
                  <a:srgbClr val="FF0000"/>
                </a:solidFill>
                <a:effectLst/>
                <a:latin typeface="Arial" panose="020B0604020202020204" pitchFamily="34" charset="0"/>
              </a:rPr>
              <a:t>D. 6.</a:t>
            </a:r>
            <a:endParaRPr lang="en-US" sz="2000" dirty="0">
              <a:solidFill>
                <a:srgbClr val="FF0000"/>
              </a:solidFill>
            </a:endParaRPr>
          </a:p>
        </p:txBody>
      </p:sp>
      <p:pic>
        <p:nvPicPr>
          <p:cNvPr id="6" name="Picture 5">
            <a:extLst>
              <a:ext uri="{FF2B5EF4-FFF2-40B4-BE49-F238E27FC236}">
                <a16:creationId xmlns:a16="http://schemas.microsoft.com/office/drawing/2014/main" xmlns="" id="{10B52675-483F-5BB9-EA64-197DFBFFDA4D}"/>
              </a:ext>
            </a:extLst>
          </p:cNvPr>
          <p:cNvPicPr>
            <a:picLocks noChangeAspect="1"/>
          </p:cNvPicPr>
          <p:nvPr/>
        </p:nvPicPr>
        <p:blipFill>
          <a:blip r:embed="rId3"/>
          <a:stretch>
            <a:fillRect/>
          </a:stretch>
        </p:blipFill>
        <p:spPr>
          <a:xfrm>
            <a:off x="8516640" y="4377970"/>
            <a:ext cx="2241008" cy="939344"/>
          </a:xfrm>
          <a:prstGeom prst="rect">
            <a:avLst/>
          </a:prstGeom>
        </p:spPr>
      </p:pic>
      <p:sp>
        <p:nvSpPr>
          <p:cNvPr id="9" name="TextBox 8">
            <a:extLst>
              <a:ext uri="{FF2B5EF4-FFF2-40B4-BE49-F238E27FC236}">
                <a16:creationId xmlns:a16="http://schemas.microsoft.com/office/drawing/2014/main" xmlns="" id="{3ADE2BD8-7DDD-C420-BBC3-D3BB085EB924}"/>
              </a:ext>
            </a:extLst>
          </p:cNvPr>
          <p:cNvSpPr txBox="1"/>
          <p:nvPr/>
        </p:nvSpPr>
        <p:spPr>
          <a:xfrm>
            <a:off x="8516639" y="5404036"/>
            <a:ext cx="2743031" cy="646331"/>
          </a:xfrm>
          <a:prstGeom prst="rect">
            <a:avLst/>
          </a:prstGeom>
          <a:noFill/>
        </p:spPr>
        <p:txBody>
          <a:bodyPr wrap="square">
            <a:spAutoFit/>
          </a:bodyPr>
          <a:lstStyle/>
          <a:p>
            <a:r>
              <a:rPr lang="en-US" sz="1800" b="1" i="1" dirty="0" err="1">
                <a:solidFill>
                  <a:srgbClr val="58595B"/>
                </a:solidFill>
                <a:effectLst/>
                <a:latin typeface="MyriadPro-BoldIt"/>
              </a:rPr>
              <a:t>Hình</a:t>
            </a:r>
            <a:r>
              <a:rPr lang="en-US" sz="1800" b="1" i="1" dirty="0">
                <a:solidFill>
                  <a:srgbClr val="58595B"/>
                </a:solidFill>
                <a:effectLst/>
                <a:latin typeface="MyriadPro-BoldIt"/>
              </a:rPr>
              <a:t> 94. </a:t>
            </a:r>
            <a:r>
              <a:rPr lang="en-US" sz="1800" i="1" dirty="0" err="1">
                <a:solidFill>
                  <a:srgbClr val="58595B"/>
                </a:solidFill>
                <a:effectLst/>
                <a:latin typeface="MyriadPro-It"/>
              </a:rPr>
              <a:t>Khối</a:t>
            </a:r>
            <a:r>
              <a:rPr lang="en-US" sz="1800" i="1" dirty="0">
                <a:solidFill>
                  <a:srgbClr val="58595B"/>
                </a:solidFill>
                <a:effectLst/>
                <a:latin typeface="MyriadPro-It"/>
              </a:rPr>
              <a:t> </a:t>
            </a:r>
            <a:r>
              <a:rPr lang="en-US" sz="1800" i="1" dirty="0" err="1">
                <a:solidFill>
                  <a:srgbClr val="58595B"/>
                </a:solidFill>
                <a:effectLst/>
                <a:latin typeface="MyriadPro-It"/>
              </a:rPr>
              <a:t>lệnh</a:t>
            </a:r>
            <a:r>
              <a:rPr lang="en-US" sz="1800" i="1" dirty="0">
                <a:solidFill>
                  <a:srgbClr val="58595B"/>
                </a:solidFill>
                <a:effectLst/>
                <a:latin typeface="MyriadPro-It"/>
              </a:rPr>
              <a:t> </a:t>
            </a:r>
            <a:r>
              <a:rPr lang="en-US" sz="1800" i="1" dirty="0" err="1">
                <a:solidFill>
                  <a:srgbClr val="58595B"/>
                </a:solidFill>
                <a:effectLst/>
                <a:latin typeface="MyriadPro-It"/>
              </a:rPr>
              <a:t>thay</a:t>
            </a:r>
            <a:r>
              <a:rPr lang="en-US" sz="1800" i="1" dirty="0">
                <a:solidFill>
                  <a:srgbClr val="58595B"/>
                </a:solidFill>
                <a:effectLst/>
                <a:latin typeface="MyriadPro-It"/>
              </a:rPr>
              <a:t> </a:t>
            </a:r>
            <a:endParaRPr lang="en-US" dirty="0"/>
          </a:p>
          <a:p>
            <a:r>
              <a:rPr lang="en-US" sz="1800" i="1" dirty="0" err="1">
                <a:solidFill>
                  <a:srgbClr val="58595B"/>
                </a:solidFill>
                <a:effectLst/>
                <a:latin typeface="MyriadPro-It"/>
              </a:rPr>
              <a:t>đổi</a:t>
            </a:r>
            <a:r>
              <a:rPr lang="en-US" sz="1800" i="1" dirty="0">
                <a:solidFill>
                  <a:srgbClr val="58595B"/>
                </a:solidFill>
                <a:effectLst/>
                <a:latin typeface="MyriadPro-It"/>
              </a:rPr>
              <a:t> </a:t>
            </a:r>
            <a:r>
              <a:rPr lang="en-US" sz="1800" i="1" dirty="0" err="1">
                <a:solidFill>
                  <a:srgbClr val="58595B"/>
                </a:solidFill>
                <a:effectLst/>
                <a:latin typeface="MyriadPro-It"/>
              </a:rPr>
              <a:t>giá</a:t>
            </a:r>
            <a:r>
              <a:rPr lang="en-US" sz="1800" i="1" dirty="0">
                <a:solidFill>
                  <a:srgbClr val="58595B"/>
                </a:solidFill>
                <a:effectLst/>
                <a:latin typeface="MyriadPro-It"/>
              </a:rPr>
              <a:t> </a:t>
            </a:r>
            <a:r>
              <a:rPr lang="en-US" sz="1800" i="1" dirty="0" err="1">
                <a:solidFill>
                  <a:srgbClr val="58595B"/>
                </a:solidFill>
                <a:effectLst/>
                <a:latin typeface="MyriadPro-It"/>
              </a:rPr>
              <a:t>trị</a:t>
            </a:r>
            <a:r>
              <a:rPr lang="en-US" sz="1800" i="1" dirty="0">
                <a:solidFill>
                  <a:srgbClr val="58595B"/>
                </a:solidFill>
                <a:effectLst/>
                <a:latin typeface="MyriadPro-It"/>
              </a:rPr>
              <a:t> </a:t>
            </a:r>
            <a:r>
              <a:rPr lang="en-US" sz="1800" i="1" dirty="0" err="1">
                <a:solidFill>
                  <a:srgbClr val="58595B"/>
                </a:solidFill>
                <a:effectLst/>
                <a:latin typeface="MyriadPro-It"/>
              </a:rPr>
              <a:t>biến</a:t>
            </a:r>
            <a:r>
              <a:rPr lang="en-US" sz="1800" i="1" dirty="0">
                <a:solidFill>
                  <a:srgbClr val="58595B"/>
                </a:solidFill>
                <a:effectLst/>
                <a:latin typeface="MyriadPro-It"/>
              </a:rPr>
              <a:t> </a:t>
            </a:r>
            <a:r>
              <a:rPr lang="en-US" sz="1800" i="1" dirty="0">
                <a:solidFill>
                  <a:srgbClr val="FAA74A"/>
                </a:solidFill>
                <a:effectLst/>
                <a:latin typeface="MyriadPro-It"/>
              </a:rPr>
              <a:t>a</a:t>
            </a:r>
            <a:endParaRPr lang="en-US" dirty="0"/>
          </a:p>
        </p:txBody>
      </p:sp>
    </p:spTree>
    <p:extLst>
      <p:ext uri="{BB962C8B-B14F-4D97-AF65-F5344CB8AC3E}">
        <p14:creationId xmlns:p14="http://schemas.microsoft.com/office/powerpoint/2010/main" val="983415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486</Words>
  <Application>Microsoft Office PowerPoint</Application>
  <PresentationFormat>Widescreen</PresentationFormat>
  <Paragraphs>64</Paragraphs>
  <Slides>9</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Microsoft YaHei</vt:lpstr>
      <vt:lpstr>Arial</vt:lpstr>
      <vt:lpstr>Calibri</vt:lpstr>
      <vt:lpstr>等线</vt:lpstr>
      <vt:lpstr>iCiel Cadena</vt:lpstr>
      <vt:lpstr>Myriad Pro</vt:lpstr>
      <vt:lpstr>MyriadPro-BoldIt</vt:lpstr>
      <vt:lpstr>MyriadPro-It</vt:lpstr>
      <vt:lpstr>Segoe Print</vt:lpstr>
      <vt:lpstr>SVN-Adam Gorry</vt:lpstr>
      <vt:lpstr>SVN-Avo</vt:lpstr>
      <vt:lpstr>SVN-SAF</vt:lpstr>
      <vt:lpstr>Times New Roman</vt:lpstr>
      <vt:lpstr>UVF Salome</vt:lpstr>
      <vt:lpstr>Verdana</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Microsoft account</cp:lastModifiedBy>
  <cp:revision>210</cp:revision>
  <dcterms:created xsi:type="dcterms:W3CDTF">2021-11-14T08:33:00Z</dcterms:created>
  <dcterms:modified xsi:type="dcterms:W3CDTF">2026-03-26T16:17:05Z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