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08" r:id="rId2"/>
    <p:sldId id="2975" r:id="rId3"/>
    <p:sldId id="3005" r:id="rId4"/>
    <p:sldId id="3009" r:id="rId5"/>
    <p:sldId id="3006" r:id="rId6"/>
    <p:sldId id="3010" r:id="rId7"/>
    <p:sldId id="2986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7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Game-dua_xe-5_25482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09" y="865287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820" y="788878"/>
            <a:ext cx="9787467" cy="1918990"/>
            <a:chOff x="-115592" y="-39094"/>
            <a:chExt cx="8864961" cy="2347042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-39094"/>
              <a:ext cx="8749369" cy="23470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115592" y="253869"/>
              <a:ext cx="8390784" cy="183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6.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tính</a:t>
              </a:r>
              <a:endParaRPr lang="vi-VN" sz="4800" b="1" dirty="0">
                <a:solidFill>
                  <a:srgbClr val="FFFFFF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3032" y="2412285"/>
            <a:ext cx="7310242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40781" y="1683027"/>
              <a:ext cx="1305928" cy="651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40445" y="2195158"/>
              <a:ext cx="10742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solidFill>
                    <a:srgbClr val="000000"/>
                  </a:solidFill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62384" y="1843449"/>
              <a:ext cx="55187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altLang="vi-VN" sz="2800" b="1" dirty="0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SỬ DỤNG BIẾN TRONG </a:t>
              </a:r>
              <a:r>
                <a:rPr lang="vi-VN" altLang="vi-VN" sz="2800" b="1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TRƯƠNG </a:t>
              </a:r>
              <a:r>
                <a:rPr lang="vi-VN" altLang="vi-VN" sz="2800" b="1" smtClean="0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smtClean="0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altLang="vi-VN" sz="2800" b="1" smtClean="0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Tiết </a:t>
              </a:r>
              <a:r>
                <a:rPr lang="en-US" altLang="vi-VN" sz="2800" b="1" smtClean="0">
                  <a:solidFill>
                    <a:srgbClr val="F932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2)</a:t>
              </a:r>
              <a:endParaRPr lang="en-US" altLang="vi-VN" sz="2800" b="1" dirty="0">
                <a:solidFill>
                  <a:srgbClr val="F932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954927" y="2064859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</a:t>
            </a:r>
            <a:r>
              <a:rPr lang="vi-VN" sz="4000" dirty="0">
                <a:solidFill>
                  <a:srgbClr val="FFFFFF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FFFF"/>
              </a:solidFill>
              <a:highlight>
                <a:srgbClr val="808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3040" y="4403883"/>
            <a:ext cx="4000500" cy="6463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 VIÊN</a:t>
            </a:r>
            <a:r>
              <a:rPr lang="en-US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BÙI TOÀN THẮNG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 HỌC 2025-2026</a:t>
            </a:r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522191" y="207446"/>
            <a:ext cx="495039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 </a:t>
            </a:r>
            <a:r>
              <a:rPr lang="en-US" altLang="en-US" sz="24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</a:t>
            </a:r>
            <a:r>
              <a:rPr lang="en-US" altLang="en-US" sz="2400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HƯNG ĐẠO</a:t>
            </a:r>
            <a:endParaRPr lang="en-US" alt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6342" y="22863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209882" y="2865297"/>
            <a:ext cx="7421724" cy="3358081"/>
            <a:chOff x="1768766" y="4552258"/>
            <a:chExt cx="7300588" cy="1522567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1768766" y="4644318"/>
              <a:ext cx="7212563" cy="1430507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/>
            <p:cNvSpPr/>
            <p:nvPr/>
          </p:nvSpPr>
          <p:spPr>
            <a:xfrm>
              <a:off x="1856791" y="4552258"/>
              <a:ext cx="7212563" cy="1414355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94230" y="2939848"/>
            <a:ext cx="7047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lớp chúng ta được các </a:t>
            </a: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thầy/cô </a:t>
            </a: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giờ. Các bạn hãy tạo 1 chương trình để nhân vật thay mặt chúng ta chào quý thầy cô nhé.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Khi chạy chương trình, nhân vật đưa ra câu hỏi </a:t>
            </a:r>
            <a:r>
              <a:rPr lang="vi-VN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chào ai</a:t>
            </a:r>
            <a:r>
              <a:rPr lang="vi-VN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ô để nhập câu trả </a:t>
            </a:r>
            <a:r>
              <a:rPr lang="vi-VN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nhập câu trả lời và nhấn phím Enter, màn hình hiển thị câu chào của mèo theo tên vừa </a:t>
            </a:r>
            <a:r>
              <a:rPr lang="vi-VN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nhé.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6454" y="854710"/>
            <a:ext cx="3863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</a:t>
            </a: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3474" y="183151"/>
            <a:ext cx="5747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400" b="1" dirty="0" smtClean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THỰC </a:t>
            </a:r>
            <a:r>
              <a:rPr lang="vi-VN" sz="2400" b="1" dirty="0" smtClean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ÀNH</a:t>
            </a:r>
            <a:r>
              <a:rPr lang="vi-VN" sz="2400" b="1" dirty="0" smtClean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SỬ DỤNG BIẾN</a:t>
            </a:r>
            <a:r>
              <a:rPr lang="vi-VN" b="1" dirty="0">
                <a:solidFill>
                  <a:srgbClr val="F03C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65F7C0C-A3FB-E1FE-D5F0-02D882B52919}"/>
              </a:ext>
            </a:extLst>
          </p:cNvPr>
          <p:cNvSpPr txBox="1"/>
          <p:nvPr/>
        </p:nvSpPr>
        <p:spPr>
          <a:xfrm>
            <a:off x="513558" y="778202"/>
            <a:ext cx="7410753" cy="5536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>
                <a:solidFill>
                  <a:srgbClr val="F7941E"/>
                </a:solidFill>
                <a:effectLst/>
                <a:latin typeface="MyriadPro-BoldCond"/>
              </a:rPr>
              <a:t>Nhiệm vụ 1</a:t>
            </a:r>
            <a:r>
              <a:rPr lang="vi-VN" sz="2000" b="1" dirty="0">
                <a:solidFill>
                  <a:srgbClr val="FFFFFF"/>
                </a:solidFill>
                <a:effectLst/>
                <a:latin typeface="MyriadPro-Black"/>
              </a:rPr>
              <a:t>1</a:t>
            </a:r>
            <a:endParaRPr lang="vi-VN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Tạo chương trình sử dụng biến </a:t>
            </a:r>
            <a:r>
              <a:rPr lang="vi-VN" sz="2000" dirty="0"/>
              <a:t>    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của Scratch. </a:t>
            </a:r>
            <a:endParaRPr lang="vi-VN" sz="2000" dirty="0"/>
          </a:p>
          <a:p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Tạo chương trình “Xin chào bạn...” có nhân vật mèo và thực hiện yêu cầu được mô tả trong phần Khởi động.</a:t>
            </a:r>
          </a:p>
          <a:p>
            <a:r>
              <a:rPr lang="vi-VN" sz="2000" b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Hướng dẫn </a:t>
            </a:r>
            <a:endParaRPr lang="vi-VN" sz="2000" dirty="0"/>
          </a:p>
          <a:p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Tạo lệnh yêu cầu người sử dụng nhập tên từ bàn phím như Hình 95.</a:t>
            </a:r>
          </a:p>
          <a:p>
            <a:pPr>
              <a:lnSpc>
                <a:spcPct val="150000"/>
              </a:lnSpc>
            </a:pPr>
            <a:r>
              <a:rPr lang="vi-VN" sz="18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Tạo lệnh để nhân vật nói “Xin chào bạn...” theo tên vừa nhập.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Đưa lệnh                   vào vùng soạn thảo chương trình.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Trong nhóm lệnh </a:t>
            </a:r>
            <a:r>
              <a:rPr lang="vi-VN" sz="18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Các phép toán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kéo lệnh                              thả vào vị trí ô trống “Xin chào” như minh hoạ trong Hình 96a.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Đưa biến              đặt vào vị trí như Hình 96b.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Chỉnh sửa câu chào như minh hoạ trong Hình 96c.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Ghép lệnh tạo được như Hình 96c vào sau lệnh ở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Bước 1.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DE9B79-395C-AE68-01BD-77B678C9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774" y="1078553"/>
            <a:ext cx="499349" cy="317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9D46DEC-B7BE-6BDF-6B49-5D26A723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965" y="1902476"/>
            <a:ext cx="2923585" cy="68480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457196-B184-68E9-DCEE-8F828E174A95}"/>
              </a:ext>
            </a:extLst>
          </p:cNvPr>
          <p:cNvSpPr txBox="1"/>
          <p:nvPr/>
        </p:nvSpPr>
        <p:spPr>
          <a:xfrm>
            <a:off x="8229600" y="2686535"/>
            <a:ext cx="4287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600" b="1" i="1" dirty="0">
                <a:solidFill>
                  <a:srgbClr val="58595B"/>
                </a:solidFill>
                <a:effectLst/>
                <a:latin typeface="MyriadPro-BoldIt"/>
              </a:rPr>
              <a:t>Hình 95.</a:t>
            </a:r>
            <a:r>
              <a:rPr lang="vi-VN" sz="1600" i="1" dirty="0">
                <a:solidFill>
                  <a:srgbClr val="58595B"/>
                </a:solidFill>
                <a:effectLst/>
                <a:latin typeface="MyriadPro-It"/>
              </a:rPr>
              <a:t> Lệnh nhập tên người sử dụng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55F3BE-365B-D492-4A61-A6732F98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13" y="3334828"/>
            <a:ext cx="1090928" cy="449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B9D106-6512-294D-CD33-827D48590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41" y="3746765"/>
            <a:ext cx="1819248" cy="427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19AC91-C86E-D62C-9C73-225107CF3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813" y="4589081"/>
            <a:ext cx="748676" cy="449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75DB85-23AE-6DA9-1FD8-6DEF8C115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5" y="4396357"/>
            <a:ext cx="5677677" cy="10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5F7C0C-A3FB-E1FE-D5F0-02D882B52919}"/>
              </a:ext>
            </a:extLst>
          </p:cNvPr>
          <p:cNvSpPr txBox="1"/>
          <p:nvPr/>
        </p:nvSpPr>
        <p:spPr>
          <a:xfrm>
            <a:off x="583474" y="829482"/>
            <a:ext cx="112476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Ghép lệnh </a:t>
            </a:r>
            <a:r>
              <a:rPr lang="vi-VN" sz="2000" dirty="0"/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vào khối lệnh tạo được sau bước 2 để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được chương trình như Hình 84.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Chạy thử chương trình và quan sát kết quả.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5: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Lưu tệp với tên là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ChaoHoi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</a:t>
            </a: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vi-VN" sz="200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9EE39F-56FD-87BD-0EC8-4C2863BE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74" y="829482"/>
            <a:ext cx="1069528" cy="5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5F7C0C-A3FB-E1FE-D5F0-02D882B52919}"/>
              </a:ext>
            </a:extLst>
          </p:cNvPr>
          <p:cNvSpPr txBox="1"/>
          <p:nvPr/>
        </p:nvSpPr>
        <p:spPr>
          <a:xfrm>
            <a:off x="619044" y="1456311"/>
            <a:ext cx="1124764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vi-VN" sz="2000" b="1" smtClean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Hướng </a:t>
            </a:r>
            <a:r>
              <a:rPr lang="vi-VN" sz="2000" b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dẫn </a:t>
            </a:r>
            <a:endParaRPr lang="vi-VN" sz="2000" b="1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Tạo biến mới có tên là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Tuổi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Nhập giá trị cho biến             từ bàn phím.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Tạo lệnh                                     để nhập thông tin từ bàn phím.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Đặt giá trị của biến          là thông tin nhập từ bàn phím: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                         vào vùng soạn thảo chương trình.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biến          vào ô chứa giá trị của biến để được lệnh: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Ghép lệnh này vào khối lệnh ở Bước </a:t>
            </a: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vi-VN" sz="200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CB8ADF-2005-501F-C9D7-8A68FBD5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67" y="2615807"/>
            <a:ext cx="591672" cy="438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54A962-86B5-E9D0-21C9-D5C4E790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14" y="3099262"/>
            <a:ext cx="2300513" cy="503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B55880-C5BE-3009-F65C-606BEB37A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67" y="3549772"/>
            <a:ext cx="591672" cy="438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E89AA56-91FD-5C12-103B-A6176073C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93" y="4101530"/>
            <a:ext cx="1399945" cy="3652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45640E0-0CC4-2103-B9A5-998144C35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159" y="4539000"/>
            <a:ext cx="520250" cy="3629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85B537A-141F-B498-5487-095AF41A7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862" y="4466733"/>
            <a:ext cx="1634717" cy="396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044" y="684107"/>
            <a:ext cx="1081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MyriadPro-BoldCond"/>
              </a:rPr>
              <a:t>Nhiệm vụ 2 </a:t>
            </a:r>
            <a:r>
              <a:rPr lang="vi-VN" sz="2000" b="1" dirty="0">
                <a:solidFill>
                  <a:srgbClr val="FFFFFF"/>
                </a:solidFill>
                <a:latin typeface="MyriadPro-Black"/>
              </a:rPr>
              <a:t>2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Tạo chương trình sử dụng biến. </a:t>
            </a:r>
            <a:endParaRPr lang="vi-VN" sz="2000" b="1" dirty="0"/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</a:rPr>
              <a:t>Tạo chương trình sử dụng biến </a:t>
            </a:r>
            <a:r>
              <a:rPr lang="vi-VN" sz="2000" dirty="0">
                <a:solidFill>
                  <a:srgbClr val="F7941E"/>
                </a:solidFill>
                <a:latin typeface="Arial" panose="020B0604020202020204" pitchFamily="34" charset="0"/>
              </a:rPr>
              <a:t>Tuổi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</a:rPr>
              <a:t> với giá trị của biến được nhập vào từ bàn phím và hiển thị giá trị của biến ra màn hình</a:t>
            </a:r>
            <a:r>
              <a:rPr lang="vi-V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964549"/>
            <a:ext cx="83227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000" i="1">
                <a:solidFill>
                  <a:srgbClr val="F7941E"/>
                </a:solidFill>
                <a:latin typeface="Arial" panose="020B0604020202020204" pitchFamily="34" charset="0"/>
              </a:rPr>
              <a:t>Bước 4: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 Thông báo giá trị của biến </a:t>
            </a:r>
            <a:r>
              <a:rPr lang="vi-VN" sz="2000">
                <a:solidFill>
                  <a:srgbClr val="000000"/>
                </a:solidFill>
              </a:rPr>
              <a:t>       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ra màn hình. 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Thực hiện tương tự Bước 2 của Nhiệm vụ 1 để được lệnh: </a:t>
            </a:r>
            <a:endParaRPr lang="vi-VN" sz="200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Ghép lệnh này vào khối lệnh ở Bước 3. </a:t>
            </a:r>
            <a:endParaRPr lang="vi-VN" sz="200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2000" i="1">
                <a:solidFill>
                  <a:srgbClr val="F7941E"/>
                </a:solidFill>
                <a:latin typeface="Arial" panose="020B0604020202020204" pitchFamily="34" charset="0"/>
              </a:rPr>
              <a:t>Bước 5: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Chạy thử chương trình và quan sát kết quả. </a:t>
            </a:r>
            <a:endParaRPr lang="vi-VN" sz="200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2000" i="1">
                <a:solidFill>
                  <a:srgbClr val="F7941E"/>
                </a:solidFill>
                <a:latin typeface="Arial" panose="020B0604020202020204" pitchFamily="34" charset="0"/>
              </a:rPr>
              <a:t>Bước 6: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Lưu tệp với tên là </a:t>
            </a:r>
            <a:r>
              <a:rPr lang="vi-VN" sz="2000">
                <a:solidFill>
                  <a:srgbClr val="F7941E"/>
                </a:solidFill>
                <a:latin typeface="Arial" panose="020B0604020202020204" pitchFamily="34" charset="0"/>
              </a:rPr>
              <a:t>HoiTuoi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</a:rPr>
              <a:t> vào thư mục của em.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3259C3-8804-4402-324F-7788D925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40" y="981734"/>
            <a:ext cx="666546" cy="49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D88B39-BA2E-99DA-AE3B-A990FB92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610" y="1476268"/>
            <a:ext cx="2577891" cy="4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>
              <a:hlinkClick r:id="rId2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55960"/>
            <a:ext cx="975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đua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561</Words>
  <Application>Microsoft Office PowerPoint</Application>
  <PresentationFormat>Widescreen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MyriadPro-Black</vt:lpstr>
      <vt:lpstr>MyriadPro-BoldCond</vt:lpstr>
      <vt:lpstr>MyriadPro-BoldIt</vt:lpstr>
      <vt:lpstr>MyriadPro-It</vt:lpstr>
      <vt:lpstr>Segoe Print</vt:lpstr>
      <vt:lpstr>SVN-Adam Gorry</vt:lpstr>
      <vt:lpstr>SVN-Avo</vt:lpstr>
      <vt:lpstr>SVN-SAF</vt:lpstr>
      <vt:lpstr>Times New Roman</vt:lpstr>
      <vt:lpstr>UTM Avo</vt:lpstr>
      <vt:lpstr>UVF Salome</vt:lpstr>
      <vt:lpstr>Verdana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Microsoft account</cp:lastModifiedBy>
  <cp:revision>223</cp:revision>
  <dcterms:created xsi:type="dcterms:W3CDTF">2021-11-14T08:33:00Z</dcterms:created>
  <dcterms:modified xsi:type="dcterms:W3CDTF">2026-03-26T16:40:11Z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A3CF7C266B86485A86C45F67E6CC5091_13</vt:lpwstr>
  </property>
  <property fmtid="{D5CDD505-2E9C-101B-9397-08002B2CF9AE}" pid="3" name="KSOProductBuildVer">
    <vt:lpwstr>1033-12.2.0.13359</vt:lpwstr>
  </property>
</Properties>
</file>