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5" r:id="rId2"/>
  </p:sldMasterIdLst>
  <p:notesMasterIdLst>
    <p:notesMasterId r:id="rId19"/>
  </p:notesMasterIdLst>
  <p:sldIdLst>
    <p:sldId id="273" r:id="rId3"/>
    <p:sldId id="257" r:id="rId4"/>
    <p:sldId id="271" r:id="rId5"/>
    <p:sldId id="548" r:id="rId6"/>
    <p:sldId id="562" r:id="rId7"/>
    <p:sldId id="309" r:id="rId8"/>
    <p:sldId id="557" r:id="rId9"/>
    <p:sldId id="558" r:id="rId10"/>
    <p:sldId id="567" r:id="rId11"/>
    <p:sldId id="568" r:id="rId12"/>
    <p:sldId id="561" r:id="rId13"/>
    <p:sldId id="569" r:id="rId14"/>
    <p:sldId id="570" r:id="rId15"/>
    <p:sldId id="564" r:id="rId16"/>
    <p:sldId id="571" r:id="rId17"/>
    <p:sldId id="57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EE5"/>
    <a:srgbClr val="A42C4E"/>
    <a:srgbClr val="FD6FEC"/>
    <a:srgbClr val="CC00FF"/>
    <a:srgbClr val="FFFFFF"/>
    <a:srgbClr val="F57A0B"/>
    <a:srgbClr val="FFD347"/>
    <a:srgbClr val="E53110"/>
    <a:srgbClr val="FF467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81" autoAdjust="0"/>
  </p:normalViewPr>
  <p:slideViewPr>
    <p:cSldViewPr snapToGrid="0" showGuides="1">
      <p:cViewPr varScale="1">
        <p:scale>
          <a:sx n="56" d="100"/>
          <a:sy n="56" d="100"/>
        </p:scale>
        <p:origin x="10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23EF0-69D4-4EDE-8B03-75CD571F5536}" type="datetimeFigureOut">
              <a:rPr lang="zh-CN" altLang="en-US" smtClean="0"/>
              <a:t>2026/3/4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480C5-5184-450E-8EEB-3232A7B41EA6}" type="slidenum">
              <a:rPr lang="zh-CN" altLang="en-US" smtClean="0"/>
              <a:t>‹#›</a:t>
            </a:fld>
            <a:endParaRPr lang="zh-CN" altLang="en-US"/>
          </a:p>
        </p:txBody>
      </p:sp>
    </p:spTree>
    <p:extLst>
      <p:ext uri="{BB962C8B-B14F-4D97-AF65-F5344CB8AC3E}">
        <p14:creationId xmlns:p14="http://schemas.microsoft.com/office/powerpoint/2010/main" val="84556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387-9784-D1FB-09C6-190040AEEE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DD7A8-0BD2-532F-AB6C-1CE4E5296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784ECF-CC5F-3973-7C08-1A2CD9A16164}"/>
              </a:ext>
            </a:extLst>
          </p:cNvPr>
          <p:cNvSpPr>
            <a:spLocks noGrp="1"/>
          </p:cNvSpPr>
          <p:nvPr>
            <p:ph type="dt" sz="half" idx="10"/>
          </p:nvPr>
        </p:nvSpPr>
        <p:spPr/>
        <p:txBody>
          <a:bodyPr/>
          <a:lstStyle/>
          <a:p>
            <a:fld id="{C5CBB71E-DD0D-449F-9555-68C53AE47418}" type="datetimeFigureOut">
              <a:rPr lang="en-US" smtClean="0"/>
              <a:t>3/4/2026</a:t>
            </a:fld>
            <a:endParaRPr lang="en-US"/>
          </a:p>
        </p:txBody>
      </p:sp>
      <p:sp>
        <p:nvSpPr>
          <p:cNvPr id="5" name="Footer Placeholder 4">
            <a:extLst>
              <a:ext uri="{FF2B5EF4-FFF2-40B4-BE49-F238E27FC236}">
                <a16:creationId xmlns:a16="http://schemas.microsoft.com/office/drawing/2014/main" id="{8B071DC9-CA5F-BA90-84F0-3EF3C137E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FF1E9-1932-E1BB-4D75-D303D41F698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46069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4BBB-EB60-EFDA-8643-7609B31179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83379A-5FC9-B5B4-9284-51F86C4846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5036-AB51-DC84-2836-3DA124A0E819}"/>
              </a:ext>
            </a:extLst>
          </p:cNvPr>
          <p:cNvSpPr>
            <a:spLocks noGrp="1"/>
          </p:cNvSpPr>
          <p:nvPr>
            <p:ph type="dt" sz="half" idx="10"/>
          </p:nvPr>
        </p:nvSpPr>
        <p:spPr/>
        <p:txBody>
          <a:bodyPr/>
          <a:lstStyle/>
          <a:p>
            <a:fld id="{C5CBB71E-DD0D-449F-9555-68C53AE47418}" type="datetimeFigureOut">
              <a:rPr lang="en-US" smtClean="0"/>
              <a:t>3/4/2026</a:t>
            </a:fld>
            <a:endParaRPr lang="en-US"/>
          </a:p>
        </p:txBody>
      </p:sp>
      <p:sp>
        <p:nvSpPr>
          <p:cNvPr id="5" name="Footer Placeholder 4">
            <a:extLst>
              <a:ext uri="{FF2B5EF4-FFF2-40B4-BE49-F238E27FC236}">
                <a16:creationId xmlns:a16="http://schemas.microsoft.com/office/drawing/2014/main" id="{D614D31D-E976-16C8-DEB0-E1CA70A65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66D4B-463D-31A6-405E-5BDD1C0EDFB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07645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93B6C6-28C2-286C-88A7-A802BB08F0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6E82CC-0A31-0BD2-FDAD-CDD6916C63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394E6-A1AD-F110-7B75-AF5C694E30B0}"/>
              </a:ext>
            </a:extLst>
          </p:cNvPr>
          <p:cNvSpPr>
            <a:spLocks noGrp="1"/>
          </p:cNvSpPr>
          <p:nvPr>
            <p:ph type="dt" sz="half" idx="10"/>
          </p:nvPr>
        </p:nvSpPr>
        <p:spPr/>
        <p:txBody>
          <a:bodyPr/>
          <a:lstStyle/>
          <a:p>
            <a:fld id="{C5CBB71E-DD0D-449F-9555-68C53AE47418}" type="datetimeFigureOut">
              <a:rPr lang="en-US" smtClean="0"/>
              <a:t>3/4/2026</a:t>
            </a:fld>
            <a:endParaRPr lang="en-US"/>
          </a:p>
        </p:txBody>
      </p:sp>
      <p:sp>
        <p:nvSpPr>
          <p:cNvPr id="5" name="Footer Placeholder 4">
            <a:extLst>
              <a:ext uri="{FF2B5EF4-FFF2-40B4-BE49-F238E27FC236}">
                <a16:creationId xmlns:a16="http://schemas.microsoft.com/office/drawing/2014/main" id="{5744448C-EFE4-59FC-E203-E3C48C946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C4222-AC7E-55D5-D63C-EE49DE88631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429443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132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702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45608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0786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2388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628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78646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03570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7E34-637B-AA72-B69D-4710F9D82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1A083-7CCC-769E-B533-A537FBB22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25F3B-CBF4-5AEB-9EF9-D0B9441BD92E}"/>
              </a:ext>
            </a:extLst>
          </p:cNvPr>
          <p:cNvSpPr>
            <a:spLocks noGrp="1"/>
          </p:cNvSpPr>
          <p:nvPr>
            <p:ph type="dt" sz="half" idx="10"/>
          </p:nvPr>
        </p:nvSpPr>
        <p:spPr/>
        <p:txBody>
          <a:bodyPr/>
          <a:lstStyle/>
          <a:p>
            <a:fld id="{C5CBB71E-DD0D-449F-9555-68C53AE47418}" type="datetimeFigureOut">
              <a:rPr lang="en-US" smtClean="0"/>
              <a:t>3/4/2026</a:t>
            </a:fld>
            <a:endParaRPr lang="en-US"/>
          </a:p>
        </p:txBody>
      </p:sp>
      <p:sp>
        <p:nvSpPr>
          <p:cNvPr id="5" name="Footer Placeholder 4">
            <a:extLst>
              <a:ext uri="{FF2B5EF4-FFF2-40B4-BE49-F238E27FC236}">
                <a16:creationId xmlns:a16="http://schemas.microsoft.com/office/drawing/2014/main" id="{39BF5D56-2B68-38B3-87C0-212B7A185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A30B9-13CF-C8D0-D3C5-974BCE98C3C5}"/>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12986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9E1D406-F291-65F1-A672-43BF0DE633B3}"/>
              </a:ext>
            </a:extLst>
          </p:cNvPr>
          <p:cNvSpPr/>
          <p:nvPr userDrawn="1"/>
        </p:nvSpPr>
        <p:spPr>
          <a:xfrm>
            <a:off x="319316" y="296528"/>
            <a:ext cx="11553368" cy="6264944"/>
          </a:xfrm>
          <a:prstGeom prst="roundRect">
            <a:avLst/>
          </a:prstGeom>
          <a:solidFill>
            <a:schemeClr val="bg1"/>
          </a:solidFill>
          <a:ln w="38100">
            <a:solidFill>
              <a:srgbClr val="F2961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566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9090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7973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6263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0752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600A-7577-A1DC-49BA-4905B0648A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460A17-8E86-F17E-9ABE-AB71596028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E5951-F625-EBD9-F796-D378DB3DCA4D}"/>
              </a:ext>
            </a:extLst>
          </p:cNvPr>
          <p:cNvSpPr>
            <a:spLocks noGrp="1"/>
          </p:cNvSpPr>
          <p:nvPr>
            <p:ph type="dt" sz="half" idx="10"/>
          </p:nvPr>
        </p:nvSpPr>
        <p:spPr/>
        <p:txBody>
          <a:bodyPr/>
          <a:lstStyle/>
          <a:p>
            <a:fld id="{C5CBB71E-DD0D-449F-9555-68C53AE47418}" type="datetimeFigureOut">
              <a:rPr lang="en-US" smtClean="0"/>
              <a:t>3/4/2026</a:t>
            </a:fld>
            <a:endParaRPr lang="en-US"/>
          </a:p>
        </p:txBody>
      </p:sp>
      <p:sp>
        <p:nvSpPr>
          <p:cNvPr id="5" name="Footer Placeholder 4">
            <a:extLst>
              <a:ext uri="{FF2B5EF4-FFF2-40B4-BE49-F238E27FC236}">
                <a16:creationId xmlns:a16="http://schemas.microsoft.com/office/drawing/2014/main" id="{52D55684-2384-05F1-DF28-03596C7B2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C92CC-7193-EF47-7E0C-EA6717F65FBF}"/>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08181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F00B3-2A25-0F40-9D0A-74C173FAA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3DA05-2F01-D990-72E0-2179D2150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A7B720-2A9C-FDCF-979B-0280B148A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739D76-83E7-F4AB-A689-BCEA5552B93D}"/>
              </a:ext>
            </a:extLst>
          </p:cNvPr>
          <p:cNvSpPr>
            <a:spLocks noGrp="1"/>
          </p:cNvSpPr>
          <p:nvPr>
            <p:ph type="dt" sz="half" idx="10"/>
          </p:nvPr>
        </p:nvSpPr>
        <p:spPr/>
        <p:txBody>
          <a:bodyPr/>
          <a:lstStyle/>
          <a:p>
            <a:fld id="{C5CBB71E-DD0D-449F-9555-68C53AE47418}" type="datetimeFigureOut">
              <a:rPr lang="en-US" smtClean="0"/>
              <a:t>3/4/2026</a:t>
            </a:fld>
            <a:endParaRPr lang="en-US"/>
          </a:p>
        </p:txBody>
      </p:sp>
      <p:sp>
        <p:nvSpPr>
          <p:cNvPr id="6" name="Footer Placeholder 5">
            <a:extLst>
              <a:ext uri="{FF2B5EF4-FFF2-40B4-BE49-F238E27FC236}">
                <a16:creationId xmlns:a16="http://schemas.microsoft.com/office/drawing/2014/main" id="{F83CC457-A4AF-D58A-0D31-2D4DAD084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A92E8-65D3-DEA7-1809-1F19BBFE73D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68210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D5F8-0A65-B5A9-4510-B27B7252C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E6941-D46C-B981-92AF-23C60247C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8542CC-E831-BD9D-570E-B1678D9D80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5089B-33D0-DFFE-64D0-3A9AFD347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5F3449-7DC9-DE67-1C7F-89E6BA30BB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785444-0E56-7987-4FC2-B8A1D15A0504}"/>
              </a:ext>
            </a:extLst>
          </p:cNvPr>
          <p:cNvSpPr>
            <a:spLocks noGrp="1"/>
          </p:cNvSpPr>
          <p:nvPr>
            <p:ph type="dt" sz="half" idx="10"/>
          </p:nvPr>
        </p:nvSpPr>
        <p:spPr/>
        <p:txBody>
          <a:bodyPr/>
          <a:lstStyle/>
          <a:p>
            <a:fld id="{C5CBB71E-DD0D-449F-9555-68C53AE47418}" type="datetimeFigureOut">
              <a:rPr lang="en-US" smtClean="0"/>
              <a:t>3/4/2026</a:t>
            </a:fld>
            <a:endParaRPr lang="en-US"/>
          </a:p>
        </p:txBody>
      </p:sp>
      <p:sp>
        <p:nvSpPr>
          <p:cNvPr id="8" name="Footer Placeholder 7">
            <a:extLst>
              <a:ext uri="{FF2B5EF4-FFF2-40B4-BE49-F238E27FC236}">
                <a16:creationId xmlns:a16="http://schemas.microsoft.com/office/drawing/2014/main" id="{897D1308-604B-4B6E-B5C9-EAD25F45AD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BA8AA0-4A5D-2C40-C7B5-B1F11705653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57456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F6E7-CDF8-AD70-2A25-DE5921C460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C68869-F5BE-454C-3B70-912E153D50B9}"/>
              </a:ext>
            </a:extLst>
          </p:cNvPr>
          <p:cNvSpPr>
            <a:spLocks noGrp="1"/>
          </p:cNvSpPr>
          <p:nvPr>
            <p:ph type="dt" sz="half" idx="10"/>
          </p:nvPr>
        </p:nvSpPr>
        <p:spPr/>
        <p:txBody>
          <a:bodyPr/>
          <a:lstStyle/>
          <a:p>
            <a:fld id="{C5CBB71E-DD0D-449F-9555-68C53AE47418}" type="datetimeFigureOut">
              <a:rPr lang="en-US" smtClean="0"/>
              <a:t>3/4/2026</a:t>
            </a:fld>
            <a:endParaRPr lang="en-US"/>
          </a:p>
        </p:txBody>
      </p:sp>
      <p:sp>
        <p:nvSpPr>
          <p:cNvPr id="4" name="Footer Placeholder 3">
            <a:extLst>
              <a:ext uri="{FF2B5EF4-FFF2-40B4-BE49-F238E27FC236}">
                <a16:creationId xmlns:a16="http://schemas.microsoft.com/office/drawing/2014/main" id="{925EF5A4-81DE-5F82-2E9C-6F8D0A10E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C4E2F-A6E3-E995-E38D-4A430C9F171C}"/>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5630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4F6C6-40FF-B6FD-31F4-47A2339AF177}"/>
              </a:ext>
            </a:extLst>
          </p:cNvPr>
          <p:cNvSpPr>
            <a:spLocks noGrp="1"/>
          </p:cNvSpPr>
          <p:nvPr>
            <p:ph type="dt" sz="half" idx="10"/>
          </p:nvPr>
        </p:nvSpPr>
        <p:spPr/>
        <p:txBody>
          <a:bodyPr/>
          <a:lstStyle/>
          <a:p>
            <a:fld id="{C5CBB71E-DD0D-449F-9555-68C53AE47418}" type="datetimeFigureOut">
              <a:rPr lang="en-US" smtClean="0"/>
              <a:t>3/4/2026</a:t>
            </a:fld>
            <a:endParaRPr lang="en-US"/>
          </a:p>
        </p:txBody>
      </p:sp>
      <p:sp>
        <p:nvSpPr>
          <p:cNvPr id="3" name="Footer Placeholder 2">
            <a:extLst>
              <a:ext uri="{FF2B5EF4-FFF2-40B4-BE49-F238E27FC236}">
                <a16:creationId xmlns:a16="http://schemas.microsoft.com/office/drawing/2014/main" id="{31DEBFE6-9F17-1A8E-FD08-544C0EAD3A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39ECA-02E6-A8BD-F43B-04A10D378A4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9473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26AF-1F08-E606-ECF0-792626C48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5B19B0-E3E7-041F-04C5-D1C8C9172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D494C-E86C-2858-BE97-017D6CA51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9AF99-5BCC-C37E-05C9-3D4B6A0D9968}"/>
              </a:ext>
            </a:extLst>
          </p:cNvPr>
          <p:cNvSpPr>
            <a:spLocks noGrp="1"/>
          </p:cNvSpPr>
          <p:nvPr>
            <p:ph type="dt" sz="half" idx="10"/>
          </p:nvPr>
        </p:nvSpPr>
        <p:spPr/>
        <p:txBody>
          <a:bodyPr/>
          <a:lstStyle/>
          <a:p>
            <a:fld id="{C5CBB71E-DD0D-449F-9555-68C53AE47418}" type="datetimeFigureOut">
              <a:rPr lang="en-US" smtClean="0"/>
              <a:t>3/4/2026</a:t>
            </a:fld>
            <a:endParaRPr lang="en-US"/>
          </a:p>
        </p:txBody>
      </p:sp>
      <p:sp>
        <p:nvSpPr>
          <p:cNvPr id="6" name="Footer Placeholder 5">
            <a:extLst>
              <a:ext uri="{FF2B5EF4-FFF2-40B4-BE49-F238E27FC236}">
                <a16:creationId xmlns:a16="http://schemas.microsoft.com/office/drawing/2014/main" id="{B66C2E51-A56F-28B0-B2AA-E1CC76858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8A5ED4-0050-A4F8-2D21-7F71BD243136}"/>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2369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29DF-8584-2594-3237-F45FF5DB7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52B17B-95DF-42EC-C085-C44D48C1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F1CE8-2E55-DBDD-7E10-FE1508B7B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ADA01-54FD-A3E3-2663-711E33D41A8F}"/>
              </a:ext>
            </a:extLst>
          </p:cNvPr>
          <p:cNvSpPr>
            <a:spLocks noGrp="1"/>
          </p:cNvSpPr>
          <p:nvPr>
            <p:ph type="dt" sz="half" idx="10"/>
          </p:nvPr>
        </p:nvSpPr>
        <p:spPr/>
        <p:txBody>
          <a:bodyPr/>
          <a:lstStyle/>
          <a:p>
            <a:fld id="{C5CBB71E-DD0D-449F-9555-68C53AE47418}" type="datetimeFigureOut">
              <a:rPr lang="en-US" smtClean="0"/>
              <a:t>3/4/2026</a:t>
            </a:fld>
            <a:endParaRPr lang="en-US"/>
          </a:p>
        </p:txBody>
      </p:sp>
      <p:sp>
        <p:nvSpPr>
          <p:cNvPr id="6" name="Footer Placeholder 5">
            <a:extLst>
              <a:ext uri="{FF2B5EF4-FFF2-40B4-BE49-F238E27FC236}">
                <a16:creationId xmlns:a16="http://schemas.microsoft.com/office/drawing/2014/main" id="{6090C2AC-950D-8F51-583F-FC95C0037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8EB9B-6DEC-200C-F3E7-D37176064063}"/>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427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7E96ED1A-E3F8-8187-0BCB-1C1AF8EBB12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9023395-5BD3-4E81-3C81-CFB1AD29D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B33FC4-F624-86A0-AB72-20D66B83E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A3E7B-6D36-3609-F890-AE00802DD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CBB71E-DD0D-449F-9555-68C53AE47418}" type="datetimeFigureOut">
              <a:rPr lang="en-US" smtClean="0"/>
              <a:t>3/4/2026</a:t>
            </a:fld>
            <a:endParaRPr lang="en-US"/>
          </a:p>
        </p:txBody>
      </p:sp>
      <p:sp>
        <p:nvSpPr>
          <p:cNvPr id="5" name="Footer Placeholder 4">
            <a:extLst>
              <a:ext uri="{FF2B5EF4-FFF2-40B4-BE49-F238E27FC236}">
                <a16:creationId xmlns:a16="http://schemas.microsoft.com/office/drawing/2014/main" id="{872A939F-5424-910A-0F17-957C51E82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3FA99DB-BB23-551C-EC6F-8F74A47BE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D34DA7-9D24-47B7-A6A6-4E0ED53E683D}" type="slidenum">
              <a:rPr lang="en-US" smtClean="0"/>
              <a:t>‹#›</a:t>
            </a:fld>
            <a:endParaRPr lang="en-US"/>
          </a:p>
        </p:txBody>
      </p:sp>
      <p:pic>
        <p:nvPicPr>
          <p:cNvPr id="7" name="Picture 6">
            <a:extLst>
              <a:ext uri="{FF2B5EF4-FFF2-40B4-BE49-F238E27FC236}">
                <a16:creationId xmlns:a16="http://schemas.microsoft.com/office/drawing/2014/main" id="{11EEDD51-86C6-08C6-3498-A57F2F8DC7F4}"/>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54302"/>
          <a:stretch/>
        </p:blipFill>
        <p:spPr>
          <a:xfrm>
            <a:off x="0" y="-1037289"/>
            <a:ext cx="12344400" cy="7895289"/>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ECF2067D-7964-61D9-F052-A6C4C21A307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368309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5"/>
        </a:solidFill>
        <a:effectLst/>
      </p:bgPr>
    </p:bg>
    <p:spTree>
      <p:nvGrpSpPr>
        <p:cNvPr id="1" name=""/>
        <p:cNvGrpSpPr/>
        <p:nvPr/>
      </p:nvGrpSpPr>
      <p:grpSpPr>
        <a:xfrm>
          <a:off x="0" y="0"/>
          <a:ext cx="0" cy="0"/>
          <a:chOff x="0" y="0"/>
          <a:chExt cx="0" cy="0"/>
        </a:xfrm>
      </p:grpSpPr>
      <p:pic>
        <p:nvPicPr>
          <p:cNvPr id="18" name="Picture 17" descr="A round pink label with white text and a black background&#10;&#10;Description automatically generated">
            <a:extLst>
              <a:ext uri="{FF2B5EF4-FFF2-40B4-BE49-F238E27FC236}">
                <a16:creationId xmlns:a16="http://schemas.microsoft.com/office/drawing/2014/main" id="{C58268F1-B3D6-27DD-0240-6DE09BEAF6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0474" y="129208"/>
            <a:ext cx="1490869" cy="1490869"/>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657D647B-41E7-6DC2-F7A5-10DEE936D6F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7811684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sp>
        <p:nvSpPr>
          <p:cNvPr id="6" name="Rectangle 5">
            <a:extLst>
              <a:ext uri="{FF2B5EF4-FFF2-40B4-BE49-F238E27FC236}">
                <a16:creationId xmlns:a16="http://schemas.microsoft.com/office/drawing/2014/main" id="{3F719308-BF47-48E0-9003-95A0802382E2}"/>
              </a:ext>
            </a:extLst>
          </p:cNvPr>
          <p:cNvSpPr/>
          <p:nvPr/>
        </p:nvSpPr>
        <p:spPr>
          <a:xfrm>
            <a:off x="-38265" y="1392044"/>
            <a:ext cx="11823865" cy="3093154"/>
          </a:xfrm>
          <a:prstGeom prst="rect">
            <a:avLst/>
          </a:prstGeom>
          <a:noFill/>
        </p:spPr>
        <p:txBody>
          <a:bodyPr wrap="square" lIns="91440" tIns="45720" rIns="91440" bIns="45720">
            <a:spAutoFit/>
          </a:bodyPr>
          <a:lstStyle/>
          <a:p>
            <a:pPr algn="ctr"/>
            <a:r>
              <a:rPr lang="vi-VN" sz="6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GV: BÙI THỊ HÀ MAI</a:t>
            </a:r>
          </a:p>
          <a:p>
            <a:pPr algn="ctr"/>
            <a:r>
              <a:rPr lang="vi-VN" sz="6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Lớp: 5A4</a:t>
            </a:r>
          </a:p>
          <a:p>
            <a:pPr algn="ctr"/>
            <a:r>
              <a:rPr lang="vi-VN" sz="6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Đơn vị: Trường TH Hưng Đạo</a:t>
            </a:r>
            <a:endParaRPr lang="en-US" sz="6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31429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6;p24">
            <a:extLst>
              <a:ext uri="{FF2B5EF4-FFF2-40B4-BE49-F238E27FC236}">
                <a16:creationId xmlns:a16="http://schemas.microsoft.com/office/drawing/2014/main" id="{0D266858-FAE2-ECFC-0D77-2CB4F5E15A3B}"/>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Oi"/>
              <a:ea typeface="Oi"/>
              <a:cs typeface="Oi"/>
              <a:sym typeface="Oi"/>
            </a:endParaRPr>
          </a:p>
        </p:txBody>
      </p:sp>
      <p:sp>
        <p:nvSpPr>
          <p:cNvPr id="3" name="Hình chữ nhật: Góc Tròn 2">
            <a:extLst>
              <a:ext uri="{FF2B5EF4-FFF2-40B4-BE49-F238E27FC236}">
                <a16:creationId xmlns:a16="http://schemas.microsoft.com/office/drawing/2014/main" id="{AF4194C0-D806-5B1C-5E9E-4CCFF616A857}"/>
              </a:ext>
            </a:extLst>
          </p:cNvPr>
          <p:cNvSpPr/>
          <p:nvPr/>
        </p:nvSpPr>
        <p:spPr>
          <a:xfrm>
            <a:off x="443865" y="297455"/>
            <a:ext cx="11304270" cy="638528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3336D3A8-2AD5-B78A-8271-3D5A86D24DCB}"/>
              </a:ext>
            </a:extLst>
          </p:cNvPr>
          <p:cNvSpPr txBox="1"/>
          <p:nvPr/>
        </p:nvSpPr>
        <p:spPr>
          <a:xfrm>
            <a:off x="550843" y="870332"/>
            <a:ext cx="6125378" cy="5262979"/>
          </a:xfrm>
          <a:prstGeom prst="rect">
            <a:avLst/>
          </a:prstGeom>
          <a:noFill/>
        </p:spPr>
        <p:txBody>
          <a:bodyPr wrap="square" rtlCol="0">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 Mô tả công trình mà em ấn tượng nhất: Ăng-co Vát:</a:t>
            </a:r>
          </a:p>
          <a:p>
            <a:pPr algn="just"/>
            <a:r>
              <a:rPr lang="vi-VN" sz="2800" b="0" i="0" dirty="0">
                <a:solidFill>
                  <a:srgbClr val="000000"/>
                </a:solidFill>
                <a:effectLst/>
                <a:latin typeface="Cambria" panose="02040503050406030204" pitchFamily="18" charset="0"/>
                <a:ea typeface="Cambria" panose="02040503050406030204" pitchFamily="18" charset="0"/>
              </a:rPr>
              <a:t>+ Là quần thể đền tháp được xây dựng gồm 3 tầng với những ngọn tháp lớn, kết nối với nhau bởi những dãy hành lang dài, xung quanh là hào nước.</a:t>
            </a:r>
          </a:p>
          <a:p>
            <a:pPr algn="just"/>
            <a:r>
              <a:rPr lang="vi-VN" sz="2800" b="0" i="0" dirty="0">
                <a:solidFill>
                  <a:srgbClr val="000000"/>
                </a:solidFill>
                <a:effectLst/>
                <a:latin typeface="Cambria" panose="02040503050406030204" pitchFamily="18" charset="0"/>
                <a:ea typeface="Cambria" panose="02040503050406030204" pitchFamily="18" charset="0"/>
              </a:rPr>
              <a:t>+ Trung tâm đền gồm tổ hợp 5 ngọn tháp.</a:t>
            </a:r>
          </a:p>
          <a:p>
            <a:pPr algn="just"/>
            <a:r>
              <a:rPr lang="vi-VN" sz="2800" b="0" i="0" dirty="0">
                <a:solidFill>
                  <a:srgbClr val="000000"/>
                </a:solidFill>
                <a:effectLst/>
                <a:latin typeface="Cambria" panose="02040503050406030204" pitchFamily="18" charset="0"/>
                <a:ea typeface="Cambria" panose="02040503050406030204" pitchFamily="18" charset="0"/>
              </a:rPr>
              <a:t>+ Toàn bộ công trình được xây bằng đá, những khối đá được đẽo gọt vuông vức và xếp chồng khít lên nhau mà không cần chất kết dính nào.</a:t>
            </a:r>
          </a:p>
        </p:txBody>
      </p:sp>
      <p:pic>
        <p:nvPicPr>
          <p:cNvPr id="2050" name="Picture 2" descr="Angkor Wat: Hành trình khám phá “trái tim” của Campuchia">
            <a:extLst>
              <a:ext uri="{FF2B5EF4-FFF2-40B4-BE49-F238E27FC236}">
                <a16:creationId xmlns:a16="http://schemas.microsoft.com/office/drawing/2014/main" id="{FFA52B2D-1E81-E74E-22D7-BA5A0CEAB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423" y="1652529"/>
            <a:ext cx="4871292" cy="365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206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6" name="Picture 5">
            <a:extLst>
              <a:ext uri="{FF2B5EF4-FFF2-40B4-BE49-F238E27FC236}">
                <a16:creationId xmlns:a16="http://schemas.microsoft.com/office/drawing/2014/main" id="{3245F247-D18D-62FA-C0EA-2C4F4DD51FDD}"/>
              </a:ext>
            </a:extLst>
          </p:cNvPr>
          <p:cNvPicPr>
            <a:picLocks noChangeAspect="1"/>
          </p:cNvPicPr>
          <p:nvPr/>
        </p:nvPicPr>
        <p:blipFill>
          <a:blip r:embed="rId4"/>
          <a:stretch>
            <a:fillRect/>
          </a:stretch>
        </p:blipFill>
        <p:spPr>
          <a:xfrm>
            <a:off x="1389480" y="1889626"/>
            <a:ext cx="9413040" cy="3078747"/>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21A1F930-7311-CACC-5742-EF399DF6A2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3833656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id="{8FCDE642-2564-9FF2-CDC7-67F7BE33C5A4}"/>
              </a:ext>
            </a:extLst>
          </p:cNvPr>
          <p:cNvGrpSpPr/>
          <p:nvPr/>
        </p:nvGrpSpPr>
        <p:grpSpPr>
          <a:xfrm>
            <a:off x="337458" y="0"/>
            <a:ext cx="11484428" cy="1454228"/>
            <a:chOff x="442452" y="1258528"/>
            <a:chExt cx="2989006" cy="1538582"/>
          </a:xfrm>
        </p:grpSpPr>
        <p:sp>
          <p:nvSpPr>
            <p:cNvPr id="4" name="Speech Bubble: Rectangle with Corners Rounded 3">
              <a:extLst>
                <a:ext uri="{FF2B5EF4-FFF2-40B4-BE49-F238E27FC236}">
                  <a16:creationId xmlns:a16="http://schemas.microsoft.com/office/drawing/2014/main" id="{B970981B-3982-9211-650D-D2152F6F3C57}"/>
                </a:ext>
              </a:extLst>
            </p:cNvPr>
            <p:cNvSpPr/>
            <p:nvPr/>
          </p:nvSpPr>
          <p:spPr>
            <a:xfrm>
              <a:off x="442452" y="1258528"/>
              <a:ext cx="2989006" cy="1538582"/>
            </a:xfrm>
            <a:prstGeom prst="wedgeRoundRectCallout">
              <a:avLst>
                <a:gd name="adj1" fmla="val -2412"/>
                <a:gd name="adj2" fmla="val 49999"/>
                <a:gd name="adj3" fmla="val 16667"/>
              </a:avLst>
            </a:prstGeom>
            <a:solidFill>
              <a:schemeClr val="accent4">
                <a:lumMod val="20000"/>
                <a:lumOff val="80000"/>
              </a:schemeClr>
            </a:solid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E264C0E-63F6-CD92-43CC-0A0B2D073523}"/>
                </a:ext>
              </a:extLst>
            </p:cNvPr>
            <p:cNvSpPr txBox="1"/>
            <p:nvPr/>
          </p:nvSpPr>
          <p:spPr>
            <a:xfrm>
              <a:off x="482117" y="1360591"/>
              <a:ext cx="2915343" cy="1030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Giới thiệu một công trình kiến trúc tiêu biểu của Cam-pu-chia</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graphicFrame>
        <p:nvGraphicFramePr>
          <p:cNvPr id="6" name="Table 5">
            <a:extLst>
              <a:ext uri="{FF2B5EF4-FFF2-40B4-BE49-F238E27FC236}">
                <a16:creationId xmlns:a16="http://schemas.microsoft.com/office/drawing/2014/main" id="{7A9283A0-1DCE-F651-D5C1-1266589345DD}"/>
              </a:ext>
            </a:extLst>
          </p:cNvPr>
          <p:cNvGraphicFramePr>
            <a:graphicFrameLocks noGrp="1"/>
          </p:cNvGraphicFramePr>
          <p:nvPr>
            <p:extLst>
              <p:ext uri="{D42A27DB-BD31-4B8C-83A1-F6EECF244321}">
                <p14:modId xmlns:p14="http://schemas.microsoft.com/office/powerpoint/2010/main" val="1279913823"/>
              </p:ext>
            </p:extLst>
          </p:nvPr>
        </p:nvGraphicFramePr>
        <p:xfrm>
          <a:off x="820144" y="2030672"/>
          <a:ext cx="10747566" cy="4425211"/>
        </p:xfrm>
        <a:graphic>
          <a:graphicData uri="http://schemas.openxmlformats.org/drawingml/2006/table">
            <a:tbl>
              <a:tblPr firstRow="1" bandRow="1">
                <a:tableStyleId>{5C22544A-7EE6-4342-B048-85BDC9FD1C3A}</a:tableStyleId>
              </a:tblPr>
              <a:tblGrid>
                <a:gridCol w="3582522">
                  <a:extLst>
                    <a:ext uri="{9D8B030D-6E8A-4147-A177-3AD203B41FA5}">
                      <a16:colId xmlns:a16="http://schemas.microsoft.com/office/drawing/2014/main" val="241142098"/>
                    </a:ext>
                  </a:extLst>
                </a:gridCol>
                <a:gridCol w="3582522">
                  <a:extLst>
                    <a:ext uri="{9D8B030D-6E8A-4147-A177-3AD203B41FA5}">
                      <a16:colId xmlns:a16="http://schemas.microsoft.com/office/drawing/2014/main" val="2566909427"/>
                    </a:ext>
                  </a:extLst>
                </a:gridCol>
                <a:gridCol w="3582522">
                  <a:extLst>
                    <a:ext uri="{9D8B030D-6E8A-4147-A177-3AD203B41FA5}">
                      <a16:colId xmlns:a16="http://schemas.microsoft.com/office/drawing/2014/main" val="2296570499"/>
                    </a:ext>
                  </a:extLst>
                </a:gridCol>
              </a:tblGrid>
              <a:tr h="1120750">
                <a:tc>
                  <a:txBody>
                    <a:bodyPr/>
                    <a:lstStyle/>
                    <a:p>
                      <a:pPr algn="ctr"/>
                      <a:r>
                        <a:rPr lang="en-US" sz="3200" dirty="0" err="1">
                          <a:latin typeface="Cambria" panose="02040503050406030204" pitchFamily="18" charset="0"/>
                          <a:ea typeface="Cambria" panose="02040503050406030204" pitchFamily="18" charset="0"/>
                        </a:rPr>
                        <a:t>Tên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trình</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latin typeface="Cambria" panose="02040503050406030204" pitchFamily="18" charset="0"/>
                          <a:ea typeface="Cambria" panose="02040503050406030204" pitchFamily="18" charset="0"/>
                        </a:rPr>
                        <a:t>Thời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gian</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Nét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sắc</a:t>
                      </a:r>
                      <a:endParaRPr lang="en-US" sz="3200" dirty="0">
                        <a:latin typeface="Cambria" panose="02040503050406030204" pitchFamily="18" charset="0"/>
                        <a:ea typeface="Cambria" panose="02040503050406030204" pitchFamily="18" charset="0"/>
                      </a:endParaRPr>
                    </a:p>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8682292"/>
                  </a:ext>
                </a:extLst>
              </a:tr>
              <a:tr h="1101487">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281262"/>
                  </a:ext>
                </a:extLst>
              </a:tr>
              <a:tr h="1101487">
                <a:tc>
                  <a:txBody>
                    <a:bodyPr/>
                    <a:lstStyle/>
                    <a:p>
                      <a:pPr algn="ctr"/>
                      <a:endParaRPr lang="en-US" sz="32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606404"/>
                  </a:ext>
                </a:extLst>
              </a:tr>
              <a:tr h="1101487">
                <a:tc>
                  <a:txBody>
                    <a:bodyPr/>
                    <a:lstStyle/>
                    <a:p>
                      <a:pPr algn="ctr"/>
                      <a:endParaRPr lang="en-US" sz="32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3389872"/>
                  </a:ext>
                </a:extLst>
              </a:tr>
            </a:tbl>
          </a:graphicData>
        </a:graphic>
      </p:graphicFrame>
    </p:spTree>
    <p:extLst>
      <p:ext uri="{BB962C8B-B14F-4D97-AF65-F5344CB8AC3E}">
        <p14:creationId xmlns:p14="http://schemas.microsoft.com/office/powerpoint/2010/main" val="951342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id="{7A9283A0-1DCE-F651-D5C1-1266589345DD}"/>
              </a:ext>
            </a:extLst>
          </p:cNvPr>
          <p:cNvGraphicFramePr>
            <a:graphicFrameLocks noGrp="1"/>
          </p:cNvGraphicFramePr>
          <p:nvPr>
            <p:extLst>
              <p:ext uri="{D42A27DB-BD31-4B8C-83A1-F6EECF244321}">
                <p14:modId xmlns:p14="http://schemas.microsoft.com/office/powerpoint/2010/main" val="1319857139"/>
              </p:ext>
            </p:extLst>
          </p:nvPr>
        </p:nvGraphicFramePr>
        <p:xfrm>
          <a:off x="1" y="0"/>
          <a:ext cx="12360924" cy="6841475"/>
        </p:xfrm>
        <a:graphic>
          <a:graphicData uri="http://schemas.openxmlformats.org/drawingml/2006/table">
            <a:tbl>
              <a:tblPr firstRow="1" bandRow="1">
                <a:tableStyleId>{5C22544A-7EE6-4342-B048-85BDC9FD1C3A}</a:tableStyleId>
              </a:tblPr>
              <a:tblGrid>
                <a:gridCol w="2423710">
                  <a:extLst>
                    <a:ext uri="{9D8B030D-6E8A-4147-A177-3AD203B41FA5}">
                      <a16:colId xmlns:a16="http://schemas.microsoft.com/office/drawing/2014/main" val="241142098"/>
                    </a:ext>
                  </a:extLst>
                </a:gridCol>
                <a:gridCol w="2038120">
                  <a:extLst>
                    <a:ext uri="{9D8B030D-6E8A-4147-A177-3AD203B41FA5}">
                      <a16:colId xmlns:a16="http://schemas.microsoft.com/office/drawing/2014/main" val="2566909427"/>
                    </a:ext>
                  </a:extLst>
                </a:gridCol>
                <a:gridCol w="7899094">
                  <a:extLst>
                    <a:ext uri="{9D8B030D-6E8A-4147-A177-3AD203B41FA5}">
                      <a16:colId xmlns:a16="http://schemas.microsoft.com/office/drawing/2014/main" val="2296570499"/>
                    </a:ext>
                  </a:extLst>
                </a:gridCol>
              </a:tblGrid>
              <a:tr h="1084340">
                <a:tc>
                  <a:txBody>
                    <a:bodyPr/>
                    <a:lstStyle/>
                    <a:p>
                      <a:pPr algn="ctr"/>
                      <a:r>
                        <a:rPr lang="en-US" sz="3200" dirty="0" err="1">
                          <a:latin typeface="Cambria" panose="02040503050406030204" pitchFamily="18" charset="0"/>
                          <a:ea typeface="Cambria" panose="02040503050406030204" pitchFamily="18" charset="0"/>
                        </a:rPr>
                        <a:t>Tên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trình</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latin typeface="Cambria" panose="02040503050406030204" pitchFamily="18" charset="0"/>
                          <a:ea typeface="Cambria" panose="02040503050406030204" pitchFamily="18" charset="0"/>
                        </a:rPr>
                        <a:t>Thời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gian</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Nét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sắc</a:t>
                      </a:r>
                      <a:endParaRPr lang="en-US" sz="3200" dirty="0">
                        <a:latin typeface="Cambria" panose="02040503050406030204" pitchFamily="18" charset="0"/>
                        <a:ea typeface="Cambria" panose="02040503050406030204" pitchFamily="18" charset="0"/>
                      </a:endParaRPr>
                    </a:p>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8682292"/>
                  </a:ext>
                </a:extLst>
              </a:tr>
              <a:tr h="2319872">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281262"/>
                  </a:ext>
                </a:extLst>
              </a:tr>
              <a:tr h="1787251">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606404"/>
                  </a:ext>
                </a:extLst>
              </a:tr>
              <a:tr h="1650012">
                <a:tc>
                  <a:txBody>
                    <a:bodyPr/>
                    <a:lstStyle/>
                    <a:p>
                      <a:pPr algn="ctr"/>
                      <a:endParaRPr lang="en-US" sz="32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3389872"/>
                  </a:ext>
                </a:extLst>
              </a:tr>
            </a:tbl>
          </a:graphicData>
        </a:graphic>
      </p:graphicFrame>
      <p:sp>
        <p:nvSpPr>
          <p:cNvPr id="8" name="TextBox 7">
            <a:extLst>
              <a:ext uri="{FF2B5EF4-FFF2-40B4-BE49-F238E27FC236}">
                <a16:creationId xmlns:a16="http://schemas.microsoft.com/office/drawing/2014/main" id="{5C7ACD0C-1B2D-02EC-3DC2-72029DD155A0}"/>
              </a:ext>
            </a:extLst>
          </p:cNvPr>
          <p:cNvSpPr txBox="1"/>
          <p:nvPr/>
        </p:nvSpPr>
        <p:spPr>
          <a:xfrm>
            <a:off x="132203" y="1498294"/>
            <a:ext cx="2478795"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Ăng</a:t>
            </a:r>
            <a:r>
              <a:rPr lang="en-US" sz="3600" dirty="0">
                <a:solidFill>
                  <a:srgbClr val="FF0000"/>
                </a:solidFill>
                <a:latin typeface="Cambria" panose="02040503050406030204" pitchFamily="18" charset="0"/>
                <a:ea typeface="Cambria" panose="02040503050406030204" pitchFamily="18" charset="0"/>
              </a:rPr>
              <a:t>-co-</a:t>
            </a:r>
            <a:r>
              <a:rPr lang="en-US" sz="3600" dirty="0" err="1">
                <a:solidFill>
                  <a:srgbClr val="FF0000"/>
                </a:solidFill>
                <a:latin typeface="Cambria" panose="02040503050406030204" pitchFamily="18" charset="0"/>
                <a:ea typeface="Cambria" panose="02040503050406030204" pitchFamily="18" charset="0"/>
              </a:rPr>
              <a:t>vát</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24268BBD-D741-0B6E-6BC4-5612D3565644}"/>
              </a:ext>
            </a:extLst>
          </p:cNvPr>
          <p:cNvSpPr txBox="1"/>
          <p:nvPr/>
        </p:nvSpPr>
        <p:spPr>
          <a:xfrm>
            <a:off x="2401677" y="1322025"/>
            <a:ext cx="2049137" cy="1200329"/>
          </a:xfrm>
          <a:prstGeom prst="rect">
            <a:avLst/>
          </a:prstGeom>
          <a:noFill/>
        </p:spPr>
        <p:txBody>
          <a:bodyPr wrap="square" rtlCol="0">
            <a:spAutoFit/>
          </a:bodyPr>
          <a:lstStyle/>
          <a:p>
            <a:pPr algn="ctr"/>
            <a:r>
              <a:rPr lang="en-US" sz="3600" dirty="0" err="1">
                <a:solidFill>
                  <a:srgbClr val="FF0000"/>
                </a:solidFill>
                <a:latin typeface="Cambria" panose="02040503050406030204" pitchFamily="18" charset="0"/>
                <a:ea typeface="Cambria" panose="02040503050406030204" pitchFamily="18" charset="0"/>
              </a:rPr>
              <a:t>Đầu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thế</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kỉ</a:t>
            </a:r>
            <a:r>
              <a:rPr lang="en-US" sz="3600" dirty="0">
                <a:solidFill>
                  <a:srgbClr val="FF0000"/>
                </a:solidFill>
                <a:latin typeface="Cambria" panose="02040503050406030204" pitchFamily="18" charset="0"/>
                <a:ea typeface="Cambria" panose="02040503050406030204" pitchFamily="18" charset="0"/>
              </a:rPr>
              <a:t> XII</a:t>
            </a:r>
          </a:p>
        </p:txBody>
      </p:sp>
      <p:sp>
        <p:nvSpPr>
          <p:cNvPr id="10" name="TextBox 9">
            <a:extLst>
              <a:ext uri="{FF2B5EF4-FFF2-40B4-BE49-F238E27FC236}">
                <a16:creationId xmlns:a16="http://schemas.microsoft.com/office/drawing/2014/main" id="{004F1329-16CD-C265-89B4-CD44973BD675}"/>
              </a:ext>
            </a:extLst>
          </p:cNvPr>
          <p:cNvSpPr txBox="1"/>
          <p:nvPr/>
        </p:nvSpPr>
        <p:spPr>
          <a:xfrm>
            <a:off x="4560983" y="1178805"/>
            <a:ext cx="7744858" cy="2554545"/>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Khu đền chính gồm ba tầng với những ngọn tháp lớn, kết nối với nhau bởi những dãy hành lang dài, xung quanh là hào nước.</a:t>
            </a:r>
            <a:endParaRPr lang="en-US" sz="2000" dirty="0">
              <a:solidFill>
                <a:srgbClr val="FF0000"/>
              </a:solidFill>
              <a:latin typeface="Cambria" panose="02040503050406030204" pitchFamily="18" charset="0"/>
              <a:ea typeface="Cambria" panose="02040503050406030204" pitchFamily="18" charset="0"/>
            </a:endParaRPr>
          </a:p>
          <a:p>
            <a:pPr algn="just"/>
            <a:r>
              <a:rPr lang="en-US" sz="2000" dirty="0">
                <a:solidFill>
                  <a:srgbClr val="FF0000"/>
                </a:solidFill>
                <a:latin typeface="Cambria" panose="02040503050406030204" pitchFamily="18" charset="0"/>
                <a:ea typeface="Cambria" panose="02040503050406030204" pitchFamily="18" charset="0"/>
              </a:rPr>
              <a:t>T</a:t>
            </a:r>
            <a:r>
              <a:rPr lang="vi-VN" sz="2000" dirty="0">
                <a:solidFill>
                  <a:srgbClr val="FF0000"/>
                </a:solidFill>
                <a:latin typeface="Cambria" panose="02040503050406030204" pitchFamily="18" charset="0"/>
                <a:ea typeface="Cambria" panose="02040503050406030204" pitchFamily="18" charset="0"/>
              </a:rPr>
              <a:t>rung tâm ngôi đền là tổ hợp năm ngọn tháp, tháp ở giữa cao tới 65 m và bốn tháp ở bốn góc. Toàn bộ công trình được xây bằng đá. Những khối đá được đẽo gọt vuông vức và xếp chồng khít lên nhau mà không cần bất cứ chất kết dính nào. Ăng-co Vát trở thành biểu tượng của đất nước Cam-pu-chia.</a:t>
            </a:r>
          </a:p>
          <a:p>
            <a:pPr algn="just"/>
            <a:endParaRPr lang="en-US" sz="20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BD0ED9E-2557-63A8-2693-0242C721A7E7}"/>
              </a:ext>
            </a:extLst>
          </p:cNvPr>
          <p:cNvSpPr txBox="1"/>
          <p:nvPr/>
        </p:nvSpPr>
        <p:spPr>
          <a:xfrm>
            <a:off x="-77118" y="3459297"/>
            <a:ext cx="2478795" cy="1200329"/>
          </a:xfrm>
          <a:prstGeom prst="rect">
            <a:avLst/>
          </a:prstGeom>
          <a:noFill/>
        </p:spPr>
        <p:txBody>
          <a:bodyPr wrap="square" rtlCol="0">
            <a:spAutoFit/>
          </a:bodyPr>
          <a:lstStyle/>
          <a:p>
            <a:pPr algn="ctr"/>
            <a:r>
              <a:rPr lang="en-US" sz="3600" dirty="0" err="1">
                <a:solidFill>
                  <a:srgbClr val="FF0000"/>
                </a:solidFill>
                <a:latin typeface="Cambria" panose="02040503050406030204" pitchFamily="18" charset="0"/>
                <a:ea typeface="Cambria" panose="02040503050406030204" pitchFamily="18" charset="0"/>
              </a:rPr>
              <a:t>Ăng</a:t>
            </a:r>
            <a:r>
              <a:rPr lang="en-US" sz="3600" dirty="0">
                <a:solidFill>
                  <a:srgbClr val="FF0000"/>
                </a:solidFill>
                <a:latin typeface="Cambria" panose="02040503050406030204" pitchFamily="18" charset="0"/>
                <a:ea typeface="Cambria" panose="02040503050406030204" pitchFamily="18" charset="0"/>
              </a:rPr>
              <a:t>-co Thom</a:t>
            </a:r>
          </a:p>
        </p:txBody>
      </p:sp>
      <p:sp>
        <p:nvSpPr>
          <p:cNvPr id="12" name="TextBox 11">
            <a:extLst>
              <a:ext uri="{FF2B5EF4-FFF2-40B4-BE49-F238E27FC236}">
                <a16:creationId xmlns:a16="http://schemas.microsoft.com/office/drawing/2014/main" id="{7253DBC4-3F80-7528-B03F-C0FF691AD174}"/>
              </a:ext>
            </a:extLst>
          </p:cNvPr>
          <p:cNvSpPr txBox="1"/>
          <p:nvPr/>
        </p:nvSpPr>
        <p:spPr>
          <a:xfrm>
            <a:off x="2434728" y="3547432"/>
            <a:ext cx="2049137" cy="1200329"/>
          </a:xfrm>
          <a:prstGeom prst="rect">
            <a:avLst/>
          </a:prstGeom>
          <a:noFill/>
        </p:spPr>
        <p:txBody>
          <a:bodyPr wrap="square" rtlCol="0">
            <a:spAutoFit/>
          </a:bodyPr>
          <a:lstStyle/>
          <a:p>
            <a:pPr algn="ct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thế</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kỉ</a:t>
            </a:r>
            <a:r>
              <a:rPr lang="en-US" sz="3600" dirty="0">
                <a:solidFill>
                  <a:srgbClr val="FF0000"/>
                </a:solidFill>
                <a:latin typeface="Cambria" panose="02040503050406030204" pitchFamily="18" charset="0"/>
                <a:ea typeface="Cambria" panose="02040503050406030204" pitchFamily="18" charset="0"/>
              </a:rPr>
              <a:t> XII</a:t>
            </a:r>
          </a:p>
        </p:txBody>
      </p:sp>
      <p:sp>
        <p:nvSpPr>
          <p:cNvPr id="13" name="TextBox 12">
            <a:extLst>
              <a:ext uri="{FF2B5EF4-FFF2-40B4-BE49-F238E27FC236}">
                <a16:creationId xmlns:a16="http://schemas.microsoft.com/office/drawing/2014/main" id="{A7CFB9EC-7BE6-6AAF-8834-D4C2439505D5}"/>
              </a:ext>
            </a:extLst>
          </p:cNvPr>
          <p:cNvSpPr txBox="1"/>
          <p:nvPr/>
        </p:nvSpPr>
        <p:spPr>
          <a:xfrm>
            <a:off x="4461830" y="3547432"/>
            <a:ext cx="7730169" cy="163121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Là kinh đô cuối cùng của đế quốc Khơ-me (Khmer), thuộc thành phố Xiêm Riệp ngày nay.</a:t>
            </a:r>
          </a:p>
          <a:p>
            <a:pPr algn="just"/>
            <a:r>
              <a:rPr lang="en-US" sz="2000" dirty="0">
                <a:solidFill>
                  <a:srgbClr val="FF0000"/>
                </a:solidFill>
                <a:latin typeface="Cambria" panose="02040503050406030204" pitchFamily="18" charset="0"/>
                <a:ea typeface="Cambria" panose="02040503050406030204" pitchFamily="18" charset="0"/>
              </a:rPr>
              <a:t>- </a:t>
            </a:r>
            <a:r>
              <a:rPr lang="vi-VN" sz="2000" dirty="0">
                <a:solidFill>
                  <a:srgbClr val="FF0000"/>
                </a:solidFill>
                <a:latin typeface="Cambria" panose="02040503050406030204" pitchFamily="18" charset="0"/>
                <a:ea typeface="Cambria" panose="02040503050406030204" pitchFamily="18" charset="0"/>
              </a:rPr>
              <a:t>Khu thành có hình vuông với diện tích gần 9 km, được bao quanh bởi bốn bức tường đá ong cao tới 9 m và năm cửa ra vào. Dọc hai bên đường dẫn vào thành là các tượng thần bằng đá.</a:t>
            </a:r>
          </a:p>
        </p:txBody>
      </p:sp>
      <p:sp>
        <p:nvSpPr>
          <p:cNvPr id="14" name="TextBox 13">
            <a:extLst>
              <a:ext uri="{FF2B5EF4-FFF2-40B4-BE49-F238E27FC236}">
                <a16:creationId xmlns:a16="http://schemas.microsoft.com/office/drawing/2014/main" id="{BADEB339-F29B-72E6-7FC6-F89875A30015}"/>
              </a:ext>
            </a:extLst>
          </p:cNvPr>
          <p:cNvSpPr txBox="1"/>
          <p:nvPr/>
        </p:nvSpPr>
        <p:spPr>
          <a:xfrm>
            <a:off x="0" y="5244030"/>
            <a:ext cx="2478795" cy="1200329"/>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Tượng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hữu</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nghị</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Việt</a:t>
            </a:r>
            <a:r>
              <a:rPr lang="en-US" sz="2400" dirty="0">
                <a:solidFill>
                  <a:srgbClr val="FF0000"/>
                </a:solidFill>
                <a:latin typeface="Cambria" panose="02040503050406030204" pitchFamily="18" charset="0"/>
                <a:ea typeface="Cambria" panose="02040503050406030204" pitchFamily="18" charset="0"/>
              </a:rPr>
              <a:t> Nam – Cam-</a:t>
            </a:r>
            <a:r>
              <a:rPr lang="en-US" sz="2400" dirty="0" err="1">
                <a:solidFill>
                  <a:srgbClr val="FF0000"/>
                </a:solidFill>
                <a:latin typeface="Cambria" panose="02040503050406030204" pitchFamily="18" charset="0"/>
                <a:ea typeface="Cambria" panose="02040503050406030204" pitchFamily="18" charset="0"/>
              </a:rPr>
              <a:t>pu</a:t>
            </a:r>
            <a:r>
              <a:rPr lang="en-US" sz="2400" dirty="0">
                <a:solidFill>
                  <a:srgbClr val="FF0000"/>
                </a:solidFill>
                <a:latin typeface="Cambria" panose="02040503050406030204" pitchFamily="18" charset="0"/>
                <a:ea typeface="Cambria" panose="02040503050406030204" pitchFamily="18" charset="0"/>
              </a:rPr>
              <a:t>-chia</a:t>
            </a:r>
          </a:p>
        </p:txBody>
      </p:sp>
      <p:sp>
        <p:nvSpPr>
          <p:cNvPr id="15" name="TextBox 14">
            <a:extLst>
              <a:ext uri="{FF2B5EF4-FFF2-40B4-BE49-F238E27FC236}">
                <a16:creationId xmlns:a16="http://schemas.microsoft.com/office/drawing/2014/main" id="{5B1EAE2F-6FFA-287F-82AF-66536A2FB2FE}"/>
              </a:ext>
            </a:extLst>
          </p:cNvPr>
          <p:cNvSpPr txBox="1"/>
          <p:nvPr/>
        </p:nvSpPr>
        <p:spPr>
          <a:xfrm>
            <a:off x="2511846" y="5332165"/>
            <a:ext cx="2049137" cy="1200329"/>
          </a:xfrm>
          <a:prstGeom prst="rect">
            <a:avLst/>
          </a:prstGeom>
          <a:noFill/>
        </p:spPr>
        <p:txBody>
          <a:bodyPr wrap="square" rtlCol="0">
            <a:spAutoFit/>
          </a:bodyPr>
          <a:lstStyle/>
          <a:p>
            <a:pPr algn="ctr"/>
            <a:r>
              <a:rPr lang="en-US" sz="3600" dirty="0" err="1">
                <a:solidFill>
                  <a:srgbClr val="FF0000"/>
                </a:solidFill>
                <a:latin typeface="Cambria" panose="02040503050406030204" pitchFamily="18" charset="0"/>
                <a:ea typeface="Cambria" panose="02040503050406030204" pitchFamily="18" charset="0"/>
              </a:rPr>
              <a:t>Năm</a:t>
            </a:r>
            <a:r>
              <a:rPr lang="en-US" sz="3600" dirty="0">
                <a:solidFill>
                  <a:srgbClr val="FF0000"/>
                </a:solidFill>
                <a:latin typeface="Cambria" panose="02040503050406030204" pitchFamily="18" charset="0"/>
                <a:ea typeface="Cambria" panose="02040503050406030204" pitchFamily="18" charset="0"/>
              </a:rPr>
              <a:t> 1970</a:t>
            </a:r>
          </a:p>
        </p:txBody>
      </p:sp>
      <p:sp>
        <p:nvSpPr>
          <p:cNvPr id="16" name="TextBox 15">
            <a:extLst>
              <a:ext uri="{FF2B5EF4-FFF2-40B4-BE49-F238E27FC236}">
                <a16:creationId xmlns:a16="http://schemas.microsoft.com/office/drawing/2014/main" id="{C50B88A3-5180-EA55-B829-7DFA40C9FE42}"/>
              </a:ext>
            </a:extLst>
          </p:cNvPr>
          <p:cNvSpPr txBox="1"/>
          <p:nvPr/>
        </p:nvSpPr>
        <p:spPr>
          <a:xfrm>
            <a:off x="4538948" y="5332165"/>
            <a:ext cx="7730169" cy="1323439"/>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Điểm nổi bật nhất của tượng đài là khối đá tạc hình hai người chiến sĩ Cam-pu-chia và Việt Nam đứng bảo vệ một người phụ nữ bế con nhỏ trên tay. Phần chóp của tượng đài được mạ đồng màu vàng nổi bật giữa bầu trời.</a:t>
            </a:r>
          </a:p>
        </p:txBody>
      </p:sp>
    </p:spTree>
    <p:extLst>
      <p:ext uri="{BB962C8B-B14F-4D97-AF65-F5344CB8AC3E}">
        <p14:creationId xmlns:p14="http://schemas.microsoft.com/office/powerpoint/2010/main" val="472244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descr="A yellow letters on a black background&#10;&#10;Description automatically generated">
            <a:extLst>
              <a:ext uri="{FF2B5EF4-FFF2-40B4-BE49-F238E27FC236}">
                <a16:creationId xmlns:a16="http://schemas.microsoft.com/office/drawing/2014/main" id="{41233DB5-7AEC-3324-032F-22D49C2EC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52661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id="{4DA9D2CC-D29D-3FC9-ED0E-A8827DA265E4}"/>
              </a:ext>
            </a:extLst>
          </p:cNvPr>
          <p:cNvSpPr txBox="1"/>
          <p:nvPr/>
        </p:nvSpPr>
        <p:spPr>
          <a:xfrm>
            <a:off x="154237" y="1894902"/>
            <a:ext cx="8758410" cy="3046988"/>
          </a:xfrm>
          <a:prstGeom prst="rect">
            <a:avLst/>
          </a:prstGeom>
          <a:noFill/>
        </p:spPr>
        <p:txBody>
          <a:bodyPr wrap="square" rtlCol="0">
            <a:spAutoFit/>
          </a:bodyPr>
          <a:lstStyle/>
          <a:p>
            <a:pPr lvl="0" algn="ctr"/>
            <a:r>
              <a:rPr lang="vi-VN" sz="4800" b="1" dirty="0">
                <a:solidFill>
                  <a:prstClr val="black"/>
                </a:solidFill>
                <a:latin typeface="Cambria" panose="02040503050406030204" pitchFamily="18" charset="0"/>
                <a:ea typeface="Cambria" panose="02040503050406030204" pitchFamily="18" charset="0"/>
              </a:rPr>
              <a:t>2. Sưu tầm tranh, ảnh, tư liệu viết về một số công trình tiêu biểu khác của Cam-pu-chia và chia sẻ với bạn.</a:t>
            </a:r>
            <a:endPar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6751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C269F3E3-D689-640B-929C-35803735EC1B}"/>
              </a:ext>
            </a:extLst>
          </p:cNvPr>
          <p:cNvSpPr txBox="1"/>
          <p:nvPr/>
        </p:nvSpPr>
        <p:spPr>
          <a:xfrm>
            <a:off x="782195" y="176270"/>
            <a:ext cx="6213513" cy="6494085"/>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 Cung điện Hoàng Gia</a:t>
            </a:r>
          </a:p>
          <a:p>
            <a:pPr algn="just"/>
            <a:r>
              <a:rPr lang="vi-VN" sz="3200" dirty="0">
                <a:latin typeface="Cambria" panose="02040503050406030204" pitchFamily="18" charset="0"/>
                <a:ea typeface="Cambria" panose="02040503050406030204" pitchFamily="18" charset="0"/>
              </a:rPr>
              <a:t>+ Là nơi mà Quốc Vương và các thành viên trong hoàng tộc cùng sinh hoạt và làm các nghi lễ quan trọng</a:t>
            </a:r>
          </a:p>
          <a:p>
            <a:pPr algn="just"/>
            <a:r>
              <a:rPr lang="vi-VN" sz="3200" dirty="0">
                <a:latin typeface="Cambria" panose="02040503050406030204" pitchFamily="18" charset="0"/>
                <a:ea typeface="Cambria" panose="02040503050406030204" pitchFamily="18" charset="0"/>
              </a:rPr>
              <a:t>+ Cung điện được trang trí công phu với những hoa văn rất tinh xảo kèm theo đó là những vườn hoa rực rỡ. Có nhiều công trình lộng lẫy tọa lạc ngay trong cung điện Hoàng gia như: chùa Bạc, phòng khánh tiết, cung điện đồng, điện nghỉ yên tĩnh,…</a:t>
            </a:r>
            <a:endParaRPr lang="en-US" sz="3200" dirty="0">
              <a:latin typeface="Cambria" panose="02040503050406030204" pitchFamily="18" charset="0"/>
              <a:ea typeface="Cambria" panose="02040503050406030204" pitchFamily="18" charset="0"/>
            </a:endParaRPr>
          </a:p>
        </p:txBody>
      </p:sp>
      <p:pic>
        <p:nvPicPr>
          <p:cNvPr id="3074" name="Picture 2" descr="Khám phá vẻ đẹp Cung điện Hoàng Gia Campuchia">
            <a:extLst>
              <a:ext uri="{FF2B5EF4-FFF2-40B4-BE49-F238E27FC236}">
                <a16:creationId xmlns:a16="http://schemas.microsoft.com/office/drawing/2014/main" id="{184A224D-98BA-72C9-6823-257FB5CB8B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81063">
            <a:off x="7202579" y="506775"/>
            <a:ext cx="4680948" cy="2633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Cung Điện Hoàng Gia - Viên Ngọc Quý Của Đất Nước Campuchia">
            <a:extLst>
              <a:ext uri="{FF2B5EF4-FFF2-40B4-BE49-F238E27FC236}">
                <a16:creationId xmlns:a16="http://schemas.microsoft.com/office/drawing/2014/main" id="{AADC09B5-F67C-7C92-D6D5-C3CE91106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1044">
            <a:off x="7424053" y="3404213"/>
            <a:ext cx="4405653" cy="2477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7921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4D570-C2AE-FB66-7914-1DB1D8CEB6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00652"/>
            <a:ext cx="12371942" cy="6657348"/>
          </a:xfrm>
          <a:prstGeom prst="rect">
            <a:avLst/>
          </a:prstGeom>
        </p:spPr>
      </p:pic>
      <p:sp>
        <p:nvSpPr>
          <p:cNvPr id="4" name="Rectangle: Rounded Corners 3">
            <a:extLst>
              <a:ext uri="{FF2B5EF4-FFF2-40B4-BE49-F238E27FC236}">
                <a16:creationId xmlns:a16="http://schemas.microsoft.com/office/drawing/2014/main" id="{013604CA-6D14-74FC-07CC-74CFA07A5BF0}"/>
              </a:ext>
            </a:extLst>
          </p:cNvPr>
          <p:cNvSpPr/>
          <p:nvPr/>
        </p:nvSpPr>
        <p:spPr>
          <a:xfrm>
            <a:off x="2231604" y="414330"/>
            <a:ext cx="8273206" cy="5138171"/>
          </a:xfrm>
          <a:prstGeom prst="roundRect">
            <a:avLst/>
          </a:prstGeom>
          <a:solidFill>
            <a:srgbClr val="FFFFFF">
              <a:alpha val="74902"/>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436;p36">
            <a:extLst>
              <a:ext uri="{FF2B5EF4-FFF2-40B4-BE49-F238E27FC236}">
                <a16:creationId xmlns:a16="http://schemas.microsoft.com/office/drawing/2014/main" id="{36AE00F6-2E0E-4590-837B-FE8F8C5EEB1E}"/>
              </a:ext>
            </a:extLst>
          </p:cNvPr>
          <p:cNvSpPr txBox="1">
            <a:spLocks/>
          </p:cNvSpPr>
          <p:nvPr/>
        </p:nvSpPr>
        <p:spPr>
          <a:xfrm>
            <a:off x="2717283" y="348229"/>
            <a:ext cx="7534844" cy="784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1pPr>
            <a:lvl2pPr marR="0" lvl="1"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2pPr>
            <a:lvl3pPr marR="0" lvl="2"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3pPr>
            <a:lvl4pPr marR="0" lvl="3"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4pPr>
            <a:lvl5pPr marR="0" lvl="4"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5pPr>
            <a:lvl6pPr marR="0" lvl="5"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6pPr>
            <a:lvl7pPr marR="0" lvl="6"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7pPr>
            <a:lvl8pPr marR="0" lvl="7"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8pPr>
            <a:lvl9pPr marR="0" lvl="8"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9pPr>
          </a:lstStyle>
          <a:p>
            <a:pPr algn="ctr"/>
            <a:r>
              <a:rPr lang="en-US" sz="4000" dirty="0" err="1">
                <a:solidFill>
                  <a:schemeClr val="tx1"/>
                </a:solidFill>
                <a:latin typeface="Calibri" panose="020F0502020204030204" pitchFamily="34" charset="0"/>
                <a:cs typeface="Calibri" panose="020F0502020204030204" pitchFamily="34" charset="0"/>
              </a:rPr>
              <a:t>Thứ</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ngày</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tháng</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năm</a:t>
            </a:r>
            <a:r>
              <a:rPr lang="en-US" sz="4000" dirty="0">
                <a:solidFill>
                  <a:schemeClr val="tx1"/>
                </a:solidFill>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FEE78F8-7426-3CE2-8393-8C2C4FE4DDB7}"/>
              </a:ext>
            </a:extLst>
          </p:cNvPr>
          <p:cNvPicPr>
            <a:picLocks noChangeAspect="1"/>
          </p:cNvPicPr>
          <p:nvPr/>
        </p:nvPicPr>
        <p:blipFill>
          <a:blip r:embed="rId3"/>
          <a:stretch>
            <a:fillRect/>
          </a:stretch>
        </p:blipFill>
        <p:spPr>
          <a:xfrm>
            <a:off x="3354219" y="830164"/>
            <a:ext cx="5395428" cy="1518036"/>
          </a:xfrm>
          <a:prstGeom prst="rect">
            <a:avLst/>
          </a:prstGeom>
        </p:spPr>
      </p:pic>
      <p:pic>
        <p:nvPicPr>
          <p:cNvPr id="9" name="Picture 8">
            <a:extLst>
              <a:ext uri="{FF2B5EF4-FFF2-40B4-BE49-F238E27FC236}">
                <a16:creationId xmlns:a16="http://schemas.microsoft.com/office/drawing/2014/main" id="{88F8962C-1554-6B25-BAEC-C4DAEAFAFF17}"/>
              </a:ext>
            </a:extLst>
          </p:cNvPr>
          <p:cNvPicPr>
            <a:picLocks noChangeAspect="1"/>
          </p:cNvPicPr>
          <p:nvPr/>
        </p:nvPicPr>
        <p:blipFill>
          <a:blip r:embed="rId4"/>
          <a:stretch>
            <a:fillRect/>
          </a:stretch>
        </p:blipFill>
        <p:spPr>
          <a:xfrm>
            <a:off x="2525472" y="1796355"/>
            <a:ext cx="7559695" cy="2956816"/>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id="{8A80BC65-2068-32EC-E433-4528D04CEC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pic>
        <p:nvPicPr>
          <p:cNvPr id="7" name="Picture 6">
            <a:extLst>
              <a:ext uri="{FF2B5EF4-FFF2-40B4-BE49-F238E27FC236}">
                <a16:creationId xmlns:a16="http://schemas.microsoft.com/office/drawing/2014/main" id="{B34CA0EF-77DE-1198-7DA8-2A89B1C7A078}"/>
              </a:ext>
            </a:extLst>
          </p:cNvPr>
          <p:cNvPicPr>
            <a:picLocks noChangeAspect="1"/>
          </p:cNvPicPr>
          <p:nvPr/>
        </p:nvPicPr>
        <p:blipFill>
          <a:blip r:embed="rId6"/>
          <a:stretch>
            <a:fillRect/>
          </a:stretch>
        </p:blipFill>
        <p:spPr>
          <a:xfrm>
            <a:off x="5191959" y="4655204"/>
            <a:ext cx="2469094" cy="107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id="{B7D81B0A-7075-926A-0CBF-34981C15D0D6}"/>
              </a:ext>
            </a:extLst>
          </p:cNvPr>
          <p:cNvPicPr>
            <a:picLocks noChangeAspect="1"/>
          </p:cNvPicPr>
          <p:nvPr/>
        </p:nvPicPr>
        <p:blipFill>
          <a:blip r:embed="rId5"/>
          <a:stretch>
            <a:fillRect/>
          </a:stretch>
        </p:blipFill>
        <p:spPr>
          <a:xfrm>
            <a:off x="1481499" y="1889626"/>
            <a:ext cx="9382557" cy="3078747"/>
          </a:xfrm>
          <a:prstGeom prst="rect">
            <a:avLst/>
          </a:prstGeom>
        </p:spPr>
      </p:pic>
    </p:spTree>
    <p:custDataLst>
      <p:tags r:id="rId1"/>
    </p:custDataLst>
    <p:extLst>
      <p:ext uri="{BB962C8B-B14F-4D97-AF65-F5344CB8AC3E}">
        <p14:creationId xmlns:p14="http://schemas.microsoft.com/office/powerpoint/2010/main" val="606474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6821C036-0F87-CADF-4138-10F649E16DF2}"/>
              </a:ext>
            </a:extLst>
          </p:cNvPr>
          <p:cNvGrpSpPr/>
          <p:nvPr/>
        </p:nvGrpSpPr>
        <p:grpSpPr>
          <a:xfrm>
            <a:off x="412743" y="527246"/>
            <a:ext cx="7352190" cy="6124435"/>
            <a:chOff x="412743" y="527246"/>
            <a:chExt cx="7352190" cy="6124435"/>
          </a:xfrm>
        </p:grpSpPr>
        <p:grpSp>
          <p:nvGrpSpPr>
            <p:cNvPr id="9" name="Google Shape;960;p37">
              <a:extLst>
                <a:ext uri="{FF2B5EF4-FFF2-40B4-BE49-F238E27FC236}">
                  <a16:creationId xmlns:a16="http://schemas.microsoft.com/office/drawing/2014/main"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2;p37">
                <a:extLst>
                  <a:ext uri="{FF2B5EF4-FFF2-40B4-BE49-F238E27FC236}">
                    <a16:creationId xmlns:a16="http://schemas.microsoft.com/office/drawing/2014/main"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CE9F08B-034D-1B64-FAFF-AB9856EABC5A}"/>
                </a:ext>
              </a:extLst>
            </p:cNvPr>
            <p:cNvSpPr txBox="1"/>
            <p:nvPr/>
          </p:nvSpPr>
          <p:spPr>
            <a:xfrm>
              <a:off x="1366118" y="1526275"/>
              <a:ext cx="5946507" cy="3046988"/>
            </a:xfrm>
            <a:prstGeom prst="rect">
              <a:avLst/>
            </a:prstGeom>
            <a:noFill/>
          </p:spPr>
          <p:txBody>
            <a:bodyPr wrap="square" rtlCol="0">
              <a:spAutoFit/>
            </a:bodyPr>
            <a:lstStyle/>
            <a:p>
              <a:pPr algn="ctr"/>
              <a:r>
                <a:rPr lang="vi-VN" sz="4800" b="1" dirty="0">
                  <a:solidFill>
                    <a:srgbClr val="FF0000"/>
                  </a:solidFill>
                  <a:latin typeface="Cambria" panose="02040503050406030204" pitchFamily="18" charset="0"/>
                  <a:ea typeface="Cambria" panose="02040503050406030204" pitchFamily="18" charset="0"/>
                </a:rPr>
                <a:t>Hoạt động 1: Tìm hiểu về đặc điểm tự nhiên và dân cư của Cam-pu-chia</a:t>
              </a:r>
              <a:endParaRPr lang="en-US" sz="4800" b="1" dirty="0">
                <a:solidFill>
                  <a:srgbClr val="FF0000"/>
                </a:solidFill>
                <a:latin typeface="Cambria" panose="02040503050406030204" pitchFamily="18" charset="0"/>
                <a:ea typeface="Cambria" panose="02040503050406030204" pitchFamily="18" charset="0"/>
              </a:endParaRPr>
            </a:p>
          </p:txBody>
        </p:sp>
      </p:grpSp>
      <p:pic>
        <p:nvPicPr>
          <p:cNvPr id="1026" name="Picture 2" descr="DANH SÁCH CÁC CẢNG BIỂN TẠI CAMPUCHIA (CAMBODIA)">
            <a:extLst>
              <a:ext uri="{FF2B5EF4-FFF2-40B4-BE49-F238E27FC236}">
                <a16:creationId xmlns:a16="http://schemas.microsoft.com/office/drawing/2014/main" id="{E00C7B08-5656-4DB3-47DB-E5A48D6D9D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914" y="2102307"/>
            <a:ext cx="5379005" cy="4304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round pink label with white text and a black background&#10;&#10;Description automatically generated">
            <a:extLst>
              <a:ext uri="{FF2B5EF4-FFF2-40B4-BE49-F238E27FC236}">
                <a16:creationId xmlns:a16="http://schemas.microsoft.com/office/drawing/2014/main" id="{8022139E-2AA5-929C-3885-F8B2482C6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91653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id="{4DA9D2CC-D29D-3FC9-ED0E-A8827DA265E4}"/>
              </a:ext>
            </a:extLst>
          </p:cNvPr>
          <p:cNvSpPr txBox="1"/>
          <p:nvPr/>
        </p:nvSpPr>
        <p:spPr>
          <a:xfrm>
            <a:off x="154237" y="1894902"/>
            <a:ext cx="8758410" cy="2862322"/>
          </a:xfrm>
          <a:prstGeom prst="rect">
            <a:avLst/>
          </a:prstGeom>
          <a:noFill/>
        </p:spPr>
        <p:txBody>
          <a:bodyPr wrap="square" rtlCol="0">
            <a:spAutoFit/>
          </a:bodyPr>
          <a:lstStyle/>
          <a:p>
            <a:pPr algn="ctr"/>
            <a:r>
              <a:rPr lang="vi-VN" sz="6000" b="1" dirty="0">
                <a:latin typeface="Cambria" panose="02040503050406030204" pitchFamily="18" charset="0"/>
                <a:ea typeface="Cambria" panose="02040503050406030204" pitchFamily="18" charset="0"/>
              </a:rPr>
              <a:t>Đọc thông tin</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mục</a:t>
            </a:r>
            <a:r>
              <a:rPr lang="en-US" sz="6000" b="1" dirty="0">
                <a:latin typeface="Cambria" panose="02040503050406030204" pitchFamily="18" charset="0"/>
                <a:ea typeface="Cambria" panose="02040503050406030204" pitchFamily="18" charset="0"/>
              </a:rPr>
              <a:t> 2: </a:t>
            </a:r>
            <a:r>
              <a:rPr lang="vi-VN" sz="6000" dirty="0">
                <a:latin typeface="Cambria" panose="02040503050406030204" pitchFamily="18" charset="0"/>
                <a:ea typeface="Cambria" panose="02040503050406030204" pitchFamily="18" charset="0"/>
              </a:rPr>
              <a:t>Em hãy nêu một số đặc điểm dân cư của Cam-pu-chia.</a:t>
            </a:r>
          </a:p>
        </p:txBody>
      </p:sp>
    </p:spTree>
    <p:extLst>
      <p:ext uri="{BB962C8B-B14F-4D97-AF65-F5344CB8AC3E}">
        <p14:creationId xmlns:p14="http://schemas.microsoft.com/office/powerpoint/2010/main" val="3435134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6;p24">
            <a:extLst>
              <a:ext uri="{FF2B5EF4-FFF2-40B4-BE49-F238E27FC236}">
                <a16:creationId xmlns:a16="http://schemas.microsoft.com/office/drawing/2014/main" id="{0D266858-FAE2-ECFC-0D77-2CB4F5E15A3B}"/>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i"/>
              <a:ea typeface="Oi"/>
              <a:cs typeface="Oi"/>
              <a:sym typeface="Oi"/>
            </a:endParaRPr>
          </a:p>
        </p:txBody>
      </p:sp>
      <p:sp>
        <p:nvSpPr>
          <p:cNvPr id="3" name="Hình chữ nhật: Góc Tròn 2">
            <a:extLst>
              <a:ext uri="{FF2B5EF4-FFF2-40B4-BE49-F238E27FC236}">
                <a16:creationId xmlns:a16="http://schemas.microsoft.com/office/drawing/2014/main" id="{AF4194C0-D806-5B1C-5E9E-4CCFF616A857}"/>
              </a:ext>
            </a:extLst>
          </p:cNvPr>
          <p:cNvSpPr/>
          <p:nvPr/>
        </p:nvSpPr>
        <p:spPr>
          <a:xfrm>
            <a:off x="443865" y="655322"/>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Nhóm 19">
            <a:extLst>
              <a:ext uri="{FF2B5EF4-FFF2-40B4-BE49-F238E27FC236}">
                <a16:creationId xmlns:a16="http://schemas.microsoft.com/office/drawing/2014/main" id="{1D7F7CA1-7F8B-B1F2-9965-A682C9680FD4}"/>
              </a:ext>
            </a:extLst>
          </p:cNvPr>
          <p:cNvGrpSpPr/>
          <p:nvPr/>
        </p:nvGrpSpPr>
        <p:grpSpPr>
          <a:xfrm>
            <a:off x="3514380" y="1263005"/>
            <a:ext cx="8769426" cy="5594995"/>
            <a:chOff x="4726051" y="1087906"/>
            <a:chExt cx="7057234" cy="6364151"/>
          </a:xfrm>
        </p:grpSpPr>
        <p:grpSp>
          <p:nvGrpSpPr>
            <p:cNvPr id="11" name="Nhóm 10">
              <a:extLst>
                <a:ext uri="{FF2B5EF4-FFF2-40B4-BE49-F238E27FC236}">
                  <a16:creationId xmlns:a16="http://schemas.microsoft.com/office/drawing/2014/main" id="{62593C89-A7D4-72EF-C885-8526F8EA13E3}"/>
                </a:ext>
              </a:extLst>
            </p:cNvPr>
            <p:cNvGrpSpPr/>
            <p:nvPr/>
          </p:nvGrpSpPr>
          <p:grpSpPr>
            <a:xfrm>
              <a:off x="4905829" y="1567543"/>
              <a:ext cx="6370818" cy="5497456"/>
              <a:chOff x="4905829" y="1567543"/>
              <a:chExt cx="6370818" cy="5497456"/>
            </a:xfrm>
          </p:grpSpPr>
          <p:grpSp>
            <p:nvGrpSpPr>
              <p:cNvPr id="8" name="Nhóm 7">
                <a:extLst>
                  <a:ext uri="{FF2B5EF4-FFF2-40B4-BE49-F238E27FC236}">
                    <a16:creationId xmlns:a16="http://schemas.microsoft.com/office/drawing/2014/main" id="{926C645C-1807-4C19-8225-4C03A6FF2F6C}"/>
                  </a:ext>
                </a:extLst>
              </p:cNvPr>
              <p:cNvGrpSpPr/>
              <p:nvPr/>
            </p:nvGrpSpPr>
            <p:grpSpPr>
              <a:xfrm>
                <a:off x="4905829" y="1567543"/>
                <a:ext cx="6370818" cy="5497456"/>
                <a:chOff x="4905829" y="1567543"/>
                <a:chExt cx="6370818" cy="5497456"/>
              </a:xfrm>
            </p:grpSpPr>
            <p:sp>
              <p:nvSpPr>
                <p:cNvPr id="7" name="Hình chữ nhật: Góc Tròn 6">
                  <a:extLst>
                    <a:ext uri="{FF2B5EF4-FFF2-40B4-BE49-F238E27FC236}">
                      <a16:creationId xmlns:a16="http://schemas.microsoft.com/office/drawing/2014/main" id="{3B4C449B-B8D9-E692-A8AF-7FEFE41674C3}"/>
                    </a:ext>
                  </a:extLst>
                </p:cNvPr>
                <p:cNvSpPr/>
                <p:nvPr/>
              </p:nvSpPr>
              <p:spPr>
                <a:xfrm>
                  <a:off x="4905829" y="1567543"/>
                  <a:ext cx="6051731" cy="54974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ình chữ nhật: Góc Tròn 6">
                  <a:extLst>
                    <a:ext uri="{FF2B5EF4-FFF2-40B4-BE49-F238E27FC236}">
                      <a16:creationId xmlns:a16="http://schemas.microsoft.com/office/drawing/2014/main" id="{B058A5B4-BA18-237A-F324-539FBCDE1E8F}"/>
                    </a:ext>
                  </a:extLst>
                </p:cNvPr>
                <p:cNvSpPr/>
                <p:nvPr/>
              </p:nvSpPr>
              <p:spPr>
                <a:xfrm>
                  <a:off x="5224916" y="1719943"/>
                  <a:ext cx="6051731" cy="53450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Hộp Văn bản 15">
                <a:extLst>
                  <a:ext uri="{FF2B5EF4-FFF2-40B4-BE49-F238E27FC236}">
                    <a16:creationId xmlns:a16="http://schemas.microsoft.com/office/drawing/2014/main" id="{AA26A114-673E-0D01-8141-EAFE59D2A778}"/>
                  </a:ext>
                </a:extLst>
              </p:cNvPr>
              <p:cNvSpPr txBox="1"/>
              <p:nvPr/>
            </p:nvSpPr>
            <p:spPr>
              <a:xfrm>
                <a:off x="5896346" y="2032964"/>
                <a:ext cx="4858499" cy="4516126"/>
              </a:xfrm>
              <a:prstGeom prst="rect">
                <a:avLst/>
              </a:prstGeom>
              <a:noFill/>
            </p:spPr>
            <p:txBody>
              <a:bodyPr wrap="square">
                <a:spAutoFit/>
              </a:bodyPr>
              <a:lstStyle/>
              <a:p>
                <a:pPr marL="0" marR="0" algn="just">
                  <a:spcBef>
                    <a:spcPts val="0"/>
                  </a:spcBef>
                  <a:spcAft>
                    <a:spcPts val="0"/>
                  </a:spcAft>
                </a:pPr>
                <a:r>
                  <a:rPr lang="en-US" sz="3600" b="1" i="1" dirty="0">
                    <a:effectLst/>
                    <a:latin typeface="Cambria" panose="02040503050406030204" pitchFamily="18" charset="0"/>
                    <a:ea typeface="Cambria" panose="02040503050406030204" pitchFamily="18" charset="0"/>
                  </a:rPr>
                  <a:t>+ Cam-</a:t>
                </a:r>
                <a:r>
                  <a:rPr lang="en-US" sz="3600" b="1" i="1" dirty="0" err="1">
                    <a:effectLst/>
                    <a:latin typeface="Cambria" panose="02040503050406030204" pitchFamily="18" charset="0"/>
                    <a:ea typeface="Cambria" panose="02040503050406030204" pitchFamily="18" charset="0"/>
                  </a:rPr>
                  <a:t>pu</a:t>
                </a:r>
                <a:r>
                  <a:rPr lang="en-US" sz="3600" b="1" i="1" dirty="0">
                    <a:effectLst/>
                    <a:latin typeface="Cambria" panose="02040503050406030204" pitchFamily="18" charset="0"/>
                    <a:ea typeface="Cambria" panose="02040503050406030204" pitchFamily="18" charset="0"/>
                  </a:rPr>
                  <a:t>-chia </a:t>
                </a:r>
                <a:r>
                  <a:rPr lang="en-US" sz="3600" b="1" i="1" dirty="0" err="1">
                    <a:effectLst/>
                    <a:latin typeface="Cambria" panose="02040503050406030204" pitchFamily="18" charset="0"/>
                    <a:ea typeface="Cambria" panose="02040503050406030204" pitchFamily="18" charset="0"/>
                  </a:rPr>
                  <a:t>có</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dân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số</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khoảng</a:t>
                </a:r>
                <a:r>
                  <a:rPr lang="en-US" sz="3600" b="1" i="1" dirty="0">
                    <a:effectLst/>
                    <a:latin typeface="Cambria" panose="02040503050406030204" pitchFamily="18" charset="0"/>
                    <a:ea typeface="Cambria" panose="02040503050406030204" pitchFamily="18" charset="0"/>
                  </a:rPr>
                  <a:t> 16,5 </a:t>
                </a:r>
                <a:r>
                  <a:rPr lang="en-US" sz="3600" b="1" i="1" dirty="0" err="1">
                    <a:effectLst/>
                    <a:latin typeface="Cambria" panose="02040503050406030204" pitchFamily="18" charset="0"/>
                    <a:ea typeface="Cambria" panose="02040503050406030204" pitchFamily="18" charset="0"/>
                  </a:rPr>
                  <a:t>triệu</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người</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năm</a:t>
                </a:r>
                <a:r>
                  <a:rPr lang="en-US" sz="3600" b="1" i="1" dirty="0">
                    <a:effectLst/>
                    <a:latin typeface="Cambria" panose="02040503050406030204" pitchFamily="18" charset="0"/>
                    <a:ea typeface="Cambria" panose="02040503050406030204" pitchFamily="18" charset="0"/>
                  </a:rPr>
                  <a:t> 2021).</a:t>
                </a:r>
                <a:endParaRPr lang="en-US" sz="3600" b="1" dirty="0">
                  <a:effectLst/>
                  <a:latin typeface="Cambria" panose="02040503050406030204" pitchFamily="18" charset="0"/>
                  <a:ea typeface="Cambria" panose="02040503050406030204" pitchFamily="18" charset="0"/>
                </a:endParaRPr>
              </a:p>
              <a:p>
                <a:pPr marL="0" marR="0" algn="just">
                  <a:spcBef>
                    <a:spcPts val="0"/>
                  </a:spcBef>
                  <a:spcAft>
                    <a:spcPts val="0"/>
                  </a:spcAft>
                </a:pP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Dân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tộc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chủ</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yếu</a:t>
                </a:r>
                <a:r>
                  <a:rPr lang="en-US" sz="3600" b="1" i="1" dirty="0">
                    <a:effectLst/>
                    <a:latin typeface="Cambria" panose="02040503050406030204" pitchFamily="18" charset="0"/>
                    <a:ea typeface="Cambria" panose="02040503050406030204" pitchFamily="18" charset="0"/>
                  </a:rPr>
                  <a:t> ở Cam-</a:t>
                </a:r>
                <a:r>
                  <a:rPr lang="en-US" sz="3600" b="1" i="1" dirty="0" err="1">
                    <a:effectLst/>
                    <a:latin typeface="Cambria" panose="02040503050406030204" pitchFamily="18" charset="0"/>
                    <a:ea typeface="Cambria" panose="02040503050406030204" pitchFamily="18" charset="0"/>
                  </a:rPr>
                  <a:t>pu</a:t>
                </a:r>
                <a:r>
                  <a:rPr lang="en-US" sz="3600" b="1" i="1" dirty="0">
                    <a:effectLst/>
                    <a:latin typeface="Cambria" panose="02040503050406030204" pitchFamily="18" charset="0"/>
                    <a:ea typeface="Cambria" panose="02040503050406030204" pitchFamily="18" charset="0"/>
                  </a:rPr>
                  <a:t>-chia </a:t>
                </a:r>
                <a:r>
                  <a:rPr lang="en-US" sz="3600" b="1" i="1" dirty="0" err="1">
                    <a:effectLst/>
                    <a:latin typeface="Cambria" panose="02040503050406030204" pitchFamily="18" charset="0"/>
                    <a:ea typeface="Cambria" panose="02040503050406030204" pitchFamily="18" charset="0"/>
                  </a:rPr>
                  <a:t>là</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người</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Khơ</a:t>
                </a:r>
                <a:r>
                  <a:rPr lang="en-US" sz="3600" b="1" i="1" dirty="0">
                    <a:effectLst/>
                    <a:latin typeface="Cambria" panose="02040503050406030204" pitchFamily="18" charset="0"/>
                    <a:ea typeface="Cambria" panose="02040503050406030204" pitchFamily="18" charset="0"/>
                  </a:rPr>
                  <a:t>-me.</a:t>
                </a:r>
                <a:endParaRPr lang="en-US" sz="3600" b="1" dirty="0">
                  <a:effectLst/>
                  <a:latin typeface="Cambria" panose="02040503050406030204" pitchFamily="18" charset="0"/>
                  <a:ea typeface="Cambria" panose="02040503050406030204" pitchFamily="18" charset="0"/>
                </a:endParaRPr>
              </a:p>
              <a:p>
                <a:pPr marL="0" marR="0" algn="just">
                  <a:spcBef>
                    <a:spcPts val="0"/>
                  </a:spcBef>
                  <a:spcAft>
                    <a:spcPts val="0"/>
                  </a:spcAft>
                </a:pP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Phần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lớn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dân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cư</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sống</a:t>
                </a:r>
                <a:r>
                  <a:rPr lang="en-US" sz="3600" b="1" i="1" dirty="0">
                    <a:effectLst/>
                    <a:latin typeface="Cambria" panose="02040503050406030204" pitchFamily="18" charset="0"/>
                    <a:ea typeface="Cambria" panose="02040503050406030204" pitchFamily="18" charset="0"/>
                  </a:rPr>
                  <a:t> ở </a:t>
                </a:r>
                <a:r>
                  <a:rPr lang="en-US" sz="3600" b="1" i="1" dirty="0" err="1">
                    <a:effectLst/>
                    <a:latin typeface="Cambria" panose="02040503050406030204" pitchFamily="18" charset="0"/>
                    <a:ea typeface="Cambria" panose="02040503050406030204" pitchFamily="18" charset="0"/>
                  </a:rPr>
                  <a:t>nông</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thôn</a:t>
                </a:r>
                <a:r>
                  <a:rPr lang="en-US" sz="3600" b="1" i="1" dirty="0">
                    <a:effectLst/>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grpSp>
        <p:pic>
          <p:nvPicPr>
            <p:cNvPr id="18" name="Hình ảnh 17">
              <a:extLst>
                <a:ext uri="{FF2B5EF4-FFF2-40B4-BE49-F238E27FC236}">
                  <a16:creationId xmlns:a16="http://schemas.microsoft.com/office/drawing/2014/main" id="{127AE677-4D5C-7501-12D3-308CFD896DD2}"/>
                </a:ext>
              </a:extLst>
            </p:cNvPr>
            <p:cNvPicPr>
              <a:picLocks noChangeAspect="1"/>
            </p:cNvPicPr>
            <p:nvPr/>
          </p:nvPicPr>
          <p:blipFill rotWithShape="1">
            <a:blip r:embed="rId3"/>
            <a:srcRect l="73001" t="48222" r="-1" b="3157"/>
            <a:stretch/>
          </p:blipFill>
          <p:spPr>
            <a:xfrm>
              <a:off x="4726051" y="1672435"/>
              <a:ext cx="968970" cy="981492"/>
            </a:xfrm>
            <a:prstGeom prst="rect">
              <a:avLst/>
            </a:prstGeom>
          </p:spPr>
        </p:pic>
        <p:pic>
          <p:nvPicPr>
            <p:cNvPr id="19" name="Hình ảnh 18">
              <a:extLst>
                <a:ext uri="{FF2B5EF4-FFF2-40B4-BE49-F238E27FC236}">
                  <a16:creationId xmlns:a16="http://schemas.microsoft.com/office/drawing/2014/main" id="{0203E978-366E-6A5D-D360-53248846B2A7}"/>
                </a:ext>
              </a:extLst>
            </p:cNvPr>
            <p:cNvPicPr>
              <a:picLocks noChangeAspect="1"/>
            </p:cNvPicPr>
            <p:nvPr/>
          </p:nvPicPr>
          <p:blipFill rotWithShape="1">
            <a:blip r:embed="rId3"/>
            <a:srcRect l="73001" t="48222" r="-1" b="3157"/>
            <a:stretch/>
          </p:blipFill>
          <p:spPr>
            <a:xfrm>
              <a:off x="5309417" y="1087906"/>
              <a:ext cx="968970" cy="981492"/>
            </a:xfrm>
            <a:prstGeom prst="rect">
              <a:avLst/>
            </a:prstGeom>
          </p:spPr>
        </p:pic>
        <p:pic>
          <p:nvPicPr>
            <p:cNvPr id="21" name="Hình ảnh 20">
              <a:extLst>
                <a:ext uri="{FF2B5EF4-FFF2-40B4-BE49-F238E27FC236}">
                  <a16:creationId xmlns:a16="http://schemas.microsoft.com/office/drawing/2014/main" id="{3864D75E-1C38-13A4-57A6-8BDE2785A886}"/>
                </a:ext>
              </a:extLst>
            </p:cNvPr>
            <p:cNvPicPr>
              <a:picLocks noChangeAspect="1"/>
            </p:cNvPicPr>
            <p:nvPr/>
          </p:nvPicPr>
          <p:blipFill rotWithShape="1">
            <a:blip r:embed="rId3"/>
            <a:srcRect l="73001" t="48222" r="-1" b="3157"/>
            <a:stretch/>
          </p:blipFill>
          <p:spPr>
            <a:xfrm>
              <a:off x="10814315" y="6470565"/>
              <a:ext cx="968970" cy="981492"/>
            </a:xfrm>
            <a:prstGeom prst="rect">
              <a:avLst/>
            </a:prstGeom>
          </p:spPr>
        </p:pic>
      </p:grpSp>
      <p:pic>
        <p:nvPicPr>
          <p:cNvPr id="22530" name="Picture 2" descr="Vector support local farmers cute girl character cartoon art illustration">
            <a:extLst>
              <a:ext uri="{FF2B5EF4-FFF2-40B4-BE49-F238E27FC236}">
                <a16:creationId xmlns:a16="http://schemas.microsoft.com/office/drawing/2014/main" id="{7AF8CF71-7817-4E1E-A70E-C0523521FA0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r="31584"/>
          <a:stretch/>
        </p:blipFill>
        <p:spPr bwMode="auto">
          <a:xfrm>
            <a:off x="-2578029" y="2024954"/>
            <a:ext cx="6124007" cy="4833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F66748-8307-08A4-B7EF-83338B9C6890}"/>
              </a:ext>
            </a:extLst>
          </p:cNvPr>
          <p:cNvPicPr>
            <a:picLocks noChangeAspect="1"/>
          </p:cNvPicPr>
          <p:nvPr/>
        </p:nvPicPr>
        <p:blipFill>
          <a:blip r:embed="rId6"/>
          <a:stretch>
            <a:fillRect/>
          </a:stretch>
        </p:blipFill>
        <p:spPr>
          <a:xfrm>
            <a:off x="1331348" y="150265"/>
            <a:ext cx="9419136" cy="938865"/>
          </a:xfrm>
          <a:prstGeom prst="rect">
            <a:avLst/>
          </a:prstGeom>
        </p:spPr>
      </p:pic>
    </p:spTree>
    <p:extLst>
      <p:ext uri="{BB962C8B-B14F-4D97-AF65-F5344CB8AC3E}">
        <p14:creationId xmlns:p14="http://schemas.microsoft.com/office/powerpoint/2010/main" val="667427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6821C036-0F87-CADF-4138-10F649E16DF2}"/>
              </a:ext>
            </a:extLst>
          </p:cNvPr>
          <p:cNvGrpSpPr/>
          <p:nvPr/>
        </p:nvGrpSpPr>
        <p:grpSpPr>
          <a:xfrm>
            <a:off x="412743" y="527246"/>
            <a:ext cx="6803305" cy="6124435"/>
            <a:chOff x="412743" y="527246"/>
            <a:chExt cx="7352190" cy="6124435"/>
          </a:xfrm>
        </p:grpSpPr>
        <p:grpSp>
          <p:nvGrpSpPr>
            <p:cNvPr id="9" name="Google Shape;960;p37">
              <a:extLst>
                <a:ext uri="{FF2B5EF4-FFF2-40B4-BE49-F238E27FC236}">
                  <a16:creationId xmlns:a16="http://schemas.microsoft.com/office/drawing/2014/main"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Google Shape;962;p37">
                <a:extLst>
                  <a:ext uri="{FF2B5EF4-FFF2-40B4-BE49-F238E27FC236}">
                    <a16:creationId xmlns:a16="http://schemas.microsoft.com/office/drawing/2014/main"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4" name="TextBox 13">
              <a:extLst>
                <a:ext uri="{FF2B5EF4-FFF2-40B4-BE49-F238E27FC236}">
                  <a16:creationId xmlns:a16="http://schemas.microsoft.com/office/drawing/2014/main" id="{8CE9F08B-034D-1B64-FAFF-AB9856EABC5A}"/>
                </a:ext>
              </a:extLst>
            </p:cNvPr>
            <p:cNvSpPr txBox="1"/>
            <p:nvPr/>
          </p:nvSpPr>
          <p:spPr>
            <a:xfrm>
              <a:off x="1366118" y="1526275"/>
              <a:ext cx="6148795"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Hoạt động 2</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r>
                <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Tìm hiểu về một số công trình tiêu biểu của Cam-pu-chia</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1026" name="Picture 2" descr="Góc Mô Hình Shop: MÔ HÌNH GIẤY Angkor Wat : 112.000 VNĐ">
            <a:extLst>
              <a:ext uri="{FF2B5EF4-FFF2-40B4-BE49-F238E27FC236}">
                <a16:creationId xmlns:a16="http://schemas.microsoft.com/office/drawing/2014/main" id="{AB04CCE9-EA2C-4BB0-660B-70207BBE60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0948" y="1740664"/>
            <a:ext cx="4623741" cy="328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7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id="{8FCDE642-2564-9FF2-CDC7-67F7BE33C5A4}"/>
              </a:ext>
            </a:extLst>
          </p:cNvPr>
          <p:cNvGrpSpPr/>
          <p:nvPr/>
        </p:nvGrpSpPr>
        <p:grpSpPr>
          <a:xfrm>
            <a:off x="337458" y="-1"/>
            <a:ext cx="11484428" cy="1976691"/>
            <a:chOff x="442452" y="1258528"/>
            <a:chExt cx="2989006" cy="1538582"/>
          </a:xfrm>
        </p:grpSpPr>
        <p:sp>
          <p:nvSpPr>
            <p:cNvPr id="4" name="Speech Bubble: Rectangle with Corners Rounded 3">
              <a:extLst>
                <a:ext uri="{FF2B5EF4-FFF2-40B4-BE49-F238E27FC236}">
                  <a16:creationId xmlns:a16="http://schemas.microsoft.com/office/drawing/2014/main" id="{B970981B-3982-9211-650D-D2152F6F3C57}"/>
                </a:ext>
              </a:extLst>
            </p:cNvPr>
            <p:cNvSpPr/>
            <p:nvPr/>
          </p:nvSpPr>
          <p:spPr>
            <a:xfrm>
              <a:off x="442452" y="1258528"/>
              <a:ext cx="2989006" cy="1538582"/>
            </a:xfrm>
            <a:prstGeom prst="wedgeRoundRectCallout">
              <a:avLst>
                <a:gd name="adj1" fmla="val -2412"/>
                <a:gd name="adj2" fmla="val 49999"/>
                <a:gd name="adj3" fmla="val 16667"/>
              </a:avLst>
            </a:prstGeom>
            <a:solidFill>
              <a:schemeClr val="accent4">
                <a:lumMod val="20000"/>
                <a:lumOff val="80000"/>
              </a:schemeClr>
            </a:solid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E264C0E-63F6-CD92-43CC-0A0B2D073523}"/>
                </a:ext>
              </a:extLst>
            </p:cNvPr>
            <p:cNvSpPr txBox="1"/>
            <p:nvPr/>
          </p:nvSpPr>
          <p:spPr>
            <a:xfrm>
              <a:off x="482117" y="1360591"/>
              <a:ext cx="2915343" cy="1317589"/>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rPr>
                <a:t>Đọc thông tin và quan sát các hình từ 3 đến 5, em hãy:</a:t>
              </a:r>
            </a:p>
            <a:p>
              <a:pPr algn="just"/>
              <a:r>
                <a:rPr lang="vi-VN" sz="3600" b="0" i="0" dirty="0">
                  <a:solidFill>
                    <a:srgbClr val="000000"/>
                  </a:solidFill>
                  <a:effectLst/>
                  <a:latin typeface="Cambria" panose="02040503050406030204" pitchFamily="18" charset="0"/>
                  <a:ea typeface="Cambria" panose="02040503050406030204" pitchFamily="18" charset="0"/>
                </a:rPr>
                <a:t>- Kể tên một số công trình tiêu biểu của Cam-pu-chia.</a:t>
              </a:r>
            </a:p>
            <a:p>
              <a:pPr algn="just"/>
              <a:r>
                <a:rPr lang="vi-VN" sz="3600" b="0" i="0" dirty="0">
                  <a:solidFill>
                    <a:srgbClr val="000000"/>
                  </a:solidFill>
                  <a:effectLst/>
                  <a:latin typeface="Cambria" panose="02040503050406030204" pitchFamily="18" charset="0"/>
                  <a:ea typeface="Cambria" panose="02040503050406030204" pitchFamily="18" charset="0"/>
                </a:rPr>
                <a:t>- Mô tả một công trình mà em ấn tượng nhất.</a:t>
              </a:r>
            </a:p>
          </p:txBody>
        </p:sp>
      </p:grpSp>
      <p:pic>
        <p:nvPicPr>
          <p:cNvPr id="8" name="Picture 7">
            <a:extLst>
              <a:ext uri="{FF2B5EF4-FFF2-40B4-BE49-F238E27FC236}">
                <a16:creationId xmlns:a16="http://schemas.microsoft.com/office/drawing/2014/main" id="{5542C6F6-550C-2D22-A7E2-2F76ADCF776B}"/>
              </a:ext>
            </a:extLst>
          </p:cNvPr>
          <p:cNvPicPr>
            <a:picLocks noChangeAspect="1"/>
          </p:cNvPicPr>
          <p:nvPr/>
        </p:nvPicPr>
        <p:blipFill>
          <a:blip r:embed="rId2"/>
          <a:stretch>
            <a:fillRect/>
          </a:stretch>
        </p:blipFill>
        <p:spPr>
          <a:xfrm>
            <a:off x="608682" y="2234072"/>
            <a:ext cx="4205689" cy="2666106"/>
          </a:xfrm>
          <a:prstGeom prst="rect">
            <a:avLst/>
          </a:prstGeom>
        </p:spPr>
      </p:pic>
      <p:pic>
        <p:nvPicPr>
          <p:cNvPr id="10" name="Picture 9">
            <a:extLst>
              <a:ext uri="{FF2B5EF4-FFF2-40B4-BE49-F238E27FC236}">
                <a16:creationId xmlns:a16="http://schemas.microsoft.com/office/drawing/2014/main" id="{DE09A296-3498-E291-8214-2A108840EF2F}"/>
              </a:ext>
            </a:extLst>
          </p:cNvPr>
          <p:cNvPicPr>
            <a:picLocks noChangeAspect="1"/>
          </p:cNvPicPr>
          <p:nvPr/>
        </p:nvPicPr>
        <p:blipFill>
          <a:blip r:embed="rId3"/>
          <a:stretch>
            <a:fillRect/>
          </a:stretch>
        </p:blipFill>
        <p:spPr>
          <a:xfrm>
            <a:off x="4783961" y="2274581"/>
            <a:ext cx="3572445" cy="2683009"/>
          </a:xfrm>
          <a:prstGeom prst="rect">
            <a:avLst/>
          </a:prstGeom>
        </p:spPr>
      </p:pic>
      <p:pic>
        <p:nvPicPr>
          <p:cNvPr id="12" name="Picture 11">
            <a:extLst>
              <a:ext uri="{FF2B5EF4-FFF2-40B4-BE49-F238E27FC236}">
                <a16:creationId xmlns:a16="http://schemas.microsoft.com/office/drawing/2014/main" id="{F1128B8E-BEE4-1897-F15B-260B63BB9C25}"/>
              </a:ext>
            </a:extLst>
          </p:cNvPr>
          <p:cNvPicPr>
            <a:picLocks noChangeAspect="1"/>
          </p:cNvPicPr>
          <p:nvPr/>
        </p:nvPicPr>
        <p:blipFill>
          <a:blip r:embed="rId4"/>
          <a:stretch>
            <a:fillRect/>
          </a:stretch>
        </p:blipFill>
        <p:spPr>
          <a:xfrm>
            <a:off x="8475013" y="2083278"/>
            <a:ext cx="3438525" cy="4410075"/>
          </a:xfrm>
          <a:prstGeom prst="rect">
            <a:avLst/>
          </a:prstGeom>
        </p:spPr>
      </p:pic>
    </p:spTree>
    <p:extLst>
      <p:ext uri="{BB962C8B-B14F-4D97-AF65-F5344CB8AC3E}">
        <p14:creationId xmlns:p14="http://schemas.microsoft.com/office/powerpoint/2010/main" val="766355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6;p24">
            <a:extLst>
              <a:ext uri="{FF2B5EF4-FFF2-40B4-BE49-F238E27FC236}">
                <a16:creationId xmlns:a16="http://schemas.microsoft.com/office/drawing/2014/main" id="{0D266858-FAE2-ECFC-0D77-2CB4F5E15A3B}"/>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Oi"/>
              <a:ea typeface="Oi"/>
              <a:cs typeface="Oi"/>
              <a:sym typeface="Oi"/>
            </a:endParaRPr>
          </a:p>
        </p:txBody>
      </p:sp>
      <p:sp>
        <p:nvSpPr>
          <p:cNvPr id="3" name="Hình chữ nhật: Góc Tròn 2">
            <a:extLst>
              <a:ext uri="{FF2B5EF4-FFF2-40B4-BE49-F238E27FC236}">
                <a16:creationId xmlns:a16="http://schemas.microsoft.com/office/drawing/2014/main" id="{AF4194C0-D806-5B1C-5E9E-4CCFF616A857}"/>
              </a:ext>
            </a:extLst>
          </p:cNvPr>
          <p:cNvSpPr/>
          <p:nvPr/>
        </p:nvSpPr>
        <p:spPr>
          <a:xfrm>
            <a:off x="443865" y="655322"/>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0" name="Nhóm 19">
            <a:extLst>
              <a:ext uri="{FF2B5EF4-FFF2-40B4-BE49-F238E27FC236}">
                <a16:creationId xmlns:a16="http://schemas.microsoft.com/office/drawing/2014/main" id="{1D7F7CA1-7F8B-B1F2-9965-A682C9680FD4}"/>
              </a:ext>
            </a:extLst>
          </p:cNvPr>
          <p:cNvGrpSpPr/>
          <p:nvPr/>
        </p:nvGrpSpPr>
        <p:grpSpPr>
          <a:xfrm>
            <a:off x="3514380" y="1263005"/>
            <a:ext cx="8769426" cy="5594995"/>
            <a:chOff x="4726051" y="1087906"/>
            <a:chExt cx="7057234" cy="6364151"/>
          </a:xfrm>
        </p:grpSpPr>
        <p:grpSp>
          <p:nvGrpSpPr>
            <p:cNvPr id="11" name="Nhóm 10">
              <a:extLst>
                <a:ext uri="{FF2B5EF4-FFF2-40B4-BE49-F238E27FC236}">
                  <a16:creationId xmlns:a16="http://schemas.microsoft.com/office/drawing/2014/main" id="{62593C89-A7D4-72EF-C885-8526F8EA13E3}"/>
                </a:ext>
              </a:extLst>
            </p:cNvPr>
            <p:cNvGrpSpPr/>
            <p:nvPr/>
          </p:nvGrpSpPr>
          <p:grpSpPr>
            <a:xfrm>
              <a:off x="4905829" y="1567543"/>
              <a:ext cx="6370818" cy="5497456"/>
              <a:chOff x="4905829" y="1567543"/>
              <a:chExt cx="6370818" cy="5497456"/>
            </a:xfrm>
          </p:grpSpPr>
          <p:grpSp>
            <p:nvGrpSpPr>
              <p:cNvPr id="8" name="Nhóm 7">
                <a:extLst>
                  <a:ext uri="{FF2B5EF4-FFF2-40B4-BE49-F238E27FC236}">
                    <a16:creationId xmlns:a16="http://schemas.microsoft.com/office/drawing/2014/main" id="{926C645C-1807-4C19-8225-4C03A6FF2F6C}"/>
                  </a:ext>
                </a:extLst>
              </p:cNvPr>
              <p:cNvGrpSpPr/>
              <p:nvPr/>
            </p:nvGrpSpPr>
            <p:grpSpPr>
              <a:xfrm>
                <a:off x="4905829" y="1567543"/>
                <a:ext cx="6370818" cy="5497456"/>
                <a:chOff x="4905829" y="1567543"/>
                <a:chExt cx="6370818" cy="5497456"/>
              </a:xfrm>
            </p:grpSpPr>
            <p:sp>
              <p:nvSpPr>
                <p:cNvPr id="7" name="Hình chữ nhật: Góc Tròn 6">
                  <a:extLst>
                    <a:ext uri="{FF2B5EF4-FFF2-40B4-BE49-F238E27FC236}">
                      <a16:creationId xmlns:a16="http://schemas.microsoft.com/office/drawing/2014/main" id="{3B4C449B-B8D9-E692-A8AF-7FEFE41674C3}"/>
                    </a:ext>
                  </a:extLst>
                </p:cNvPr>
                <p:cNvSpPr/>
                <p:nvPr/>
              </p:nvSpPr>
              <p:spPr>
                <a:xfrm>
                  <a:off x="4905829" y="1567543"/>
                  <a:ext cx="6051731" cy="54974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Hình chữ nhật: Góc Tròn 6">
                  <a:extLst>
                    <a:ext uri="{FF2B5EF4-FFF2-40B4-BE49-F238E27FC236}">
                      <a16:creationId xmlns:a16="http://schemas.microsoft.com/office/drawing/2014/main" id="{B058A5B4-BA18-237A-F324-539FBCDE1E8F}"/>
                    </a:ext>
                  </a:extLst>
                </p:cNvPr>
                <p:cNvSpPr/>
                <p:nvPr/>
              </p:nvSpPr>
              <p:spPr>
                <a:xfrm>
                  <a:off x="5224916" y="1719943"/>
                  <a:ext cx="6051731" cy="53450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6" name="Hộp Văn bản 15">
                <a:extLst>
                  <a:ext uri="{FF2B5EF4-FFF2-40B4-BE49-F238E27FC236}">
                    <a16:creationId xmlns:a16="http://schemas.microsoft.com/office/drawing/2014/main" id="{AA26A114-673E-0D01-8141-EAFE59D2A778}"/>
                  </a:ext>
                </a:extLst>
              </p:cNvPr>
              <p:cNvSpPr txBox="1"/>
              <p:nvPr/>
            </p:nvSpPr>
            <p:spPr>
              <a:xfrm>
                <a:off x="5896346" y="2032964"/>
                <a:ext cx="4858499" cy="45161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công trình kiến trúc độc đáo tiêu biểu ở Cam-pu-chia như </a:t>
                </a:r>
                <a:r>
                  <a:rPr lang="en-US" sz="3600" b="1" i="1" dirty="0">
                    <a:solidFill>
                      <a:prstClr val="black"/>
                    </a:solidFill>
                    <a:latin typeface="Cambria" panose="02040503050406030204" pitchFamily="18" charset="0"/>
                    <a:ea typeface="Cambria" panose="02040503050406030204" pitchFamily="18" charset="0"/>
                  </a:rPr>
                  <a:t>Ă</a:t>
                </a:r>
                <a:r>
                  <a:rPr kumimoji="0" lang="vi-VN"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ng-co Vát (Angkor Wat), Ăng-co Thom (Angkor Thom), chùa Bạc, Tượng đài hữu nghị Việt Nam-Cam-pu-chia,</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8" name="Hình ảnh 17">
              <a:extLst>
                <a:ext uri="{FF2B5EF4-FFF2-40B4-BE49-F238E27FC236}">
                  <a16:creationId xmlns:a16="http://schemas.microsoft.com/office/drawing/2014/main" id="{127AE677-4D5C-7501-12D3-308CFD896DD2}"/>
                </a:ext>
              </a:extLst>
            </p:cNvPr>
            <p:cNvPicPr>
              <a:picLocks noChangeAspect="1"/>
            </p:cNvPicPr>
            <p:nvPr/>
          </p:nvPicPr>
          <p:blipFill rotWithShape="1">
            <a:blip r:embed="rId3"/>
            <a:srcRect l="73001" t="48222" r="-1" b="3157"/>
            <a:stretch/>
          </p:blipFill>
          <p:spPr>
            <a:xfrm>
              <a:off x="4726051" y="1672435"/>
              <a:ext cx="968970" cy="981492"/>
            </a:xfrm>
            <a:prstGeom prst="rect">
              <a:avLst/>
            </a:prstGeom>
          </p:spPr>
        </p:pic>
        <p:pic>
          <p:nvPicPr>
            <p:cNvPr id="19" name="Hình ảnh 18">
              <a:extLst>
                <a:ext uri="{FF2B5EF4-FFF2-40B4-BE49-F238E27FC236}">
                  <a16:creationId xmlns:a16="http://schemas.microsoft.com/office/drawing/2014/main" id="{0203E978-366E-6A5D-D360-53248846B2A7}"/>
                </a:ext>
              </a:extLst>
            </p:cNvPr>
            <p:cNvPicPr>
              <a:picLocks noChangeAspect="1"/>
            </p:cNvPicPr>
            <p:nvPr/>
          </p:nvPicPr>
          <p:blipFill rotWithShape="1">
            <a:blip r:embed="rId3"/>
            <a:srcRect l="73001" t="48222" r="-1" b="3157"/>
            <a:stretch/>
          </p:blipFill>
          <p:spPr>
            <a:xfrm>
              <a:off x="5309417" y="1087906"/>
              <a:ext cx="968970" cy="981492"/>
            </a:xfrm>
            <a:prstGeom prst="rect">
              <a:avLst/>
            </a:prstGeom>
          </p:spPr>
        </p:pic>
        <p:pic>
          <p:nvPicPr>
            <p:cNvPr id="21" name="Hình ảnh 20">
              <a:extLst>
                <a:ext uri="{FF2B5EF4-FFF2-40B4-BE49-F238E27FC236}">
                  <a16:creationId xmlns:a16="http://schemas.microsoft.com/office/drawing/2014/main" id="{3864D75E-1C38-13A4-57A6-8BDE2785A886}"/>
                </a:ext>
              </a:extLst>
            </p:cNvPr>
            <p:cNvPicPr>
              <a:picLocks noChangeAspect="1"/>
            </p:cNvPicPr>
            <p:nvPr/>
          </p:nvPicPr>
          <p:blipFill rotWithShape="1">
            <a:blip r:embed="rId3"/>
            <a:srcRect l="73001" t="48222" r="-1" b="3157"/>
            <a:stretch/>
          </p:blipFill>
          <p:spPr>
            <a:xfrm>
              <a:off x="10814315" y="6470565"/>
              <a:ext cx="968970" cy="981492"/>
            </a:xfrm>
            <a:prstGeom prst="rect">
              <a:avLst/>
            </a:prstGeom>
          </p:spPr>
        </p:pic>
      </p:grpSp>
      <p:pic>
        <p:nvPicPr>
          <p:cNvPr id="4" name="Picture 10" descr="Free vector happy cute girl with stationery logo cartoon character illustration">
            <a:extLst>
              <a:ext uri="{FF2B5EF4-FFF2-40B4-BE49-F238E27FC236}">
                <a16:creationId xmlns:a16="http://schemas.microsoft.com/office/drawing/2014/main" id="{653140E1-50A3-CBEE-B5C2-4D34160A994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127877" y="3229268"/>
            <a:ext cx="5473238" cy="377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875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7124</TotalTime>
  <Words>649</Words>
  <Application>Microsoft Office PowerPoint</Application>
  <PresentationFormat>Widescreen</PresentationFormat>
  <Paragraphs>40</Paragraphs>
  <Slides>16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等线</vt:lpstr>
      <vt:lpstr>Aptos</vt:lpstr>
      <vt:lpstr>Aptos Display</vt:lpstr>
      <vt:lpstr>Arial</vt:lpstr>
      <vt:lpstr>Calibri</vt:lpstr>
      <vt:lpstr>Cambria</vt:lpstr>
      <vt:lpstr>Oi</vt:lpstr>
      <vt:lpstr>Pompiere</vt:lpstr>
      <vt:lpstr>Times New Roman</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Huong Thao - 0972115126</dc:creator>
  <cp:keywords>www.jpppt.com</cp:keywords>
  <dc:description>9Slide.vn</dc:description>
  <cp:lastModifiedBy>Administrator</cp:lastModifiedBy>
  <cp:revision>159</cp:revision>
  <dcterms:created xsi:type="dcterms:W3CDTF">2019-07-14T13:31:00Z</dcterms:created>
  <dcterms:modified xsi:type="dcterms:W3CDTF">2026-03-04T03:08:03Z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