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29" r:id="rId2"/>
    <p:sldId id="346" r:id="rId3"/>
    <p:sldId id="430" r:id="rId4"/>
    <p:sldId id="261" r:id="rId5"/>
    <p:sldId id="310" r:id="rId6"/>
    <p:sldId id="311" r:id="rId7"/>
    <p:sldId id="326" r:id="rId8"/>
    <p:sldId id="312" r:id="rId9"/>
    <p:sldId id="313" r:id="rId10"/>
    <p:sldId id="314" r:id="rId11"/>
    <p:sldId id="315" r:id="rId12"/>
    <p:sldId id="325" r:id="rId13"/>
    <p:sldId id="271" r:id="rId14"/>
    <p:sldId id="317" r:id="rId15"/>
    <p:sldId id="316" r:id="rId16"/>
    <p:sldId id="319" r:id="rId17"/>
    <p:sldId id="323" r:id="rId18"/>
    <p:sldId id="318" r:id="rId19"/>
    <p:sldId id="338" r:id="rId20"/>
    <p:sldId id="320" r:id="rId21"/>
    <p:sldId id="339" r:id="rId22"/>
    <p:sldId id="321" r:id="rId23"/>
    <p:sldId id="340" r:id="rId24"/>
    <p:sldId id="324" r:id="rId25"/>
    <p:sldId id="309" r:id="rId26"/>
    <p:sldId id="308" r:id="rId27"/>
    <p:sldId id="341" r:id="rId28"/>
    <p:sldId id="342" r:id="rId29"/>
    <p:sldId id="343" r:id="rId30"/>
    <p:sldId id="344" r:id="rId31"/>
    <p:sldId id="34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329"/>
            <p14:sldId id="346"/>
            <p14:sldId id="430"/>
          </p14:sldIdLst>
        </p14:section>
        <p14:section name="Warm up" id="{D1495900-0294-4E4B-B222-42C1C4111C3B}">
          <p14:sldIdLst>
            <p14:sldId id="261"/>
            <p14:sldId id="310"/>
            <p14:sldId id="311"/>
          </p14:sldIdLst>
        </p14:section>
        <p14:section name="Listen and Repeat" id="{A19BAC87-BCFB-4574-8660-01CA430C80FC}">
          <p14:sldIdLst>
            <p14:sldId id="326"/>
            <p14:sldId id="312"/>
            <p14:sldId id="313"/>
            <p14:sldId id="314"/>
            <p14:sldId id="315"/>
          </p14:sldIdLst>
        </p14:section>
        <p14:section name="Let's talk" id="{2BDD28A9-A492-4992-95B6-C3F323141136}">
          <p14:sldIdLst>
            <p14:sldId id="325"/>
            <p14:sldId id="271"/>
            <p14:sldId id="317"/>
            <p14:sldId id="316"/>
            <p14:sldId id="319"/>
            <p14:sldId id="323"/>
            <p14:sldId id="318"/>
            <p14:sldId id="338"/>
            <p14:sldId id="320"/>
            <p14:sldId id="339"/>
            <p14:sldId id="321"/>
            <p14:sldId id="340"/>
          </p14:sldIdLst>
        </p14:section>
        <p14:section name="Let's sing" id="{2AEB3651-FF4D-4DA7-8B81-1630E3BFEF71}">
          <p14:sldIdLst>
            <p14:sldId id="324"/>
            <p14:sldId id="309"/>
          </p14:sldIdLst>
        </p14:section>
        <p14:section name="Game" id="{57DAB1AB-E4E8-4625-B006-57129C776835}">
          <p14:sldIdLst>
            <p14:sldId id="308"/>
          </p14:sldIdLst>
        </p14:section>
        <p14:section name="Wrap up" id="{6D2004DD-EBF3-44B0-A348-5731FAB54851}">
          <p14:sldIdLst>
            <p14:sldId id="341"/>
            <p14:sldId id="342"/>
            <p14:sldId id="343"/>
            <p14:sldId id="344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67" autoAdjust="0"/>
    <p:restoredTop sz="76227" autoAdjust="0"/>
  </p:normalViewPr>
  <p:slideViewPr>
    <p:cSldViewPr snapToGrid="0">
      <p:cViewPr varScale="1">
        <p:scale>
          <a:sx n="49" d="100"/>
          <a:sy n="49" d="100"/>
        </p:scale>
        <p:origin x="43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lesson, pupils will be able to: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</a:t>
            </a:r>
            <a:r>
              <a:rPr lang="en-US" dirty="0"/>
              <a:t>introduce a thing with the structure </a:t>
            </a:r>
            <a:r>
              <a:rPr lang="en-US" i="1" dirty="0"/>
              <a:t>“That’s a/my____”</a:t>
            </a:r>
            <a:r>
              <a:rPr lang="en-US" dirty="0"/>
              <a:t> . </a:t>
            </a:r>
          </a:p>
          <a:p>
            <a:r>
              <a:rPr lang="en-US" dirty="0"/>
              <a:t>- sing along the unit song.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88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32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70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Let’s sing </a:t>
            </a:r>
            <a:r>
              <a:rPr lang="en-US" dirty="0"/>
              <a:t>is divided into 3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read the song lyrics.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read the song lyrics in chorus then in groups.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sing a long the song.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dirty="0"/>
              <a:t>Have pupils listen and sing along the song in chorus then in groups.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sing the song with TPR.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dirty="0"/>
              <a:t>Have groups create their own TPR for the song then present.</a:t>
            </a:r>
          </a:p>
          <a:p>
            <a:r>
              <a:rPr lang="en-US" dirty="0"/>
              <a:t>Finish the song with the TRP for high five and fist bump.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2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52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Guessing game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the unit keywords and structure.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game in groups.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take turn in each group to do TPR action and the others guess and say 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____”.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words with rhythm and say goodbye.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511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93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247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6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Who’s faster?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previous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lesson.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minutes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Teacher shows the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1 minute, have pupils find how many letters 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05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63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 </a:t>
            </a:r>
            <a:r>
              <a:rPr lang="en-US" dirty="0"/>
              <a:t>is divided in to 2 steps.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sound and the meaning of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That’s_____?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minutes.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structure and have pupils listen.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a flash card for mother and say </a:t>
            </a:r>
            <a:r>
              <a:rPr lang="en-US" i="1" dirty="0"/>
              <a:t>That’s a mother</a:t>
            </a:r>
            <a:r>
              <a:rPr lang="en-US" dirty="0"/>
              <a:t>. Repeat the sentence many times.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Do the same with other words.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pupils if they understand the sentence and explain in mother tongue if it is needed.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repeat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a…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open the book, listen and repeat in chorus, group and in pairs.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3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1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talk is divided into 2 steps.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68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practice speaking the structure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a…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groups.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a model with 1 pupil then have pupils work in group of 4 to do the task on Let’s talk.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Pupil will take turn to say the sentence.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83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Lucky numbers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Pupils will practice more in a game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Have pupils look at the slide and choose the number and practice saying the structure “That’s a______.”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89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260067" y="3109367"/>
            <a:ext cx="7672000" cy="14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5332228" y="1682167"/>
            <a:ext cx="150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4204200" y="4481033"/>
            <a:ext cx="37836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3859559" y="450900"/>
            <a:ext cx="248055" cy="275216"/>
          </a:xfrm>
          <a:custGeom>
            <a:avLst/>
            <a:gdLst/>
            <a:ahLst/>
            <a:cxnLst/>
            <a:rect l="l" t="t" r="r" b="b"/>
            <a:pathLst>
              <a:path w="4347" h="4823" extrusionOk="0">
                <a:moveTo>
                  <a:pt x="2177" y="1"/>
                </a:moveTo>
                <a:cubicBezTo>
                  <a:pt x="2174" y="1"/>
                  <a:pt x="2171" y="1"/>
                  <a:pt x="2168" y="1"/>
                </a:cubicBezTo>
                <a:cubicBezTo>
                  <a:pt x="1858" y="1"/>
                  <a:pt x="1882" y="537"/>
                  <a:pt x="1822" y="834"/>
                </a:cubicBezTo>
                <a:cubicBezTo>
                  <a:pt x="1739" y="1430"/>
                  <a:pt x="1108" y="1953"/>
                  <a:pt x="417" y="2120"/>
                </a:cubicBezTo>
                <a:cubicBezTo>
                  <a:pt x="263" y="2144"/>
                  <a:pt x="72" y="2192"/>
                  <a:pt x="24" y="2311"/>
                </a:cubicBezTo>
                <a:cubicBezTo>
                  <a:pt x="1" y="2406"/>
                  <a:pt x="72" y="2513"/>
                  <a:pt x="191" y="2573"/>
                </a:cubicBezTo>
                <a:cubicBezTo>
                  <a:pt x="286" y="2620"/>
                  <a:pt x="417" y="2644"/>
                  <a:pt x="536" y="2668"/>
                </a:cubicBezTo>
                <a:cubicBezTo>
                  <a:pt x="965" y="2775"/>
                  <a:pt x="1310" y="3037"/>
                  <a:pt x="1525" y="3358"/>
                </a:cubicBezTo>
                <a:cubicBezTo>
                  <a:pt x="1739" y="3680"/>
                  <a:pt x="1822" y="4049"/>
                  <a:pt x="1882" y="4406"/>
                </a:cubicBezTo>
                <a:cubicBezTo>
                  <a:pt x="1906" y="4573"/>
                  <a:pt x="1965" y="4799"/>
                  <a:pt x="2168" y="4823"/>
                </a:cubicBezTo>
                <a:cubicBezTo>
                  <a:pt x="2394" y="4799"/>
                  <a:pt x="2441" y="4573"/>
                  <a:pt x="2465" y="4406"/>
                </a:cubicBezTo>
                <a:cubicBezTo>
                  <a:pt x="2513" y="4049"/>
                  <a:pt x="2608" y="3680"/>
                  <a:pt x="2822" y="3358"/>
                </a:cubicBezTo>
                <a:cubicBezTo>
                  <a:pt x="3037" y="3037"/>
                  <a:pt x="3382" y="2775"/>
                  <a:pt x="3811" y="2668"/>
                </a:cubicBezTo>
                <a:cubicBezTo>
                  <a:pt x="3930" y="2644"/>
                  <a:pt x="4049" y="2620"/>
                  <a:pt x="4156" y="2573"/>
                </a:cubicBezTo>
                <a:cubicBezTo>
                  <a:pt x="4275" y="2513"/>
                  <a:pt x="4346" y="2406"/>
                  <a:pt x="4323" y="2311"/>
                </a:cubicBezTo>
                <a:cubicBezTo>
                  <a:pt x="4275" y="2192"/>
                  <a:pt x="4084" y="2144"/>
                  <a:pt x="3930" y="2120"/>
                </a:cubicBezTo>
                <a:cubicBezTo>
                  <a:pt x="3239" y="1953"/>
                  <a:pt x="2644" y="1430"/>
                  <a:pt x="2560" y="834"/>
                </a:cubicBezTo>
                <a:cubicBezTo>
                  <a:pt x="2513" y="540"/>
                  <a:pt x="2478" y="1"/>
                  <a:pt x="2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flipH="1">
            <a:off x="8058546" y="4621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 rot="-5400000" flipH="1">
            <a:off x="2334329" y="873195"/>
            <a:ext cx="138728" cy="10494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rot="-1747020" flipH="1">
            <a:off x="10667951" y="2796082"/>
            <a:ext cx="130228" cy="187948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 rot="-5400000" flipH="1">
            <a:off x="11150739" y="4136439"/>
            <a:ext cx="126799" cy="98796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 rot="-198679" flipH="1">
            <a:off x="8768171" y="5197456"/>
            <a:ext cx="124231" cy="174593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 rot="-684224" flipH="1">
            <a:off x="4306467" y="5532424"/>
            <a:ext cx="114012" cy="2288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 rot="-5400000" flipH="1">
            <a:off x="10908291" y="5800043"/>
            <a:ext cx="210164" cy="150516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 rot="4032399" flipH="1">
            <a:off x="8894259" y="6363638"/>
            <a:ext cx="207588" cy="92793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 flipH="1">
            <a:off x="1630767" y="1576222"/>
            <a:ext cx="142772" cy="191676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 flipH="1">
            <a:off x="10107946" y="18306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 flipH="1">
            <a:off x="2900406" y="1893119"/>
            <a:ext cx="143457" cy="127765"/>
          </a:xfrm>
          <a:custGeom>
            <a:avLst/>
            <a:gdLst/>
            <a:ahLst/>
            <a:cxnLst/>
            <a:rect l="l" t="t" r="r" b="b"/>
            <a:pathLst>
              <a:path w="2514" h="2239" extrusionOk="0">
                <a:moveTo>
                  <a:pt x="1251" y="0"/>
                </a:moveTo>
                <a:cubicBezTo>
                  <a:pt x="1072" y="0"/>
                  <a:pt x="1084" y="250"/>
                  <a:pt x="1061" y="393"/>
                </a:cubicBezTo>
                <a:cubicBezTo>
                  <a:pt x="1001" y="667"/>
                  <a:pt x="644" y="905"/>
                  <a:pt x="239" y="976"/>
                </a:cubicBezTo>
                <a:cubicBezTo>
                  <a:pt x="156" y="1000"/>
                  <a:pt x="48" y="1012"/>
                  <a:pt x="13" y="1072"/>
                </a:cubicBezTo>
                <a:cubicBezTo>
                  <a:pt x="1" y="1119"/>
                  <a:pt x="48" y="1167"/>
                  <a:pt x="108" y="1191"/>
                </a:cubicBezTo>
                <a:cubicBezTo>
                  <a:pt x="168" y="1215"/>
                  <a:pt x="239" y="1226"/>
                  <a:pt x="310" y="1238"/>
                </a:cubicBezTo>
                <a:cubicBezTo>
                  <a:pt x="560" y="1286"/>
                  <a:pt x="751" y="1405"/>
                  <a:pt x="882" y="1560"/>
                </a:cubicBezTo>
                <a:cubicBezTo>
                  <a:pt x="1001" y="1703"/>
                  <a:pt x="1061" y="1869"/>
                  <a:pt x="1084" y="2036"/>
                </a:cubicBezTo>
                <a:cubicBezTo>
                  <a:pt x="1096" y="2119"/>
                  <a:pt x="1132" y="2227"/>
                  <a:pt x="1251" y="2238"/>
                </a:cubicBezTo>
                <a:cubicBezTo>
                  <a:pt x="1382" y="2227"/>
                  <a:pt x="1418" y="2119"/>
                  <a:pt x="1430" y="2036"/>
                </a:cubicBezTo>
                <a:cubicBezTo>
                  <a:pt x="1453" y="1869"/>
                  <a:pt x="1513" y="1703"/>
                  <a:pt x="1632" y="1560"/>
                </a:cubicBezTo>
                <a:cubicBezTo>
                  <a:pt x="1751" y="1405"/>
                  <a:pt x="1953" y="1286"/>
                  <a:pt x="2192" y="1238"/>
                </a:cubicBezTo>
                <a:cubicBezTo>
                  <a:pt x="2263" y="1226"/>
                  <a:pt x="2346" y="1215"/>
                  <a:pt x="2406" y="1191"/>
                </a:cubicBezTo>
                <a:cubicBezTo>
                  <a:pt x="2465" y="1167"/>
                  <a:pt x="2513" y="1119"/>
                  <a:pt x="2489" y="1072"/>
                </a:cubicBezTo>
                <a:cubicBezTo>
                  <a:pt x="2465" y="1012"/>
                  <a:pt x="2358" y="1000"/>
                  <a:pt x="2275" y="976"/>
                </a:cubicBezTo>
                <a:cubicBezTo>
                  <a:pt x="1870" y="905"/>
                  <a:pt x="1525" y="667"/>
                  <a:pt x="1477" y="393"/>
                </a:cubicBezTo>
                <a:cubicBezTo>
                  <a:pt x="1453" y="250"/>
                  <a:pt x="1430" y="0"/>
                  <a:pt x="1251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 flipH="1">
            <a:off x="480006" y="2587425"/>
            <a:ext cx="247369" cy="392767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 flipH="1">
            <a:off x="1242657" y="3746335"/>
            <a:ext cx="186883" cy="25147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8" name="Google Shape;4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3614" y="3629845"/>
            <a:ext cx="3231764" cy="322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963851" y="3611"/>
            <a:ext cx="3231764" cy="322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9733" y="720000"/>
            <a:ext cx="1793400" cy="12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7235" y="4669769"/>
            <a:ext cx="3069533" cy="1468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04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21.xml"/><Relationship Id="rId7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20.xml"/><Relationship Id="rId4" Type="http://schemas.openxmlformats.org/officeDocument/2006/relationships/slide" Target="slide17.xml"/><Relationship Id="rId9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pPr algn="l"/>
            <a:r>
              <a:rPr lang="en-US" sz="5000" dirty="0">
                <a:solidFill>
                  <a:srgbClr val="FFFFFF"/>
                </a:solidFill>
              </a:rPr>
              <a:t>Unit 10</a:t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>
                <a:solidFill>
                  <a:srgbClr val="FFFFFF"/>
                </a:solidFill>
              </a:rPr>
              <a:t>At the zoo</a:t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>
                <a:solidFill>
                  <a:srgbClr val="FFFFFF"/>
                </a:solidFill>
              </a:rPr>
              <a:t>Lesson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" y="450220"/>
            <a:ext cx="5899286" cy="59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2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AB410-A966-264C-9262-EA987BDEC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>
                <a:latin typeface=".VnAvant" panose="020B7200000000000000" pitchFamily="34" charset="0"/>
              </a:rPr>
              <a:t>That’s </a:t>
            </a:r>
            <a:r>
              <a:rPr lang="en-US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		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		</a:t>
            </a:r>
            <a:r>
              <a:rPr lang="en-US" sz="4400" dirty="0">
                <a:latin typeface=".VnAvant" panose="020B7200000000000000" pitchFamily="34" charset="0"/>
              </a:rPr>
              <a:t>a mouse</a:t>
            </a:r>
          </a:p>
        </p:txBody>
      </p:sp>
      <p:pic>
        <p:nvPicPr>
          <p:cNvPr id="5122" name="Picture 2" descr="page79image49377680">
            <a:extLst>
              <a:ext uri="{FF2B5EF4-FFF2-40B4-BE49-F238E27FC236}">
                <a16:creationId xmlns:a16="http://schemas.microsoft.com/office/drawing/2014/main" id="{011E8064-3F68-F443-9CA1-C34FCD5C2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92" y="2528094"/>
            <a:ext cx="23241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37E015-EBCD-8A4D-89FF-EA952A0C2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28094"/>
            <a:ext cx="17145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8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3D086-CAF1-EE47-BDC1-29E05C6AB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latin typeface=".VnAvant" panose="020B7200000000000000" pitchFamily="34" charset="0"/>
              </a:rPr>
              <a:t>That’s 						</a:t>
            </a:r>
          </a:p>
          <a:p>
            <a:pPr marL="0" indent="0">
              <a:buNone/>
            </a:pPr>
            <a:endParaRPr lang="en-US" sz="4400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endParaRPr lang="en-US" sz="4400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endParaRPr lang="en-US" sz="4400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.VnAvant" panose="020B7200000000000000" pitchFamily="34" charset="0"/>
              </a:rPr>
              <a:t>							a mango</a:t>
            </a:r>
          </a:p>
        </p:txBody>
      </p:sp>
      <p:pic>
        <p:nvPicPr>
          <p:cNvPr id="4100" name="Picture 4" descr="page73image49377056">
            <a:extLst>
              <a:ext uri="{FF2B5EF4-FFF2-40B4-BE49-F238E27FC236}">
                <a16:creationId xmlns:a16="http://schemas.microsoft.com/office/drawing/2014/main" id="{071C2E1E-0AE5-104E-966A-37643C960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27" y="2306782"/>
            <a:ext cx="41021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F33F7F-FDAC-924D-83D4-5FD24BD4B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17932"/>
            <a:ext cx="17145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33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FBC3EAFD-A275-4F9B-8F62-72B6678F3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rgbClr val="43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6E64A6D-2B9F-4AAD-AB42-A61BAF01A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43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C51881DD-AD85-41BE-8A49-C2FB45800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FFF4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992652"/>
            <a:ext cx="2853446" cy="28481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04B1D95-F2DC-4E65-9246-8BA7CBB4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97" y="3424348"/>
            <a:ext cx="9426806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solidFill>
                  <a:srgbClr val="1B1B1B"/>
                </a:solidFill>
              </a:rPr>
              <a:t>Let’s talk</a:t>
            </a:r>
          </a:p>
        </p:txBody>
      </p:sp>
    </p:spTree>
    <p:extLst>
      <p:ext uri="{BB962C8B-B14F-4D97-AF65-F5344CB8AC3E}">
        <p14:creationId xmlns:p14="http://schemas.microsoft.com/office/powerpoint/2010/main" val="339533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65852F-E3CA-CF4C-B680-F044BC40C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49" y="1825625"/>
            <a:ext cx="9542702" cy="4351338"/>
          </a:xfrm>
        </p:spPr>
      </p:pic>
    </p:spTree>
    <p:extLst>
      <p:ext uri="{BB962C8B-B14F-4D97-AF65-F5344CB8AC3E}">
        <p14:creationId xmlns:p14="http://schemas.microsoft.com/office/powerpoint/2010/main" val="553719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68B54B6-D599-1A47-8BC9-A02FDC36F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591" y="2048257"/>
            <a:ext cx="5162881" cy="2417444"/>
          </a:xfrm>
        </p:spPr>
      </p:pic>
    </p:spTree>
    <p:extLst>
      <p:ext uri="{BB962C8B-B14F-4D97-AF65-F5344CB8AC3E}">
        <p14:creationId xmlns:p14="http://schemas.microsoft.com/office/powerpoint/2010/main" val="1705934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81CA4ACC-391F-9E4E-B86A-591BBB90F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0"/>
            <a:ext cx="8153400" cy="571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2191904-3176-7E41-83F1-0B549D71B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0"/>
            <a:ext cx="21336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2055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BE39BBC6-99FF-1B4F-8BA4-887D0A5C9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95600"/>
            <a:ext cx="21336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2056" name="Rectangle 8">
            <a:hlinkClick r:id="rId4" action="ppaction://hlinksldjump"/>
            <a:extLst>
              <a:ext uri="{FF2B5EF4-FFF2-40B4-BE49-F238E27FC236}">
                <a16:creationId xmlns:a16="http://schemas.microsoft.com/office/drawing/2014/main" id="{6110D15B-E949-E44D-80C1-3AD6C7DB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0"/>
            <a:ext cx="19812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57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C60873B4-25FA-3B4E-B88E-39AA7DAE1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895600"/>
            <a:ext cx="19812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2058" name="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3F8F374F-9262-324E-8CC9-9B0F07D3F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0"/>
            <a:ext cx="19812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chemeClr val="accent4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059" name="Rectangle 11">
            <a:hlinkClick r:id="rId7" action="ppaction://hlinksldjump"/>
            <a:extLst>
              <a:ext uri="{FF2B5EF4-FFF2-40B4-BE49-F238E27FC236}">
                <a16:creationId xmlns:a16="http://schemas.microsoft.com/office/drawing/2014/main" id="{1162A971-992D-5F47-8A19-652ED4EEF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0"/>
            <a:ext cx="20574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92D050"/>
                </a:solidFill>
              </a:rPr>
              <a:t>4</a:t>
            </a:r>
          </a:p>
        </p:txBody>
      </p:sp>
      <p:sp>
        <p:nvSpPr>
          <p:cNvPr id="2061" name="Rectangle 13">
            <a:hlinkClick r:id="rId8" action="ppaction://hlinksldjump"/>
            <a:extLst>
              <a:ext uri="{FF2B5EF4-FFF2-40B4-BE49-F238E27FC236}">
                <a16:creationId xmlns:a16="http://schemas.microsoft.com/office/drawing/2014/main" id="{669761AA-1D6A-314F-9D92-1E0EFCE09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895600"/>
            <a:ext cx="19812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062" name="Rectangle 14">
            <a:hlinkClick r:id="rId9" action="ppaction://hlinksldjump"/>
            <a:extLst>
              <a:ext uri="{FF2B5EF4-FFF2-40B4-BE49-F238E27FC236}">
                <a16:creationId xmlns:a16="http://schemas.microsoft.com/office/drawing/2014/main" id="{445342C1-C666-164A-97B8-5EB1791E2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895600"/>
            <a:ext cx="20574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dirty="0">
                <a:solidFill>
                  <a:srgbClr val="C0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03585731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1" grpId="0" animBg="1"/>
      <p:bldP spid="20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B98284-9DA6-9448-AD22-CA23A86197D3}"/>
              </a:ext>
            </a:extLst>
          </p:cNvPr>
          <p:cNvSpPr txBox="1"/>
          <p:nvPr/>
        </p:nvSpPr>
        <p:spPr>
          <a:xfrm>
            <a:off x="2452255" y="4592781"/>
            <a:ext cx="6961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.VnAvant" panose="020B7200000000000000" pitchFamily="34" charset="0"/>
              </a:rPr>
              <a:t>That’s a monkey.</a:t>
            </a:r>
          </a:p>
        </p:txBody>
      </p:sp>
      <p:pic>
        <p:nvPicPr>
          <p:cNvPr id="11265" name="Picture 1" descr="page75image49377264">
            <a:extLst>
              <a:ext uri="{FF2B5EF4-FFF2-40B4-BE49-F238E27FC236}">
                <a16:creationId xmlns:a16="http://schemas.microsoft.com/office/drawing/2014/main" id="{6196EC78-863F-244D-8330-62BFFC07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55" y="976745"/>
            <a:ext cx="2909454" cy="328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60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>
            <a:extLst>
              <a:ext uri="{FF2B5EF4-FFF2-40B4-BE49-F238E27FC236}">
                <a16:creationId xmlns:a16="http://schemas.microsoft.com/office/drawing/2014/main" id="{A595CF52-C835-B846-A56D-E17A6E014A82}"/>
              </a:ext>
            </a:extLst>
          </p:cNvPr>
          <p:cNvSpPr/>
          <p:nvPr/>
        </p:nvSpPr>
        <p:spPr>
          <a:xfrm>
            <a:off x="4876800" y="3014133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54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7D8B31-D3D4-B649-95AA-35F123D8097D}"/>
              </a:ext>
            </a:extLst>
          </p:cNvPr>
          <p:cNvSpPr txBox="1"/>
          <p:nvPr/>
        </p:nvSpPr>
        <p:spPr>
          <a:xfrm>
            <a:off x="2452255" y="4592781"/>
            <a:ext cx="6961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.VnAvant" panose="020B7200000000000000" pitchFamily="34" charset="0"/>
              </a:rPr>
              <a:t>That’s a mouse.</a:t>
            </a:r>
          </a:p>
        </p:txBody>
      </p:sp>
      <p:pic>
        <p:nvPicPr>
          <p:cNvPr id="9217" name="Picture 1" descr="page79image49377680">
            <a:extLst>
              <a:ext uri="{FF2B5EF4-FFF2-40B4-BE49-F238E27FC236}">
                <a16:creationId xmlns:a16="http://schemas.microsoft.com/office/drawing/2014/main" id="{804E92BE-751C-8F41-B20A-F7429ECF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159" y="1059873"/>
            <a:ext cx="23241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9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>
            <a:extLst>
              <a:ext uri="{FF2B5EF4-FFF2-40B4-BE49-F238E27FC236}">
                <a16:creationId xmlns:a16="http://schemas.microsoft.com/office/drawing/2014/main" id="{7A1A7C19-75BF-D241-97FA-7DC2D17DC291}"/>
              </a:ext>
            </a:extLst>
          </p:cNvPr>
          <p:cNvSpPr/>
          <p:nvPr/>
        </p:nvSpPr>
        <p:spPr>
          <a:xfrm>
            <a:off x="4876800" y="3014133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46D59572-293C-D94D-A7EE-E74F02C73F87}"/>
              </a:ext>
            </a:extLst>
          </p:cNvPr>
          <p:cNvSpPr/>
          <p:nvPr/>
        </p:nvSpPr>
        <p:spPr>
          <a:xfrm>
            <a:off x="10532533" y="726533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26E765C4-C4AE-7449-8416-E1CF7ABB7EB7}"/>
              </a:ext>
            </a:extLst>
          </p:cNvPr>
          <p:cNvSpPr/>
          <p:nvPr/>
        </p:nvSpPr>
        <p:spPr>
          <a:xfrm>
            <a:off x="10532533" y="5318667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6EE8392B-B726-B340-97CB-B594CDF50155}"/>
              </a:ext>
            </a:extLst>
          </p:cNvPr>
          <p:cNvSpPr/>
          <p:nvPr/>
        </p:nvSpPr>
        <p:spPr>
          <a:xfrm>
            <a:off x="287867" y="5030800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0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65B6-34A6-FDD3-1737-BB7976D1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D098-B4DB-0535-4C1D-B642D2ECC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58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7F56F7-CD6D-C04F-A447-382401FE64EB}"/>
              </a:ext>
            </a:extLst>
          </p:cNvPr>
          <p:cNvSpPr txBox="1"/>
          <p:nvPr/>
        </p:nvSpPr>
        <p:spPr>
          <a:xfrm>
            <a:off x="2452255" y="4592781"/>
            <a:ext cx="6961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.VnAvant" panose="020B7200000000000000" pitchFamily="34" charset="0"/>
              </a:rPr>
              <a:t>That’s a mango.</a:t>
            </a:r>
          </a:p>
        </p:txBody>
      </p:sp>
      <p:pic>
        <p:nvPicPr>
          <p:cNvPr id="12289" name="Picture 1" descr="page73image49377056">
            <a:extLst>
              <a:ext uri="{FF2B5EF4-FFF2-40B4-BE49-F238E27FC236}">
                <a16:creationId xmlns:a16="http://schemas.microsoft.com/office/drawing/2014/main" id="{F4F33563-8DFB-7A48-9FD6-691C753FE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59" y="1434222"/>
            <a:ext cx="41021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3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>
            <a:extLst>
              <a:ext uri="{FF2B5EF4-FFF2-40B4-BE49-F238E27FC236}">
                <a16:creationId xmlns:a16="http://schemas.microsoft.com/office/drawing/2014/main" id="{7A1A7C19-75BF-D241-97FA-7DC2D17DC291}"/>
              </a:ext>
            </a:extLst>
          </p:cNvPr>
          <p:cNvSpPr/>
          <p:nvPr/>
        </p:nvSpPr>
        <p:spPr>
          <a:xfrm>
            <a:off x="4876800" y="3014133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46D59572-293C-D94D-A7EE-E74F02C73F87}"/>
              </a:ext>
            </a:extLst>
          </p:cNvPr>
          <p:cNvSpPr/>
          <p:nvPr/>
        </p:nvSpPr>
        <p:spPr>
          <a:xfrm>
            <a:off x="10532533" y="726533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26E765C4-C4AE-7449-8416-E1CF7ABB7EB7}"/>
              </a:ext>
            </a:extLst>
          </p:cNvPr>
          <p:cNvSpPr/>
          <p:nvPr/>
        </p:nvSpPr>
        <p:spPr>
          <a:xfrm>
            <a:off x="10532533" y="5318667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11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ABDCB5-4A58-204A-B2AC-656CCD1C9A68}"/>
              </a:ext>
            </a:extLst>
          </p:cNvPr>
          <p:cNvSpPr txBox="1"/>
          <p:nvPr/>
        </p:nvSpPr>
        <p:spPr>
          <a:xfrm>
            <a:off x="2452255" y="4592781"/>
            <a:ext cx="6961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.VnAvant" panose="020B7200000000000000" pitchFamily="34" charset="0"/>
              </a:rPr>
              <a:t>That’s a mother.</a:t>
            </a:r>
          </a:p>
        </p:txBody>
      </p:sp>
      <p:pic>
        <p:nvPicPr>
          <p:cNvPr id="10242" name="Picture 2" descr="page77image49375600">
            <a:extLst>
              <a:ext uri="{FF2B5EF4-FFF2-40B4-BE49-F238E27FC236}">
                <a16:creationId xmlns:a16="http://schemas.microsoft.com/office/drawing/2014/main" id="{102A67DD-7BC4-4B40-8B98-17B0B33CC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246909"/>
            <a:ext cx="29337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2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extLst>
              <a:ext uri="{FF2B5EF4-FFF2-40B4-BE49-F238E27FC236}">
                <a16:creationId xmlns:a16="http://schemas.microsoft.com/office/drawing/2014/main" id="{46D59572-293C-D94D-A7EE-E74F02C73F87}"/>
              </a:ext>
            </a:extLst>
          </p:cNvPr>
          <p:cNvSpPr/>
          <p:nvPr/>
        </p:nvSpPr>
        <p:spPr>
          <a:xfrm>
            <a:off x="10532533" y="726533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26E765C4-C4AE-7449-8416-E1CF7ABB7EB7}"/>
              </a:ext>
            </a:extLst>
          </p:cNvPr>
          <p:cNvSpPr/>
          <p:nvPr/>
        </p:nvSpPr>
        <p:spPr>
          <a:xfrm>
            <a:off x="10532533" y="5318667"/>
            <a:ext cx="914400" cy="9144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20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58368"/>
            <a:ext cx="3734698" cy="4123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sing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5CDB4C-1FD0-4585-A020-27F2D836B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5D246F4A-EE8D-4FFF-A21C-202C4438F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id="{5180AFC1-C335-42D8-9689-AC48BB44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FF9AC15C-CDE3-45BB-A2AE-EE0E230F5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735BDF49-0DA5-4D84-9CAF-17F182587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A563694-96C1-4491-968C-ABC2B33A7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C07B463F-74C8-4F4F-AC01-383416E24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2580532B-17A2-44ED-97F7-237749F43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DB8FEB59-52CF-42B0-8E2B-2937ADFE0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4D262DB1-7CDF-4000-89BF-C998FC8B5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8A5DC86C-E98B-4C88-949E-1FB7A33F0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7356204C-A31B-4E4F-806F-FE560545D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23833741-7ACC-4589-8CCF-C149F26F9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BB0E58F6-C893-4850-B8B5-3BBB1B22D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A17CA43F-9341-492F-AE85-5FC1926F7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997D9B52-713B-4194-A09B-CD2088D27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0D245476-F617-4E5B-9F44-3E2B8CF85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CF3A6471-5289-4A16-923A-975AADC36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3DF8E022-DC4D-4636-A382-EB9545C8F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929E99F3-B006-4247-9DF4-83A7ED50E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B4E4F171-F161-4941-8980-7CF8A5BED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07" y="212003"/>
            <a:ext cx="80867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35" y="3830437"/>
            <a:ext cx="1803045" cy="20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8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8" y="0"/>
            <a:ext cx="11767706" cy="6858000"/>
          </a:xfrm>
          <a:prstGeom prst="rect">
            <a:avLst/>
          </a:prstGeom>
        </p:spPr>
      </p:pic>
      <p:pic>
        <p:nvPicPr>
          <p:cNvPr id="4" name="Track 0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10306" y="662309"/>
            <a:ext cx="310123" cy="310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067165-E314-4C2A-A1F3-17433DEF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91" y="167945"/>
            <a:ext cx="10515600" cy="1325563"/>
          </a:xfrm>
        </p:spPr>
        <p:txBody>
          <a:bodyPr/>
          <a:lstStyle/>
          <a:p>
            <a:r>
              <a:rPr lang="en-US" dirty="0"/>
              <a:t>Let’s sing!</a:t>
            </a:r>
          </a:p>
        </p:txBody>
      </p:sp>
    </p:spTree>
    <p:extLst>
      <p:ext uri="{BB962C8B-B14F-4D97-AF65-F5344CB8AC3E}">
        <p14:creationId xmlns:p14="http://schemas.microsoft.com/office/powerpoint/2010/main" val="21484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39" y="2102405"/>
            <a:ext cx="3755608" cy="3018235"/>
          </a:xfrm>
        </p:spPr>
      </p:pic>
    </p:spTree>
    <p:extLst>
      <p:ext uri="{BB962C8B-B14F-4D97-AF65-F5344CB8AC3E}">
        <p14:creationId xmlns:p14="http://schemas.microsoft.com/office/powerpoint/2010/main" val="1715304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15" y="1645921"/>
            <a:ext cx="3507655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1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25" y="1748373"/>
            <a:ext cx="3164635" cy="364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C81D9A-1E18-5ACB-48F6-98522C2181D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626020" y="947461"/>
            <a:ext cx="7139763" cy="1122400"/>
          </a:xfrm>
        </p:spPr>
        <p:txBody>
          <a:bodyPr/>
          <a:lstStyle/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Anh 1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AF518778-94E9-72F1-52BF-E21B1113E5EC}"/>
              </a:ext>
            </a:extLst>
          </p:cNvPr>
          <p:cNvSpPr txBox="1"/>
          <p:nvPr/>
        </p:nvSpPr>
        <p:spPr>
          <a:xfrm>
            <a:off x="1177042" y="2358954"/>
            <a:ext cx="9837919" cy="5425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Giáo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viên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Hoàng Thị Hồng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Lớp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dạy</a:t>
            </a:r>
            <a:r>
              <a:rPr lang="en-US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1A4, 1A5, 1A6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Đơn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vị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tác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Trường TH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Hưng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Đạo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  <p:extLst>
      <p:ext uri="{BB962C8B-B14F-4D97-AF65-F5344CB8AC3E}">
        <p14:creationId xmlns:p14="http://schemas.microsoft.com/office/powerpoint/2010/main" val="2290694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68" y="1798319"/>
            <a:ext cx="3249149" cy="379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68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024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BC3B2-8615-4DC5-9DFC-BB004343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How many letters…M?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E9ED63-4701-8742-A86E-11399944BD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296828"/>
              </p:ext>
            </p:extLst>
          </p:nvPr>
        </p:nvGraphicFramePr>
        <p:xfrm>
          <a:off x="838199" y="1360967"/>
          <a:ext cx="10113335" cy="5131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2667">
                  <a:extLst>
                    <a:ext uri="{9D8B030D-6E8A-4147-A177-3AD203B41FA5}">
                      <a16:colId xmlns:a16="http://schemas.microsoft.com/office/drawing/2014/main" val="3343907568"/>
                    </a:ext>
                  </a:extLst>
                </a:gridCol>
                <a:gridCol w="2022667">
                  <a:extLst>
                    <a:ext uri="{9D8B030D-6E8A-4147-A177-3AD203B41FA5}">
                      <a16:colId xmlns:a16="http://schemas.microsoft.com/office/drawing/2014/main" val="1375736364"/>
                    </a:ext>
                  </a:extLst>
                </a:gridCol>
                <a:gridCol w="2022667">
                  <a:extLst>
                    <a:ext uri="{9D8B030D-6E8A-4147-A177-3AD203B41FA5}">
                      <a16:colId xmlns:a16="http://schemas.microsoft.com/office/drawing/2014/main" val="1388500569"/>
                    </a:ext>
                  </a:extLst>
                </a:gridCol>
                <a:gridCol w="2022667">
                  <a:extLst>
                    <a:ext uri="{9D8B030D-6E8A-4147-A177-3AD203B41FA5}">
                      <a16:colId xmlns:a16="http://schemas.microsoft.com/office/drawing/2014/main" val="3274605798"/>
                    </a:ext>
                  </a:extLst>
                </a:gridCol>
                <a:gridCol w="2022667">
                  <a:extLst>
                    <a:ext uri="{9D8B030D-6E8A-4147-A177-3AD203B41FA5}">
                      <a16:colId xmlns:a16="http://schemas.microsoft.com/office/drawing/2014/main" val="2763798956"/>
                    </a:ext>
                  </a:extLst>
                </a:gridCol>
              </a:tblGrid>
              <a:tr h="64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942845"/>
                  </a:ext>
                </a:extLst>
              </a:tr>
              <a:tr h="64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2088413"/>
                  </a:ext>
                </a:extLst>
              </a:tr>
              <a:tr h="64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8156614"/>
                  </a:ext>
                </a:extLst>
              </a:tr>
              <a:tr h="64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Q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6960144"/>
                  </a:ext>
                </a:extLst>
              </a:tr>
              <a:tr h="64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5854291"/>
                  </a:ext>
                </a:extLst>
              </a:tr>
              <a:tr h="64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F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971174"/>
                  </a:ext>
                </a:extLst>
              </a:tr>
              <a:tr h="64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Q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5107500"/>
                  </a:ext>
                </a:extLst>
              </a:tr>
              <a:tr h="641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V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31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42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AA8F-B400-EB45-B902-2F1A738D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2FA5CA-D3AE-2545-BDDC-541A039792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316981"/>
              </p:ext>
            </p:extLst>
          </p:nvPr>
        </p:nvGraphicFramePr>
        <p:xfrm>
          <a:off x="1509823" y="1446027"/>
          <a:ext cx="8867554" cy="504684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59086">
                  <a:extLst>
                    <a:ext uri="{9D8B030D-6E8A-4147-A177-3AD203B41FA5}">
                      <a16:colId xmlns:a16="http://schemas.microsoft.com/office/drawing/2014/main" val="210002553"/>
                    </a:ext>
                  </a:extLst>
                </a:gridCol>
                <a:gridCol w="1777117">
                  <a:extLst>
                    <a:ext uri="{9D8B030D-6E8A-4147-A177-3AD203B41FA5}">
                      <a16:colId xmlns:a16="http://schemas.microsoft.com/office/drawing/2014/main" val="2883837311"/>
                    </a:ext>
                  </a:extLst>
                </a:gridCol>
                <a:gridCol w="1777117">
                  <a:extLst>
                    <a:ext uri="{9D8B030D-6E8A-4147-A177-3AD203B41FA5}">
                      <a16:colId xmlns:a16="http://schemas.microsoft.com/office/drawing/2014/main" val="2529181202"/>
                    </a:ext>
                  </a:extLst>
                </a:gridCol>
                <a:gridCol w="1777117">
                  <a:extLst>
                    <a:ext uri="{9D8B030D-6E8A-4147-A177-3AD203B41FA5}">
                      <a16:colId xmlns:a16="http://schemas.microsoft.com/office/drawing/2014/main" val="3636922257"/>
                    </a:ext>
                  </a:extLst>
                </a:gridCol>
                <a:gridCol w="1777117">
                  <a:extLst>
                    <a:ext uri="{9D8B030D-6E8A-4147-A177-3AD203B41FA5}">
                      <a16:colId xmlns:a16="http://schemas.microsoft.com/office/drawing/2014/main" val="1258472205"/>
                    </a:ext>
                  </a:extLst>
                </a:gridCol>
              </a:tblGrid>
              <a:tr h="63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0" dirty="0">
                          <a:effectLst/>
                        </a:rPr>
                        <a:t> M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</a:rPr>
                        <a:t>M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8516797"/>
                  </a:ext>
                </a:extLst>
              </a:tr>
              <a:tr h="63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</a:rPr>
                        <a:t>M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5038043"/>
                  </a:ext>
                </a:extLst>
              </a:tr>
              <a:tr h="63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</a:rPr>
                        <a:t>M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1813163"/>
                  </a:ext>
                </a:extLst>
              </a:tr>
              <a:tr h="63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</a:rPr>
                        <a:t>M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Q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U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3690351"/>
                  </a:ext>
                </a:extLst>
              </a:tr>
              <a:tr h="63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</a:rPr>
                        <a:t>M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7646779"/>
                  </a:ext>
                </a:extLst>
              </a:tr>
              <a:tr h="63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F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</a:rPr>
                        <a:t>M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6000659"/>
                  </a:ext>
                </a:extLst>
              </a:tr>
              <a:tr h="63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b="1" dirty="0">
                          <a:effectLst/>
                        </a:rPr>
                        <a:t>M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Q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3262473"/>
                  </a:ext>
                </a:extLst>
              </a:tr>
              <a:tr h="630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V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Z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>
                          <a:effectLst/>
                        </a:rPr>
                        <a:t>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dirty="0">
                          <a:effectLst/>
                        </a:rPr>
                        <a:t>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8841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01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D0B05F-C57E-40E5-9EAA-2FA92254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76263"/>
            <a:ext cx="5206802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Listen and repeat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7A465B-6667-4FD4-AA8F-F394C2D3C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2797" y="1357959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AF9581-3CC8-4E19-BB29-4FBCB0F3E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7748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1B13D0-916A-4B34-AD9F-C5691567B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2162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43" y="1357959"/>
            <a:ext cx="1990262" cy="1986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77" y="3505521"/>
            <a:ext cx="1997090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7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41F2E-9228-454D-8477-FD301F97C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800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sz="4800" dirty="0">
                <a:latin typeface=".VnAvant" panose="020B7200000000000000" pitchFamily="34" charset="0"/>
              </a:rPr>
              <a:t>That’s </a:t>
            </a:r>
            <a:r>
              <a:rPr lang="en-US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		</a:t>
            </a: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	</a:t>
            </a:r>
            <a:r>
              <a:rPr lang="en-US" sz="4400" dirty="0">
                <a:latin typeface=".VnAvant" panose="020B7200000000000000" pitchFamily="34" charset="0"/>
              </a:rPr>
              <a:t>  a monkey</a:t>
            </a:r>
          </a:p>
        </p:txBody>
      </p:sp>
      <p:pic>
        <p:nvPicPr>
          <p:cNvPr id="6145" name="Picture 1" descr="page75image49377264">
            <a:extLst>
              <a:ext uri="{FF2B5EF4-FFF2-40B4-BE49-F238E27FC236}">
                <a16:creationId xmlns:a16="http://schemas.microsoft.com/office/drawing/2014/main" id="{235FB1A2-0C97-564F-9139-78801C99A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09" y="2265218"/>
            <a:ext cx="23876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4D3D06-B54F-1E40-8C5F-63159F98E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23" y="3254086"/>
            <a:ext cx="17145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02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DC54-4EE4-6A4B-9AF6-55A61411A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>
                <a:latin typeface=".VnAvant" panose="020B7200000000000000" pitchFamily="34" charset="0"/>
              </a:rPr>
              <a:t>That’s </a:t>
            </a:r>
            <a:r>
              <a:rPr lang="en-US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</a:t>
            </a: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		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  <a:p>
            <a:pPr marL="0" indent="0">
              <a:buNone/>
            </a:pPr>
            <a:r>
              <a:rPr lang="en-US" dirty="0">
                <a:latin typeface=".VnAvant" panose="020B7200000000000000" pitchFamily="34" charset="0"/>
              </a:rPr>
              <a:t>								</a:t>
            </a:r>
            <a:r>
              <a:rPr lang="en-US" sz="4400" dirty="0">
                <a:latin typeface=".VnAvant" panose="020B7200000000000000" pitchFamily="34" charset="0"/>
              </a:rPr>
              <a:t>a mother</a:t>
            </a:r>
          </a:p>
        </p:txBody>
      </p:sp>
      <p:pic>
        <p:nvPicPr>
          <p:cNvPr id="7169" name="Picture 1" descr="page77image49375600">
            <a:extLst>
              <a:ext uri="{FF2B5EF4-FFF2-40B4-BE49-F238E27FC236}">
                <a16:creationId xmlns:a16="http://schemas.microsoft.com/office/drawing/2014/main" id="{3D80E1C4-3B31-D141-8FB6-7EAD4752C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04" y="2142476"/>
            <a:ext cx="29337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8F0DCF-8DD1-8E44-B2CB-DF0DB83A7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91726"/>
            <a:ext cx="17145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39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769</Words>
  <Application>Microsoft Office PowerPoint</Application>
  <PresentationFormat>Widescreen</PresentationFormat>
  <Paragraphs>239</Paragraphs>
  <Slides>31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.VnAvant</vt:lpstr>
      <vt:lpstr>Arial</vt:lpstr>
      <vt:lpstr>Calibri</vt:lpstr>
      <vt:lpstr>Calibri Light</vt:lpstr>
      <vt:lpstr>Paytone One</vt:lpstr>
      <vt:lpstr>Times New Roman</vt:lpstr>
      <vt:lpstr>Office Theme</vt:lpstr>
      <vt:lpstr>Unit 10 At the zoo Lesson 3</vt:lpstr>
      <vt:lpstr>PowerPoint Presentation</vt:lpstr>
      <vt:lpstr>Tiếng Anh 1</vt:lpstr>
      <vt:lpstr>Warm-up</vt:lpstr>
      <vt:lpstr>How many letters…M?</vt:lpstr>
      <vt:lpstr>8</vt:lpstr>
      <vt:lpstr>Listen and repeat</vt:lpstr>
      <vt:lpstr>PowerPoint Presentation</vt:lpstr>
      <vt:lpstr>PowerPoint Presentation</vt:lpstr>
      <vt:lpstr>PowerPoint Presentation</vt:lpstr>
      <vt:lpstr>PowerPoint Presentation</vt:lpstr>
      <vt:lpstr>Let’s talk</vt:lpstr>
      <vt:lpstr>Let’s talk.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sing</vt:lpstr>
      <vt:lpstr>Let’s sing!</vt:lpstr>
      <vt:lpstr>Game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In the dining room</dc:title>
  <dc:creator>Huong Quynh Tran</dc:creator>
  <cp:lastModifiedBy>To Ha</cp:lastModifiedBy>
  <cp:revision>114</cp:revision>
  <dcterms:created xsi:type="dcterms:W3CDTF">2020-02-18T08:21:18Z</dcterms:created>
  <dcterms:modified xsi:type="dcterms:W3CDTF">2026-01-26T02:25:48Z</dcterms:modified>
</cp:coreProperties>
</file>