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1" r:id="rId2"/>
    <p:sldId id="256" r:id="rId3"/>
    <p:sldId id="261" r:id="rId4"/>
    <p:sldId id="341" r:id="rId5"/>
    <p:sldId id="330" r:id="rId6"/>
    <p:sldId id="342" r:id="rId7"/>
    <p:sldId id="332" r:id="rId8"/>
    <p:sldId id="319" r:id="rId9"/>
    <p:sldId id="428" r:id="rId10"/>
    <p:sldId id="413" r:id="rId11"/>
    <p:sldId id="414" r:id="rId12"/>
    <p:sldId id="426" r:id="rId13"/>
    <p:sldId id="427" r:id="rId14"/>
    <p:sldId id="325" r:id="rId15"/>
    <p:sldId id="320" r:id="rId16"/>
    <p:sldId id="270" r:id="rId17"/>
    <p:sldId id="267" r:id="rId18"/>
    <p:sldId id="412" r:id="rId19"/>
    <p:sldId id="417" r:id="rId20"/>
    <p:sldId id="424" r:id="rId21"/>
    <p:sldId id="418" r:id="rId22"/>
    <p:sldId id="419" r:id="rId23"/>
    <p:sldId id="421" r:id="rId24"/>
    <p:sldId id="420" r:id="rId25"/>
    <p:sldId id="423" r:id="rId26"/>
    <p:sldId id="425" r:id="rId27"/>
    <p:sldId id="269" r:id="rId28"/>
    <p:sldId id="298" r:id="rId29"/>
    <p:sldId id="299" r:id="rId30"/>
    <p:sldId id="301" r:id="rId31"/>
    <p:sldId id="42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431"/>
            <p14:sldId id="256"/>
          </p14:sldIdLst>
        </p14:section>
        <p14:section name="Warm up" id="{25ACB1C2-973D-476C-80BF-19662B3EC863}">
          <p14:sldIdLst>
            <p14:sldId id="261"/>
            <p14:sldId id="341"/>
            <p14:sldId id="330"/>
            <p14:sldId id="342"/>
            <p14:sldId id="332"/>
          </p14:sldIdLst>
        </p14:section>
        <p14:section name="Listen and Repeat" id="{8FFE6284-7756-4DD7-87E0-C579CAA581FB}">
          <p14:sldIdLst>
            <p14:sldId id="319"/>
            <p14:sldId id="428"/>
            <p14:sldId id="413"/>
            <p14:sldId id="414"/>
            <p14:sldId id="426"/>
            <p14:sldId id="427"/>
            <p14:sldId id="325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  <p14:sldId id="412"/>
            <p14:sldId id="417"/>
            <p14:sldId id="424"/>
            <p14:sldId id="418"/>
            <p14:sldId id="419"/>
            <p14:sldId id="421"/>
            <p14:sldId id="420"/>
            <p14:sldId id="423"/>
            <p14:sldId id="425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86" autoAdjust="0"/>
    <p:restoredTop sz="60207" autoAdjust="0"/>
  </p:normalViewPr>
  <p:slideViewPr>
    <p:cSldViewPr snapToGrid="0">
      <p:cViewPr varScale="1">
        <p:scale>
          <a:sx n="38" d="100"/>
          <a:sy n="38" d="100"/>
        </p:scale>
        <p:origin x="1048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bus, 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“___’s running.”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talk about what someone is doing at the moment.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s__n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tr__ck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b__s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“It’s a ____.”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is ____.” </a:t>
            </a:r>
          </a:p>
          <a:p>
            <a:pPr marL="171450" indent="-171450">
              <a:buFontTx/>
              <a:buChar char="-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listen and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bus, 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and say the words in different situations when listening.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4</a:t>
            </a:r>
          </a:p>
          <a:p>
            <a:r>
              <a:rPr lang="en-US" b="1" dirty="0"/>
              <a:t>Goal: </a:t>
            </a:r>
            <a:r>
              <a:rPr lang="en-US" dirty="0"/>
              <a:t>Pupils will be able to practice listen and repeat again the sound </a:t>
            </a:r>
            <a:r>
              <a:rPr lang="en-US" i="1" dirty="0"/>
              <a:t>u </a:t>
            </a:r>
            <a:r>
              <a:rPr lang="en-US" i="0" dirty="0"/>
              <a:t>and</a:t>
            </a:r>
            <a:r>
              <a:rPr lang="en-US" dirty="0"/>
              <a:t> all four words</a:t>
            </a:r>
          </a:p>
          <a:p>
            <a:r>
              <a:rPr lang="en-US" dirty="0"/>
              <a:t>- Have pupils listen and repeat the sound </a:t>
            </a:r>
            <a:r>
              <a:rPr lang="en-US" i="1" dirty="0"/>
              <a:t>u </a:t>
            </a:r>
            <a:r>
              <a:rPr lang="en-US" i="0" dirty="0"/>
              <a:t>and the words</a:t>
            </a:r>
          </a:p>
          <a:p>
            <a:r>
              <a:rPr lang="en-US" i="0" dirty="0"/>
              <a:t>- Pupils repeat in chorus,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words once again but vary the speed to have fun. 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ask some pupils to read then others point.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to the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word truck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other words and have pupils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pair, 1 points and the other says.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 through pictures,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slides to pupils.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Tell the pupils that when they see a picture, they have to say; when they see a word, they have to 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faster the winner.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IS FASTER?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</a:t>
            </a:r>
            <a:r>
              <a:rPr lang="en-US" dirty="0"/>
              <a:t>: Revise Unit Vocabulary.</a:t>
            </a:r>
          </a:p>
          <a:p>
            <a:r>
              <a:rPr lang="en-US" b="1" dirty="0"/>
              <a:t>Time</a:t>
            </a:r>
            <a:r>
              <a:rPr lang="en-US" dirty="0"/>
              <a:t>: 5 minutes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Play in group </a:t>
            </a:r>
          </a:p>
          <a:p>
            <a:r>
              <a:rPr lang="en-US" dirty="0"/>
              <a:t>Round 1</a:t>
            </a:r>
          </a:p>
          <a:p>
            <a:r>
              <a:rPr lang="en-US" dirty="0"/>
              <a:t>Each group is given 4 cards with the images of bus, running, sun, truck and 4 cards with the spellings of the 4 above words.</a:t>
            </a:r>
          </a:p>
          <a:p>
            <a:r>
              <a:rPr lang="en-US" dirty="0"/>
              <a:t>Pupils have to arrange words with images. </a:t>
            </a:r>
          </a:p>
          <a:p>
            <a:endParaRPr lang="en-US" dirty="0"/>
          </a:p>
          <a:p>
            <a:r>
              <a:rPr lang="en-US" dirty="0"/>
              <a:t>Round 2:</a:t>
            </a:r>
          </a:p>
          <a:p>
            <a:r>
              <a:rPr lang="en-US" dirty="0"/>
              <a:t>Teacher shows 8 slides of 4 words and 4 images</a:t>
            </a:r>
          </a:p>
          <a:p>
            <a:r>
              <a:rPr lang="en-US" dirty="0"/>
              <a:t>Group who gives the fastest and correct answer will be given 1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1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4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previous unit vocabulary: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mouse, mother, mango, monkey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each slide with a part of the picture.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 says the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TPR with each word respectively.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8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1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into 4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/>
              <a:t>Open your book!</a:t>
            </a:r>
            <a:r>
              <a:rPr lang="en-US" dirty="0"/>
              <a:t> with a TPR action. Have pupils open the book, Unit 11 </a:t>
            </a:r>
            <a:r>
              <a:rPr lang="en-US" i="1" dirty="0"/>
              <a:t>At the bus stop</a:t>
            </a:r>
            <a:r>
              <a:rPr lang="en-US" dirty="0"/>
              <a:t>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u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 in chorus then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pupils.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repeat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running.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each slide with two words: bus, running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TPR with each word respectively.</a:t>
            </a:r>
          </a:p>
          <a:p>
            <a:r>
              <a:rPr lang="en-US" dirty="0"/>
              <a:t>Note: Ask pupils to listen, repeat and do actions 3 times.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 or Running?</a:t>
            </a:r>
          </a:p>
          <a:p>
            <a:r>
              <a:rPr lang="en-US" dirty="0"/>
              <a:t>Ask pupils to guess.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repeat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2.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Truck or sun?</a:t>
            </a:r>
          </a:p>
          <a:p>
            <a:r>
              <a:rPr lang="en-US" dirty="0"/>
              <a:t>Ask pupils to guess.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60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7" y="462111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3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41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3" y="5197457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5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40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3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7" y="1830611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8" y="1893120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8" y="2587426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7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6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3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6" y="4669770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32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5.mp3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13.png"/><Relationship Id="rId2" Type="http://schemas.openxmlformats.org/officeDocument/2006/relationships/audio" Target="../media/media3.mp3"/><Relationship Id="rId16" Type="http://schemas.openxmlformats.org/officeDocument/2006/relationships/image" Target="../media/image18.PNG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1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3" y="2358956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7C100B-7303-4348-8FD1-6E6E95775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5358"/>
            <a:ext cx="4653450" cy="2706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37A3C6-6F02-4FD4-AF48-D2E9379AC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03" y="3429000"/>
            <a:ext cx="2804007" cy="324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420" y="2219327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b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1673" y="1662734"/>
            <a:ext cx="4067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r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nning</a:t>
            </a:r>
          </a:p>
        </p:txBody>
      </p:sp>
      <p:pic>
        <p:nvPicPr>
          <p:cNvPr id="7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72354" y="2951146"/>
            <a:ext cx="242888" cy="242888"/>
          </a:xfrm>
          <a:prstGeom prst="rect">
            <a:avLst/>
          </a:prstGeom>
        </p:spPr>
      </p:pic>
      <p:pic>
        <p:nvPicPr>
          <p:cNvPr id="3" name="b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58817" y="3493088"/>
            <a:ext cx="242888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37A3C6-6F02-4FD4-AF48-D2E9379A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72" y="463826"/>
            <a:ext cx="5090890" cy="5886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143C7-481D-40C3-BE79-526E9B66BF00}"/>
              </a:ext>
            </a:extLst>
          </p:cNvPr>
          <p:cNvSpPr/>
          <p:nvPr/>
        </p:nvSpPr>
        <p:spPr>
          <a:xfrm>
            <a:off x="6812280" y="335280"/>
            <a:ext cx="3718560" cy="431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009B5-2CD1-44A6-ABE7-2564FDF46B09}"/>
              </a:ext>
            </a:extLst>
          </p:cNvPr>
          <p:cNvSpPr/>
          <p:nvPr/>
        </p:nvSpPr>
        <p:spPr>
          <a:xfrm>
            <a:off x="405232" y="2198178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9312E-AB62-482A-803E-CEB40F794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47220"/>
            <a:ext cx="3404149" cy="21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020" y="377275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s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6655" y="377275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tr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2" y="1946935"/>
            <a:ext cx="4610259" cy="39777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" y="2243911"/>
            <a:ext cx="5146113" cy="3680740"/>
          </a:xfrm>
        </p:spPr>
      </p:pic>
      <p:pic>
        <p:nvPicPr>
          <p:cNvPr id="5" name="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50498" y="1710075"/>
            <a:ext cx="305836" cy="305836"/>
          </a:xfrm>
          <a:prstGeom prst="rect">
            <a:avLst/>
          </a:prstGeom>
        </p:spPr>
      </p:pic>
      <p:pic>
        <p:nvPicPr>
          <p:cNvPr id="8" name="truc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3557" y="1651038"/>
            <a:ext cx="295897" cy="2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4329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FDD40-A9E9-DD46-B2D2-D3CEF54D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593" y="2107180"/>
            <a:ext cx="2844800" cy="205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7143C7-481D-40C3-BE79-526E9B66BF00}"/>
              </a:ext>
            </a:extLst>
          </p:cNvPr>
          <p:cNvSpPr/>
          <p:nvPr/>
        </p:nvSpPr>
        <p:spPr>
          <a:xfrm>
            <a:off x="0" y="251791"/>
            <a:ext cx="6215267" cy="402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F951E-7EE0-4A70-B1BB-BC5B2941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6" y="507231"/>
            <a:ext cx="3067197" cy="178381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6070E-57C7-4D93-857C-5F8FD58429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2472156"/>
            <a:ext cx="2192790" cy="2535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E18A51-B7E1-4A99-AB0F-E87687C2E1A8}"/>
              </a:ext>
            </a:extLst>
          </p:cNvPr>
          <p:cNvSpPr/>
          <p:nvPr/>
        </p:nvSpPr>
        <p:spPr>
          <a:xfrm>
            <a:off x="5942753" y="2170278"/>
            <a:ext cx="8322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u</a:t>
            </a:r>
            <a:endParaRPr lang="en-SG" sz="96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30" y="3971446"/>
            <a:ext cx="3028553" cy="261302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1" y="2413446"/>
            <a:ext cx="3709186" cy="2652983"/>
          </a:xfrm>
          <a:prstGeom prst="rect">
            <a:avLst/>
          </a:prstGeom>
        </p:spPr>
      </p:pic>
      <p:pic>
        <p:nvPicPr>
          <p:cNvPr id="4" name="b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6292782" y="2158527"/>
            <a:ext cx="263543" cy="263543"/>
          </a:xfrm>
          <a:prstGeom prst="rect">
            <a:avLst/>
          </a:prstGeom>
        </p:spPr>
      </p:pic>
      <p:pic>
        <p:nvPicPr>
          <p:cNvPr id="6" name="U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79529" y="3430495"/>
            <a:ext cx="282939" cy="282939"/>
          </a:xfrm>
          <a:prstGeom prst="rect">
            <a:avLst/>
          </a:prstGeom>
        </p:spPr>
      </p:pic>
      <p:pic>
        <p:nvPicPr>
          <p:cNvPr id="7" name="run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64601" y="5168348"/>
            <a:ext cx="290563" cy="290563"/>
          </a:xfrm>
          <a:prstGeom prst="rect">
            <a:avLst/>
          </a:prstGeom>
        </p:spPr>
      </p:pic>
      <p:pic>
        <p:nvPicPr>
          <p:cNvPr id="12" name="su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54262" y="5066428"/>
            <a:ext cx="261981" cy="261981"/>
          </a:xfrm>
          <a:prstGeom prst="rect">
            <a:avLst/>
          </a:prstGeom>
        </p:spPr>
      </p:pic>
      <p:pic>
        <p:nvPicPr>
          <p:cNvPr id="14" name="truc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79398" y="6319426"/>
            <a:ext cx="254690" cy="2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9" y="3084093"/>
            <a:ext cx="1920029" cy="191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37" y="5000566"/>
            <a:ext cx="1765784" cy="17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and say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4" y="0"/>
            <a:ext cx="6798364" cy="6919455"/>
          </a:xfr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76EAE-BFFE-4349-A250-7833C06E4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8" y="1819829"/>
            <a:ext cx="4041913" cy="2957053"/>
          </a:xfrm>
        </p:spPr>
      </p:pic>
    </p:spTree>
    <p:extLst>
      <p:ext uri="{BB962C8B-B14F-4D97-AF65-F5344CB8AC3E}">
        <p14:creationId xmlns:p14="http://schemas.microsoft.com/office/powerpoint/2010/main" val="417924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6070E-57C7-4D93-857C-5F8FD584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07" y="3429000"/>
            <a:ext cx="2192790" cy="25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630016"/>
            <a:ext cx="3364992" cy="2329335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bus stop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7307" y="2497623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b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2340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1" y="2413446"/>
            <a:ext cx="3709186" cy="2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17" y="3388351"/>
            <a:ext cx="3028553" cy="26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03403" y="1053136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tr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ck</a:t>
            </a:r>
          </a:p>
        </p:txBody>
      </p:sp>
    </p:spTree>
    <p:extLst>
      <p:ext uri="{BB962C8B-B14F-4D97-AF65-F5344CB8AC3E}">
        <p14:creationId xmlns:p14="http://schemas.microsoft.com/office/powerpoint/2010/main" val="21439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707441"/>
            <a:ext cx="3988904" cy="2479849"/>
          </a:xfrm>
        </p:spPr>
      </p:pic>
    </p:spTree>
    <p:extLst>
      <p:ext uri="{BB962C8B-B14F-4D97-AF65-F5344CB8AC3E}">
        <p14:creationId xmlns:p14="http://schemas.microsoft.com/office/powerpoint/2010/main" val="50045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2203" y="3889101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s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5020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1673" y="1662734"/>
            <a:ext cx="4067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r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/>
              <a:t>nning</a:t>
            </a:r>
          </a:p>
        </p:txBody>
      </p:sp>
    </p:spTree>
    <p:extLst>
      <p:ext uri="{BB962C8B-B14F-4D97-AF65-F5344CB8AC3E}">
        <p14:creationId xmlns:p14="http://schemas.microsoft.com/office/powerpoint/2010/main" val="210299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2" y="2396830"/>
            <a:ext cx="3863532" cy="2401907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43" y="1136512"/>
            <a:ext cx="3982739" cy="4888560"/>
          </a:xfr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15" y="2272020"/>
            <a:ext cx="4104996" cy="29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48" y="1772920"/>
            <a:ext cx="4001187" cy="34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70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45" y="2373800"/>
            <a:ext cx="3381847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F45-FDFF-F84A-AC8C-ACC64A4E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72" y="2291318"/>
            <a:ext cx="2191056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813" y="3341251"/>
            <a:ext cx="526806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88" y="2155112"/>
            <a:ext cx="2629267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40171"/>
            <a:ext cx="2224652" cy="222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3" y="4449983"/>
            <a:ext cx="2153239" cy="2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560D-9B60-4E28-BF01-1366C4E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105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4" name="U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9464" y="3114260"/>
            <a:ext cx="279331" cy="2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902</Words>
  <Application>Microsoft Office PowerPoint</Application>
  <PresentationFormat>Widescreen</PresentationFormat>
  <Paragraphs>161</Paragraphs>
  <Slides>31</Slides>
  <Notes>26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Paytone One</vt:lpstr>
      <vt:lpstr>Times New Roman</vt:lpstr>
      <vt:lpstr>Office Theme</vt:lpstr>
      <vt:lpstr>Tiếng Anh 1</vt:lpstr>
      <vt:lpstr>Unit 11 At the bus stop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Point and say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To Ha</cp:lastModifiedBy>
  <cp:revision>188</cp:revision>
  <dcterms:created xsi:type="dcterms:W3CDTF">2020-02-18T03:54:09Z</dcterms:created>
  <dcterms:modified xsi:type="dcterms:W3CDTF">2026-02-10T00:49:23Z</dcterms:modified>
</cp:coreProperties>
</file>