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30" r:id="rId2"/>
    <p:sldId id="347" r:id="rId3"/>
    <p:sldId id="329" r:id="rId4"/>
    <p:sldId id="261" r:id="rId5"/>
    <p:sldId id="338" r:id="rId6"/>
    <p:sldId id="326" r:id="rId7"/>
    <p:sldId id="332" r:id="rId8"/>
    <p:sldId id="318" r:id="rId9"/>
    <p:sldId id="325" r:id="rId10"/>
    <p:sldId id="333" r:id="rId11"/>
    <p:sldId id="271" r:id="rId12"/>
    <p:sldId id="324" r:id="rId13"/>
    <p:sldId id="309" r:id="rId14"/>
    <p:sldId id="308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34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7BC071C-6C73-4DE0-81A5-EFEDF5C7FF4D}">
          <p14:sldIdLst>
            <p14:sldId id="430"/>
            <p14:sldId id="347"/>
            <p14:sldId id="329"/>
          </p14:sldIdLst>
        </p14:section>
        <p14:section name="Warm up" id="{D1495900-0294-4E4B-B222-42C1C4111C3B}">
          <p14:sldIdLst>
            <p14:sldId id="261"/>
            <p14:sldId id="338"/>
          </p14:sldIdLst>
        </p14:section>
        <p14:section name="Listen and Repeat" id="{A19BAC87-BCFB-4574-8660-01CA430C80FC}">
          <p14:sldIdLst>
            <p14:sldId id="326"/>
            <p14:sldId id="332"/>
            <p14:sldId id="318"/>
          </p14:sldIdLst>
        </p14:section>
        <p14:section name="Let's talk" id="{2BDD28A9-A492-4992-95B6-C3F323141136}">
          <p14:sldIdLst>
            <p14:sldId id="325"/>
            <p14:sldId id="333"/>
            <p14:sldId id="271"/>
          </p14:sldIdLst>
        </p14:section>
        <p14:section name="Let's sing" id="{2AEB3651-FF4D-4DA7-8B81-1630E3BFEF71}">
          <p14:sldIdLst>
            <p14:sldId id="324"/>
            <p14:sldId id="309"/>
          </p14:sldIdLst>
        </p14:section>
        <p14:section name="Game" id="{57DAB1AB-E4E8-4625-B006-57129C776835}">
          <p14:sldIdLst>
            <p14:sldId id="308"/>
            <p14:sldId id="339"/>
            <p14:sldId id="340"/>
            <p14:sldId id="341"/>
            <p14:sldId id="342"/>
          </p14:sldIdLst>
        </p14:section>
        <p14:section name="Wrap up" id="{6D2004DD-EBF3-44B0-A348-5731FAB54851}">
          <p14:sldIdLst>
            <p14:sldId id="343"/>
            <p14:sldId id="344"/>
            <p14:sldId id="345"/>
            <p14:sldId id="346"/>
            <p14:sldId id="34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328" autoAdjust="0"/>
    <p:restoredTop sz="50646" autoAdjust="0"/>
  </p:normalViewPr>
  <p:slideViewPr>
    <p:cSldViewPr snapToGrid="0">
      <p:cViewPr varScale="1">
        <p:scale>
          <a:sx n="32" d="100"/>
          <a:sy n="32" d="100"/>
        </p:scale>
        <p:origin x="892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DA0A7-63A6-4F52-B458-683099762A1A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F2E9-0B01-49AB-BB7C-49A115314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8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412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 the exchange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___?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minutes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say the exchange: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____? - _____ in chorus.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choose one  flashcard. Teacher asks: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many_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___?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 gives the answer. -________.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that, ask the whole class if it is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the whole class repeat that sentence in chorus.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point, ask and answer the whole sentence.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minutes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Demonstrate the activity, point, ask and answer. Have pupils do it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pairs.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possible, have pupils draw a draft picture of objects then ask their friends, using the structure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58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Let’s sing </a:t>
            </a:r>
            <a:r>
              <a:rPr lang="en-US" dirty="0"/>
              <a:t>is divided into 3 steps.  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read the song lyrics.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read the song lyrics in chorus then in groups.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sing a long the song.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listen and sing a long the song in chorus then in groups.</a:t>
            </a:r>
          </a:p>
          <a:p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sing the song with TPR.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groups create their own TPR for the song then present.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Finish the song with the TRP for high five and fist bump.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62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Memory game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Revise the structure, the words in a game. </a:t>
            </a:r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Play the game in groups.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Write on board the number from 1 to 10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Show pupils pictures/slides of different objects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Then hide the pictures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</a:t>
            </a:r>
            <a:r>
              <a:rPr lang="en-US" i="1" dirty="0"/>
              <a:t>How many…?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Have 1 pupil of each group runs to the board and slap to the number.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For the next question, have pupil say it </a:t>
            </a:r>
            <a:r>
              <a:rPr lang="en-SG" i="0" dirty="0"/>
              <a:t>with the </a:t>
            </a:r>
            <a:r>
              <a:rPr lang="en-SG" i="0"/>
              <a:t>support of the teacher.</a:t>
            </a:r>
            <a:endParaRPr lang="en-US" i="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09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/>
              <a:t>Goodbye</a:t>
            </a:r>
          </a:p>
          <a:p>
            <a:endParaRPr lang="en-US" dirty="0"/>
          </a:p>
          <a:p>
            <a:r>
              <a:rPr lang="en-US" dirty="0"/>
              <a:t>Time</a:t>
            </a:r>
            <a:r>
              <a:rPr lang="en-US"/>
              <a:t>: 1 </a:t>
            </a:r>
            <a:r>
              <a:rPr lang="en-US" dirty="0"/>
              <a:t>minutes</a:t>
            </a:r>
          </a:p>
          <a:p>
            <a:endParaRPr lang="en-US" dirty="0"/>
          </a:p>
          <a:p>
            <a:r>
              <a:rPr lang="en-US" dirty="0"/>
              <a:t>Teacher and pupils say goodbye to the words.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974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3282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845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460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Goal:</a:t>
            </a:r>
          </a:p>
          <a:p>
            <a:r>
              <a:rPr lang="en-US" dirty="0"/>
              <a:t>By the end of the lesson, pupils will be able to :</a:t>
            </a:r>
          </a:p>
          <a:p>
            <a:r>
              <a:rPr lang="en-US" dirty="0"/>
              <a:t>- introduce a thing with the structure </a:t>
            </a:r>
            <a:r>
              <a:rPr lang="en-US" i="1" dirty="0"/>
              <a:t>How many</a:t>
            </a:r>
            <a:r>
              <a:rPr lang="en-US" dirty="0"/>
              <a:t>____?</a:t>
            </a:r>
          </a:p>
          <a:p>
            <a:r>
              <a:rPr lang="en-US" dirty="0"/>
              <a:t>- sing along the unit song.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507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Warm up and revise the unit keywords.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 the chant using TPR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listen and do the TPR actions with teacher.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 possible, change the words of the chant by using flashcard and pupils chant along the new lyrics when they see the flashcard.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0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576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repeat </a:t>
            </a:r>
            <a:r>
              <a:rPr lang="en-US" dirty="0"/>
              <a:t>is divided in to 2 steps.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the sound and the meaning of the structure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many_____?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“_____”.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minutes.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the structure and have pupils listen many times.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Hold up a flashcard for clocks and ask </a:t>
            </a:r>
            <a:r>
              <a:rPr lang="en-US" i="1" dirty="0"/>
              <a:t>How many clocks?</a:t>
            </a:r>
            <a:r>
              <a:rPr lang="en-US" dirty="0"/>
              <a:t> Count </a:t>
            </a:r>
            <a:r>
              <a:rPr lang="en-US" i="1" dirty="0"/>
              <a:t>1, 2</a:t>
            </a:r>
            <a:r>
              <a:rPr lang="en-US" dirty="0"/>
              <a:t> and say </a:t>
            </a:r>
            <a:r>
              <a:rPr lang="en-US" i="1" dirty="0"/>
              <a:t>2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Stick the flashcard for clocks on the board.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Do the same with other words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have pupils answer for the question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many…?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Play the recording, and have pupils listen and repeat. 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repeat the structure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many_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__? - ______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minutes.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open the book, listen and repeat in chorus, groups and in pairs.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93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18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82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Let’s talk </a:t>
            </a:r>
            <a:r>
              <a:rPr lang="en-US" dirty="0"/>
              <a:t>is divided into 3 steps.  </a:t>
            </a:r>
          </a:p>
          <a:p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68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 the missing number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say numbers.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minute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look at the slide and say the missing numbers.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0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1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74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3698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8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0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8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7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7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7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3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3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19/1/2026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7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626019" y="947461"/>
            <a:ext cx="7139763" cy="1122400"/>
          </a:xfrm>
        </p:spPr>
        <p:txBody>
          <a:bodyPr/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Tiếng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Anh 1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1177041" y="2358952"/>
            <a:ext cx="9837919" cy="5425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Tô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Thị Hà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1A1, 1A2, 1A3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29069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AC3DD-F225-F64E-AC76-F2FA8C8C7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Game: Missing numbers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6743CA-5651-EA43-9914-AA028FB69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89" y="1990165"/>
            <a:ext cx="7503458" cy="4087906"/>
          </a:xfrm>
        </p:spPr>
      </p:pic>
    </p:spTree>
    <p:extLst>
      <p:ext uri="{BB962C8B-B14F-4D97-AF65-F5344CB8AC3E}">
        <p14:creationId xmlns:p14="http://schemas.microsoft.com/office/powerpoint/2010/main" val="1605249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59D11-2A80-4682-A8C7-8303ECA92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talk.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84" y="1499616"/>
            <a:ext cx="10187845" cy="452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40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F90A9E-B1FF-4C9C-A113-DE61D076C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58368"/>
            <a:ext cx="3734698" cy="41239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Let’s sing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5CDB4C-1FD0-4585-A020-27F2D836B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050133"/>
            <a:ext cx="232963" cy="1340860"/>
            <a:chOff x="56167" y="2050133"/>
            <a:chExt cx="232963" cy="1340860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5D246F4A-EE8D-4FFF-A21C-202C4438F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59">
              <a:extLst>
                <a:ext uri="{FF2B5EF4-FFF2-40B4-BE49-F238E27FC236}">
                  <a16:creationId xmlns:a16="http://schemas.microsoft.com/office/drawing/2014/main" id="{5180AFC1-C335-42D8-9689-AC48BB446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FF9AC15C-CDE3-45BB-A2AE-EE0E230F57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735BDF49-0DA5-4D84-9CAF-17F182587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9A563694-96C1-4491-968C-ABC2B33A79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C07B463F-74C8-4F4F-AC01-383416E24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2580532B-17A2-44ED-97F7-237749F43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DB8FEB59-52CF-42B0-8E2B-2937ADFE0F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4D262DB1-7CDF-4000-89BF-C998FC8B5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8A5DC86C-E98B-4C88-949E-1FB7A33F0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7356204C-A31B-4E4F-806F-FE560545D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23833741-7ACC-4589-8CCF-C149F26F96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BB0E58F6-C893-4850-B8B5-3BBB1B22D0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A17CA43F-9341-492F-AE85-5FC1926F7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997D9B52-713B-4194-A09B-CD2088D27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0D245476-F617-4E5B-9F44-3E2B8CF85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CF3A6471-5289-4A16-923A-975AADC360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3DF8E022-DC4D-4636-A382-EB9545C8F3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929E99F3-B006-4247-9DF4-83A7ED50E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B4E4F171-F161-4941-8980-7CF8A5BED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1468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singing">
            <a:extLst>
              <a:ext uri="{FF2B5EF4-FFF2-40B4-BE49-F238E27FC236}">
                <a16:creationId xmlns:a16="http://schemas.microsoft.com/office/drawing/2014/main" id="{CC3B56E5-3840-4239-A11B-DE49D262B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607" y="212003"/>
            <a:ext cx="8086725" cy="53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ng">
            <a:extLst>
              <a:ext uri="{FF2B5EF4-FFF2-40B4-BE49-F238E27FC236}">
                <a16:creationId xmlns:a16="http://schemas.microsoft.com/office/drawing/2014/main" id="{82326784-979E-4452-9341-D6208B399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96891" y="3776954"/>
            <a:ext cx="2010716" cy="201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528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73" y="453823"/>
            <a:ext cx="11230213" cy="5892114"/>
          </a:xfrm>
          <a:prstGeom prst="rect">
            <a:avLst/>
          </a:prstGeom>
        </p:spPr>
      </p:pic>
      <p:pic>
        <p:nvPicPr>
          <p:cNvPr id="4" name="Track 0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6106" y="981133"/>
            <a:ext cx="270942" cy="2709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067165-E314-4C2A-A1F3-17433DEFB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73" y="453823"/>
            <a:ext cx="10515600" cy="1325563"/>
          </a:xfrm>
        </p:spPr>
        <p:txBody>
          <a:bodyPr/>
          <a:lstStyle/>
          <a:p>
            <a:r>
              <a:rPr lang="en-US" b="1" dirty="0"/>
              <a:t>Let’s sing!</a:t>
            </a:r>
          </a:p>
        </p:txBody>
      </p:sp>
    </p:spTree>
    <p:extLst>
      <p:ext uri="{BB962C8B-B14F-4D97-AF65-F5344CB8AC3E}">
        <p14:creationId xmlns:p14="http://schemas.microsoft.com/office/powerpoint/2010/main" val="214847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428583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86" y="1167257"/>
            <a:ext cx="382641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96" y="1069580"/>
            <a:ext cx="3998201" cy="454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0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Image result for po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688" y="589966"/>
            <a:ext cx="5755970" cy="575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28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98063"/>
            <a:ext cx="2036810" cy="2117027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010" y="2950463"/>
            <a:ext cx="2036810" cy="2117027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595" y="3070191"/>
            <a:ext cx="2036810" cy="211702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180" y="3071903"/>
            <a:ext cx="2036810" cy="211702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765" y="3070191"/>
            <a:ext cx="2036810" cy="21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9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967" y="2107595"/>
            <a:ext cx="3127249" cy="3409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746" y="1276073"/>
            <a:ext cx="3109061" cy="338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7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8EF3321-2F2C-449A-9096-14ACAD4C0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" descr="page67image49501056">
            <a:extLst>
              <a:ext uri="{FF2B5EF4-FFF2-40B4-BE49-F238E27FC236}">
                <a16:creationId xmlns:a16="http://schemas.microsoft.com/office/drawing/2014/main" id="{465A7E73-EC80-C14A-BAEB-B767E4B9F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881" y="1719806"/>
            <a:ext cx="2526223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36297BA-8862-404A-9D1F-E35DAB69CD4B}"/>
              </a:ext>
            </a:extLst>
          </p:cNvPr>
          <p:cNvSpPr/>
          <p:nvPr/>
        </p:nvSpPr>
        <p:spPr>
          <a:xfrm>
            <a:off x="8826489" y="4516591"/>
            <a:ext cx="19143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locks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664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" y="9144"/>
            <a:ext cx="12159483" cy="68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57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65image49538608">
            <a:extLst>
              <a:ext uri="{FF2B5EF4-FFF2-40B4-BE49-F238E27FC236}">
                <a16:creationId xmlns:a16="http://schemas.microsoft.com/office/drawing/2014/main" id="{7C4DBB28-9BE6-0E44-85D7-B1A241D7C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100" y="1653988"/>
            <a:ext cx="3957192" cy="265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0535FF-47A5-6441-B2BF-06594C9776D5}"/>
              </a:ext>
            </a:extLst>
          </p:cNvPr>
          <p:cNvSpPr txBox="1"/>
          <p:nvPr/>
        </p:nvSpPr>
        <p:spPr>
          <a:xfrm>
            <a:off x="8718472" y="4424906"/>
            <a:ext cx="2321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clocks 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300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69image49350480">
            <a:extLst>
              <a:ext uri="{FF2B5EF4-FFF2-40B4-BE49-F238E27FC236}">
                <a16:creationId xmlns:a16="http://schemas.microsoft.com/office/drawing/2014/main" id="{D40AF753-1FBC-A746-BD7B-1A88BC712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762" y="1366028"/>
            <a:ext cx="29591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BFBE47-B4EE-4A4C-A882-3A66C039B9AC}"/>
              </a:ext>
            </a:extLst>
          </p:cNvPr>
          <p:cNvSpPr txBox="1"/>
          <p:nvPr/>
        </p:nvSpPr>
        <p:spPr>
          <a:xfrm>
            <a:off x="8719183" y="4611710"/>
            <a:ext cx="22162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mops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423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71image49371232">
            <a:extLst>
              <a:ext uri="{FF2B5EF4-FFF2-40B4-BE49-F238E27FC236}">
                <a16:creationId xmlns:a16="http://schemas.microsoft.com/office/drawing/2014/main" id="{75538B7D-574B-B946-86D3-DEA16F99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365" y="1776835"/>
            <a:ext cx="3873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0DB1E2-89C0-2C43-825A-2BA7B7BA2163}"/>
              </a:ext>
            </a:extLst>
          </p:cNvPr>
          <p:cNvSpPr txBox="1"/>
          <p:nvPr/>
        </p:nvSpPr>
        <p:spPr>
          <a:xfrm>
            <a:off x="9133684" y="4492916"/>
            <a:ext cx="18442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pots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916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9483" cy="6839709"/>
          </a:xfr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1867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1558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910467-8185-45DD-B8A2-A88DF20DF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711" y="450221"/>
            <a:ext cx="7207948" cy="5948859"/>
          </a:xfrm>
          <a:prstGeom prst="rect">
            <a:avLst/>
          </a:prstGeom>
          <a:solidFill>
            <a:srgbClr val="7F7F7F">
              <a:alpha val="24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759" y="450220"/>
            <a:ext cx="3904488" cy="4233672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898EF1-39C3-48EB-88F1-70A9E9D40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221" y="1115568"/>
            <a:ext cx="3364992" cy="2843784"/>
          </a:xfrm>
        </p:spPr>
        <p:txBody>
          <a:bodyPr anchor="ctr">
            <a:normAutofit/>
          </a:bodyPr>
          <a:lstStyle/>
          <a:p>
            <a:r>
              <a:rPr lang="en-US" sz="5000" dirty="0">
                <a:solidFill>
                  <a:srgbClr val="FFFFFF"/>
                </a:solidFill>
              </a:rPr>
              <a:t>Unit 9</a:t>
            </a:r>
            <a:br>
              <a:rPr lang="en-US" sz="5000" dirty="0">
                <a:solidFill>
                  <a:srgbClr val="FFFFFF"/>
                </a:solidFill>
              </a:rPr>
            </a:br>
            <a:r>
              <a:rPr lang="en-US" sz="5000" dirty="0">
                <a:solidFill>
                  <a:srgbClr val="FFFFFF"/>
                </a:solidFill>
              </a:rPr>
              <a:t>In the shop</a:t>
            </a:r>
            <a:br>
              <a:rPr lang="en-US" sz="5000" dirty="0">
                <a:solidFill>
                  <a:srgbClr val="FFFFFF"/>
                </a:solidFill>
              </a:rPr>
            </a:br>
            <a:br>
              <a:rPr lang="en-US" sz="5000" dirty="0">
                <a:solidFill>
                  <a:srgbClr val="FFFFFF"/>
                </a:solidFill>
              </a:rPr>
            </a:br>
            <a:r>
              <a:rPr lang="en-US" sz="5000">
                <a:solidFill>
                  <a:srgbClr val="FFFFFF"/>
                </a:solidFill>
              </a:rPr>
              <a:t>Lesson 3</a:t>
            </a:r>
            <a:endParaRPr lang="en-US" sz="5000" dirty="0">
              <a:solidFill>
                <a:srgbClr val="FFFFF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1076" y="4846320"/>
            <a:ext cx="2395728" cy="1563624"/>
          </a:xfrm>
          <a:prstGeom prst="rect">
            <a:avLst/>
          </a:prstGeom>
          <a:solidFill>
            <a:schemeClr val="accent1">
              <a:alpha val="94902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BE00B-5C74-4EC8-8DC0-B88D32C8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6252" y="5120640"/>
            <a:ext cx="1828800" cy="1024128"/>
          </a:xfrm>
        </p:spPr>
        <p:txBody>
          <a:bodyPr anchor="ctr">
            <a:normAutofit/>
          </a:bodyPr>
          <a:lstStyle/>
          <a:p>
            <a:pPr algn="l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2221" y="4846320"/>
            <a:ext cx="1353312" cy="1572768"/>
          </a:xfrm>
          <a:prstGeom prst="rect">
            <a:avLst/>
          </a:prstGeom>
          <a:solidFill>
            <a:srgbClr val="466168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51" y="470228"/>
            <a:ext cx="5973647" cy="594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28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879967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4234D-ACBD-4448-B0E1-6A811DF13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Listen and chant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2016695"/>
            <a:ext cx="5181600" cy="17364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, 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, l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cks and cl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cks. </a:t>
            </a:r>
          </a:p>
          <a:p>
            <a:pPr marL="0" indent="0">
              <a:buNone/>
            </a:pPr>
            <a:r>
              <a:rPr lang="en-US" sz="4000" dirty="0"/>
              <a:t>There are two l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cks.</a:t>
            </a:r>
          </a:p>
          <a:p>
            <a:pPr marL="0" indent="0">
              <a:buNone/>
            </a:pPr>
            <a:r>
              <a:rPr lang="en-US" sz="4000" dirty="0"/>
              <a:t>There are three cl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cks.</a:t>
            </a:r>
          </a:p>
          <a:p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2057635"/>
            <a:ext cx="5181600" cy="17364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, 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, m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ps and p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ts. </a:t>
            </a:r>
          </a:p>
          <a:p>
            <a:pPr marL="0" indent="0">
              <a:buNone/>
            </a:pPr>
            <a:r>
              <a:rPr lang="en-US" sz="4000" dirty="0"/>
              <a:t>There are four m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ps.</a:t>
            </a:r>
          </a:p>
          <a:p>
            <a:pPr marL="0" indent="0">
              <a:buNone/>
            </a:pPr>
            <a:r>
              <a:rPr lang="en-US" sz="4000" dirty="0"/>
              <a:t>There are five p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ts.</a:t>
            </a:r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7" name="Track 051_U9_cha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5925" y="911580"/>
            <a:ext cx="232652" cy="23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3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ED0B05F-C57E-40E5-9EAA-2FA92254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AF26E05-F315-4D97-9628-E99749EBD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9" y="576263"/>
            <a:ext cx="5206802" cy="29676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Listen and repeat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A7A465B-6667-4FD4-AA8F-F394C2D3C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82797" y="1357959"/>
            <a:ext cx="2001070" cy="1993392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0AF9581-3CC8-4E19-BB29-4FBCB0F3E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7748" y="3464272"/>
            <a:ext cx="2001070" cy="1993392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11B13D0-916A-4B34-AD9F-C5691567B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2162" y="3464272"/>
            <a:ext cx="2001070" cy="1993392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D28AB17-F6FA-4C53-B3E3-D0A39D4A3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EFADC67-92A1-44FB-8691-D8CD71A21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150" y="1357959"/>
            <a:ext cx="1943183" cy="19395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423" y="3474987"/>
            <a:ext cx="1951444" cy="194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79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33521" y="1596662"/>
            <a:ext cx="2417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clocks</a:t>
            </a:r>
            <a:r>
              <a:rPr lang="en-GB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60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1" name="Picture 1" descr="page65image49538608">
            <a:extLst>
              <a:ext uri="{FF2B5EF4-FFF2-40B4-BE49-F238E27FC236}">
                <a16:creationId xmlns:a16="http://schemas.microsoft.com/office/drawing/2014/main" id="{FA28CAB8-5850-E04E-AB92-D3E4891FE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617" y="2104494"/>
            <a:ext cx="41656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58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300251" y="232012"/>
            <a:ext cx="5868538" cy="2483893"/>
          </a:xfrm>
          <a:prstGeom prst="cloud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How many….…? </a:t>
            </a:r>
            <a:endParaRPr lang="en-US" sz="4000" dirty="0"/>
          </a:p>
        </p:txBody>
      </p:sp>
      <p:pic>
        <p:nvPicPr>
          <p:cNvPr id="1030" name="Picture 6" descr="Image result for how many l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1" y="2961563"/>
            <a:ext cx="4578823" cy="457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Image result for po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951" y="2430229"/>
            <a:ext cx="2943012" cy="294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loc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836" y="0"/>
            <a:ext cx="3256365" cy="32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mop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265" y="3798649"/>
            <a:ext cx="2838735" cy="283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mop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2"/>
          <a:stretch/>
        </p:blipFill>
        <p:spPr bwMode="auto">
          <a:xfrm>
            <a:off x="7814714" y="3851315"/>
            <a:ext cx="1995304" cy="300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760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B1D95-F2DC-4E65-9246-8BA7CBB40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393" y="3221419"/>
            <a:ext cx="9426806" cy="14244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>
                <a:solidFill>
                  <a:srgbClr val="1B1B1B"/>
                </a:solidFill>
              </a:rPr>
              <a:t>Let’s talk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FBC3EAFD-A275-4F9B-8F62-72B6678F35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8526" y="933319"/>
            <a:ext cx="2463430" cy="2486070"/>
          </a:xfrm>
          <a:prstGeom prst="ellipse">
            <a:avLst/>
          </a:prstGeom>
          <a:solidFill>
            <a:srgbClr val="433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06E64A6D-2B9F-4AAD-AB42-A61BAF01A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7592" y="1268361"/>
            <a:ext cx="1956816" cy="1953058"/>
          </a:xfrm>
          <a:prstGeom prst="ellipse">
            <a:avLst/>
          </a:prstGeom>
          <a:solidFill>
            <a:srgbClr val="FFFFFF"/>
          </a:solidFill>
          <a:ln>
            <a:solidFill>
              <a:srgbClr val="433B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C51881DD-AD85-41BE-8A49-C2FB45800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5" t="5243" r="33525" b="36180"/>
          <a:stretch>
            <a:fillRect/>
          </a:stretch>
        </p:blipFill>
        <p:spPr>
          <a:xfrm>
            <a:off x="4860081" y="896194"/>
            <a:ext cx="2560320" cy="2560320"/>
          </a:xfrm>
          <a:custGeom>
            <a:avLst/>
            <a:gdLst>
              <a:gd name="connsiteX0" fmla="*/ 2008598 w 4017196"/>
              <a:gd name="connsiteY0" fmla="*/ 0 h 4017196"/>
              <a:gd name="connsiteX1" fmla="*/ 4017196 w 4017196"/>
              <a:gd name="connsiteY1" fmla="*/ 2008598 h 4017196"/>
              <a:gd name="connsiteX2" fmla="*/ 2008598 w 4017196"/>
              <a:gd name="connsiteY2" fmla="*/ 4017196 h 4017196"/>
              <a:gd name="connsiteX3" fmla="*/ 0 w 4017196"/>
              <a:gd name="connsiteY3" fmla="*/ 2008598 h 4017196"/>
              <a:gd name="connsiteX4" fmla="*/ 2008598 w 4017196"/>
              <a:gd name="connsiteY4" fmla="*/ 0 h 401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7196" h="4017196">
                <a:moveTo>
                  <a:pt x="2008598" y="0"/>
                </a:moveTo>
                <a:cubicBezTo>
                  <a:pt x="3117916" y="0"/>
                  <a:pt x="4017196" y="899280"/>
                  <a:pt x="4017196" y="2008598"/>
                </a:cubicBezTo>
                <a:cubicBezTo>
                  <a:pt x="4017196" y="3117916"/>
                  <a:pt x="3117916" y="4017196"/>
                  <a:pt x="2008598" y="4017196"/>
                </a:cubicBezTo>
                <a:cubicBezTo>
                  <a:pt x="899280" y="4017196"/>
                  <a:pt x="0" y="3117916"/>
                  <a:pt x="0" y="2008598"/>
                </a:cubicBezTo>
                <a:cubicBezTo>
                  <a:pt x="0" y="899280"/>
                  <a:pt x="899280" y="0"/>
                  <a:pt x="2008598" y="0"/>
                </a:cubicBezTo>
                <a:close/>
              </a:path>
            </a:pathLst>
          </a:cu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AD20FE8-ED02-4CDE-83B1-A1436305C3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75960" y="4971278"/>
            <a:ext cx="640080" cy="0"/>
          </a:xfrm>
          <a:prstGeom prst="line">
            <a:avLst/>
          </a:prstGeom>
          <a:ln w="28575">
            <a:solidFill>
              <a:srgbClr val="FFF4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36" y="962195"/>
            <a:ext cx="2560320" cy="2555579"/>
          </a:xfrm>
        </p:spPr>
      </p:pic>
    </p:spTree>
    <p:extLst>
      <p:ext uri="{BB962C8B-B14F-4D97-AF65-F5344CB8AC3E}">
        <p14:creationId xmlns:p14="http://schemas.microsoft.com/office/powerpoint/2010/main" val="33953337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746</Words>
  <Application>Microsoft Office PowerPoint</Application>
  <PresentationFormat>Widescreen</PresentationFormat>
  <Paragraphs>147</Paragraphs>
  <Slides>23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Paytone One</vt:lpstr>
      <vt:lpstr>Office Theme</vt:lpstr>
      <vt:lpstr>Tiếng Anh 1</vt:lpstr>
      <vt:lpstr>PowerPoint Presentation</vt:lpstr>
      <vt:lpstr>Unit 9 In the shop  Lesson 3</vt:lpstr>
      <vt:lpstr>Warm-up</vt:lpstr>
      <vt:lpstr>Listen and chant</vt:lpstr>
      <vt:lpstr>Listen and repeat</vt:lpstr>
      <vt:lpstr>PowerPoint Presentation</vt:lpstr>
      <vt:lpstr>PowerPoint Presentation</vt:lpstr>
      <vt:lpstr>Let’s talk</vt:lpstr>
      <vt:lpstr>Game: Missing numbers</vt:lpstr>
      <vt:lpstr>Let’s talk. </vt:lpstr>
      <vt:lpstr>Let’s sing</vt:lpstr>
      <vt:lpstr>Let’s sing!</vt:lpstr>
      <vt:lpstr>Game</vt:lpstr>
      <vt:lpstr>PowerPoint Presentation</vt:lpstr>
      <vt:lpstr>PowerPoint Presentation</vt:lpstr>
      <vt:lpstr>PowerPoint Presentation</vt:lpstr>
      <vt:lpstr>PowerPoint Presentation</vt:lpstr>
      <vt:lpstr>Goodbye</vt:lpstr>
      <vt:lpstr>Goodbye</vt:lpstr>
      <vt:lpstr>Goodbye</vt:lpstr>
      <vt:lpstr>Goodbye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 In the dining room</dc:title>
  <dc:creator>Huong Quynh Tran</dc:creator>
  <cp:lastModifiedBy>To Ha</cp:lastModifiedBy>
  <cp:revision>98</cp:revision>
  <dcterms:created xsi:type="dcterms:W3CDTF">2020-02-18T08:21:18Z</dcterms:created>
  <dcterms:modified xsi:type="dcterms:W3CDTF">2026-01-19T10:25:25Z</dcterms:modified>
</cp:coreProperties>
</file>