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8" r:id="rId2"/>
    <p:sldMasterId id="2147483757" r:id="rId3"/>
  </p:sldMasterIdLst>
  <p:notesMasterIdLst>
    <p:notesMasterId r:id="rId18"/>
  </p:notesMasterIdLst>
  <p:sldIdLst>
    <p:sldId id="257" r:id="rId4"/>
    <p:sldId id="269" r:id="rId5"/>
    <p:sldId id="286" r:id="rId6"/>
    <p:sldId id="272" r:id="rId7"/>
    <p:sldId id="263" r:id="rId8"/>
    <p:sldId id="375" r:id="rId9"/>
    <p:sldId id="371" r:id="rId10"/>
    <p:sldId id="372" r:id="rId11"/>
    <p:sldId id="365" r:id="rId12"/>
    <p:sldId id="290" r:id="rId13"/>
    <p:sldId id="282" r:id="rId14"/>
    <p:sldId id="367" r:id="rId15"/>
    <p:sldId id="369" r:id="rId16"/>
    <p:sldId id="3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88" autoAdjust="0"/>
  </p:normalViewPr>
  <p:slideViewPr>
    <p:cSldViewPr snapToGrid="0">
      <p:cViewPr varScale="1">
        <p:scale>
          <a:sx n="63" d="100"/>
          <a:sy n="63" d="100"/>
        </p:scale>
        <p:origin x="7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D23F-8A56-4E14-895C-479D6C1384E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10852-4BF7-48C2-B4A0-C5A3D7EDC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1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7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0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2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65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1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1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92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9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9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4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8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47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29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38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3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4101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57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7753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4871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" action="ppaction://noaction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3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" action="ppaction://noaction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825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11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136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5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335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93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40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xmlns="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xmlns="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095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62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725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052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27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5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0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82160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94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7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56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4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102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4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54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1.xml"/><Relationship Id="rId7" Type="http://schemas.openxmlformats.org/officeDocument/2006/relationships/image" Target="../media/image2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image" Target="../media/image2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37" y="-111573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6081B-5067-7ECB-F236-CE326E06CF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3048" y="1539955"/>
            <a:ext cx="1749704" cy="1072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DD7F217-0974-134F-0212-7B8ECF6A26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8759" y="2688606"/>
            <a:ext cx="7907211" cy="2778744"/>
          </a:xfrm>
          <a:prstGeom prst="rect">
            <a:avLst/>
          </a:prstGeom>
        </p:spPr>
      </p:pic>
      <p:sp>
        <p:nvSpPr>
          <p:cNvPr id="24" name="Freeform 2">
            <a:extLst>
              <a:ext uri="{FF2B5EF4-FFF2-40B4-BE49-F238E27FC236}">
                <a16:creationId xmlns:a16="http://schemas.microsoft.com/office/drawing/2014/main" xmlns="" id="{DA63814C-9D7E-3F26-F435-EFDD115C177C}"/>
              </a:ext>
            </a:extLst>
          </p:cNvPr>
          <p:cNvSpPr/>
          <p:nvPr/>
        </p:nvSpPr>
        <p:spPr>
          <a:xfrm>
            <a:off x="12896543" y="4553872"/>
            <a:ext cx="2601931" cy="2131450"/>
          </a:xfrm>
          <a:custGeom>
            <a:avLst/>
            <a:gdLst/>
            <a:ahLst/>
            <a:cxnLst/>
            <a:rect l="l" t="t" r="r" b="b"/>
            <a:pathLst>
              <a:path w="5199447" h="4835486">
                <a:moveTo>
                  <a:pt x="0" y="0"/>
                </a:moveTo>
                <a:lnTo>
                  <a:pt x="5199447" y="0"/>
                </a:lnTo>
                <a:lnTo>
                  <a:pt x="5199447" y="4835486"/>
                </a:lnTo>
                <a:lnTo>
                  <a:pt x="0" y="483548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1.28789 0.00787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0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9" y="277906"/>
            <a:ext cx="11719932" cy="630131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508379" y="5617827"/>
            <a:ext cx="3650669" cy="1240173"/>
          </a:xfrm>
          <a:prstGeom prst="rect">
            <a:avLst/>
          </a:prstGeom>
        </p:spPr>
      </p:pic>
      <p:grpSp>
        <p:nvGrpSpPr>
          <p:cNvPr id="48" name="Google Shape;4386;p6">
            <a:extLst>
              <a:ext uri="{FF2B5EF4-FFF2-40B4-BE49-F238E27FC236}">
                <a16:creationId xmlns:a16="http://schemas.microsoft.com/office/drawing/2014/main" xmlns="" id="{78D08DBC-4EEA-4C5E-A9F2-C4D16BD307AD}"/>
              </a:ext>
            </a:extLst>
          </p:cNvPr>
          <p:cNvGrpSpPr/>
          <p:nvPr/>
        </p:nvGrpSpPr>
        <p:grpSpPr>
          <a:xfrm>
            <a:off x="918877" y="558775"/>
            <a:ext cx="1890378" cy="614083"/>
            <a:chOff x="1183343" y="1464304"/>
            <a:chExt cx="1890378" cy="614083"/>
          </a:xfrm>
        </p:grpSpPr>
        <p:sp>
          <p:nvSpPr>
            <p:cNvPr id="49" name="Google Shape;4387;p6">
              <a:extLst>
                <a:ext uri="{FF2B5EF4-FFF2-40B4-BE49-F238E27FC236}">
                  <a16:creationId xmlns:a16="http://schemas.microsoft.com/office/drawing/2014/main" xmlns="" id="{43A4DD9C-D921-47DE-80E2-4426ADC9EB39}"/>
                </a:ext>
              </a:extLst>
            </p:cNvPr>
            <p:cNvSpPr txBox="1"/>
            <p:nvPr/>
          </p:nvSpPr>
          <p:spPr>
            <a:xfrm>
              <a:off x="1804763" y="1493652"/>
              <a:ext cx="126895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388;p6">
              <a:extLst>
                <a:ext uri="{FF2B5EF4-FFF2-40B4-BE49-F238E27FC236}">
                  <a16:creationId xmlns:a16="http://schemas.microsoft.com/office/drawing/2014/main" xmlns="" id="{983D0298-F1B3-4C63-BC99-9893608C38A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6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4391;p6">
            <a:extLst>
              <a:ext uri="{FF2B5EF4-FFF2-40B4-BE49-F238E27FC236}">
                <a16:creationId xmlns:a16="http://schemas.microsoft.com/office/drawing/2014/main" xmlns="" id="{6FD6C63A-C573-4679-BEEB-40C5BDF0004A}"/>
              </a:ext>
            </a:extLst>
          </p:cNvPr>
          <p:cNvSpPr txBox="1"/>
          <p:nvPr/>
        </p:nvSpPr>
        <p:spPr>
          <a:xfrm>
            <a:off x="661910" y="1273322"/>
            <a:ext cx="11304117" cy="646290"/>
          </a:xfrm>
          <a:prstGeom prst="rect">
            <a:avLst/>
          </a:prstGeom>
          <a:solidFill>
            <a:srgbClr val="F5EF97">
              <a:lumMod val="75000"/>
            </a:srgbClr>
          </a:soli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Mẫu:  4 km + 3 km = 7 km      25 km – 10 km = 15 km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4392;p6">
            <a:extLst>
              <a:ext uri="{FF2B5EF4-FFF2-40B4-BE49-F238E27FC236}">
                <a16:creationId xmlns:a16="http://schemas.microsoft.com/office/drawing/2014/main" xmlns="" id="{2364BD94-7C6E-4CE1-B2D1-9BFC27809167}"/>
              </a:ext>
            </a:extLst>
          </p:cNvPr>
          <p:cNvGrpSpPr/>
          <p:nvPr/>
        </p:nvGrpSpPr>
        <p:grpSpPr>
          <a:xfrm>
            <a:off x="1996227" y="2475776"/>
            <a:ext cx="9134228" cy="1200288"/>
            <a:chOff x="2096652" y="1880109"/>
            <a:chExt cx="9134228" cy="1200288"/>
          </a:xfrm>
        </p:grpSpPr>
        <p:sp>
          <p:nvSpPr>
            <p:cNvPr id="55" name="Google Shape;4393;p6">
              <a:extLst>
                <a:ext uri="{FF2B5EF4-FFF2-40B4-BE49-F238E27FC236}">
                  <a16:creationId xmlns:a16="http://schemas.microsoft.com/office/drawing/2014/main" xmlns="" id="{9FA1A846-4E42-4145-9C4F-FFE174572B12}"/>
                </a:ext>
              </a:extLst>
            </p:cNvPr>
            <p:cNvSpPr txBox="1"/>
            <p:nvPr/>
          </p:nvSpPr>
          <p:spPr>
            <a:xfrm>
              <a:off x="2096652" y="1880109"/>
              <a:ext cx="913422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 km + 9 km =         km</a:t>
              </a: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4394;p6">
              <a:extLst>
                <a:ext uri="{FF2B5EF4-FFF2-40B4-BE49-F238E27FC236}">
                  <a16:creationId xmlns:a16="http://schemas.microsoft.com/office/drawing/2014/main" xmlns="" id="{F259E70F-3513-4EEA-AD7F-B943F718BFDD}"/>
                </a:ext>
              </a:extLst>
            </p:cNvPr>
            <p:cNvSpPr/>
            <p:nvPr/>
          </p:nvSpPr>
          <p:spPr>
            <a:xfrm>
              <a:off x="5168618" y="2285730"/>
              <a:ext cx="1012726" cy="5868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4395;p6">
            <a:extLst>
              <a:ext uri="{FF2B5EF4-FFF2-40B4-BE49-F238E27FC236}">
                <a16:creationId xmlns:a16="http://schemas.microsoft.com/office/drawing/2014/main" xmlns="" id="{C43A24CE-DBE5-48CC-9860-E9D365BD4180}"/>
              </a:ext>
            </a:extLst>
          </p:cNvPr>
          <p:cNvSpPr/>
          <p:nvPr/>
        </p:nvSpPr>
        <p:spPr>
          <a:xfrm>
            <a:off x="5191931" y="2881397"/>
            <a:ext cx="765250" cy="5868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17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" name="Google Shape;4392;p6">
            <a:extLst>
              <a:ext uri="{FF2B5EF4-FFF2-40B4-BE49-F238E27FC236}">
                <a16:creationId xmlns:a16="http://schemas.microsoft.com/office/drawing/2014/main" xmlns="" id="{48DE4798-E545-4947-B5E2-9C8BC72C8F86}"/>
              </a:ext>
            </a:extLst>
          </p:cNvPr>
          <p:cNvGrpSpPr/>
          <p:nvPr/>
        </p:nvGrpSpPr>
        <p:grpSpPr>
          <a:xfrm>
            <a:off x="1996227" y="3768973"/>
            <a:ext cx="9717552" cy="1200288"/>
            <a:chOff x="2096652" y="1880109"/>
            <a:chExt cx="9691222" cy="1200288"/>
          </a:xfrm>
        </p:grpSpPr>
        <p:sp>
          <p:nvSpPr>
            <p:cNvPr id="69" name="Google Shape;4393;p6">
              <a:extLst>
                <a:ext uri="{FF2B5EF4-FFF2-40B4-BE49-F238E27FC236}">
                  <a16:creationId xmlns:a16="http://schemas.microsoft.com/office/drawing/2014/main" xmlns="" id="{981BF088-2EF1-4F7F-948E-686C30B83629}"/>
                </a:ext>
              </a:extLst>
            </p:cNvPr>
            <p:cNvSpPr txBox="1"/>
            <p:nvPr/>
          </p:nvSpPr>
          <p:spPr>
            <a:xfrm>
              <a:off x="2096652" y="1880109"/>
              <a:ext cx="969122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32 km – 14 km =         km</a:t>
              </a: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4394;p6">
              <a:extLst>
                <a:ext uri="{FF2B5EF4-FFF2-40B4-BE49-F238E27FC236}">
                  <a16:creationId xmlns:a16="http://schemas.microsoft.com/office/drawing/2014/main" xmlns="" id="{15B49FB9-F7BF-4B43-A1A2-A1EFE695882F}"/>
                </a:ext>
              </a:extLst>
            </p:cNvPr>
            <p:cNvSpPr/>
            <p:nvPr/>
          </p:nvSpPr>
          <p:spPr>
            <a:xfrm>
              <a:off x="5638666" y="2238434"/>
              <a:ext cx="1012726" cy="5868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4395;p6">
            <a:extLst>
              <a:ext uri="{FF2B5EF4-FFF2-40B4-BE49-F238E27FC236}">
                <a16:creationId xmlns:a16="http://schemas.microsoft.com/office/drawing/2014/main" xmlns="" id="{306BD3C7-46C7-4B6E-9165-44CC8EBD92BB}"/>
              </a:ext>
            </a:extLst>
          </p:cNvPr>
          <p:cNvSpPr/>
          <p:nvPr/>
        </p:nvSpPr>
        <p:spPr>
          <a:xfrm>
            <a:off x="5672977" y="4127297"/>
            <a:ext cx="765250" cy="5868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96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5" y="280416"/>
            <a:ext cx="11683929" cy="641960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Google Shape;4386;p6">
            <a:extLst>
              <a:ext uri="{FF2B5EF4-FFF2-40B4-BE49-F238E27FC236}">
                <a16:creationId xmlns:a16="http://schemas.microsoft.com/office/drawing/2014/main" xmlns="" id="{BD364FEB-1EC7-4CCE-A5C1-2E5733239D71}"/>
              </a:ext>
            </a:extLst>
          </p:cNvPr>
          <p:cNvGrpSpPr/>
          <p:nvPr/>
        </p:nvGrpSpPr>
        <p:grpSpPr>
          <a:xfrm>
            <a:off x="427449" y="349026"/>
            <a:ext cx="10979106" cy="1077178"/>
            <a:chOff x="1234174" y="1493652"/>
            <a:chExt cx="11549693" cy="1077178"/>
          </a:xfrm>
        </p:grpSpPr>
        <p:sp>
          <p:nvSpPr>
            <p:cNvPr id="6" name="Google Shape;4387;p6">
              <a:extLst>
                <a:ext uri="{FF2B5EF4-FFF2-40B4-BE49-F238E27FC236}">
                  <a16:creationId xmlns:a16="http://schemas.microsoft.com/office/drawing/2014/main" xmlns="" id="{0EA896D0-9918-45C5-898B-017A4DEB8A69}"/>
                </a:ext>
              </a:extLst>
            </p:cNvPr>
            <p:cNvSpPr txBox="1"/>
            <p:nvPr/>
          </p:nvSpPr>
          <p:spPr>
            <a:xfrm>
              <a:off x="1804762" y="1493652"/>
              <a:ext cx="10979105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Clr>
                  <a:srgbClr val="000000"/>
                </a:buClr>
                <a:buFont typeface="Arial"/>
                <a:buNone/>
              </a:pPr>
              <a:r>
                <a:rPr lang="vi-VN" sz="32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 lang="vi-VN" sz="2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4388;p6">
              <a:extLst>
                <a:ext uri="{FF2B5EF4-FFF2-40B4-BE49-F238E27FC236}">
                  <a16:creationId xmlns:a16="http://schemas.microsoft.com/office/drawing/2014/main" xmlns="" id="{D6233A4E-BD17-4576-9D26-7D2F0F6B420E}"/>
                </a:ext>
              </a:extLst>
            </p:cNvPr>
            <p:cNvSpPr/>
            <p:nvPr/>
          </p:nvSpPr>
          <p:spPr>
            <a:xfrm>
              <a:off x="1234174" y="171734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6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9" name="Google Shape;4574;p20">
            <a:extLst>
              <a:ext uri="{FF2B5EF4-FFF2-40B4-BE49-F238E27FC236}">
                <a16:creationId xmlns:a16="http://schemas.microsoft.com/office/drawing/2014/main" xmlns="" id="{9DEF702B-5183-4A9A-A368-41BD98DD4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577540"/>
              </p:ext>
            </p:extLst>
          </p:nvPr>
        </p:nvGraphicFramePr>
        <p:xfrm>
          <a:off x="3361906" y="118768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5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 sz="24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 sz="20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Google Shape;4387;p6">
            <a:extLst>
              <a:ext uri="{FF2B5EF4-FFF2-40B4-BE49-F238E27FC236}">
                <a16:creationId xmlns:a16="http://schemas.microsoft.com/office/drawing/2014/main" xmlns="" id="{AEA9CA72-6AA3-482D-A878-EB4CF95241E4}"/>
              </a:ext>
            </a:extLst>
          </p:cNvPr>
          <p:cNvSpPr txBox="1"/>
          <p:nvPr/>
        </p:nvSpPr>
        <p:spPr>
          <a:xfrm>
            <a:off x="998036" y="4762394"/>
            <a:ext cx="1097910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buClr>
                <a:srgbClr val="000000"/>
              </a:buClr>
              <a:buFont typeface="Arial"/>
              <a:buAutoNum type="alphaLcParenR"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4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algn="just">
              <a:buClr>
                <a:srgbClr val="000000"/>
              </a:buClr>
              <a:buFont typeface="Arial"/>
              <a:buAutoNum type="alphaLcParenR"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100 km?</a:t>
            </a:r>
            <a:endParaRPr lang="vi-VN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1F86AE-E7E4-4066-A846-5ACF822DE276}"/>
              </a:ext>
            </a:extLst>
          </p:cNvPr>
          <p:cNvGrpSpPr/>
          <p:nvPr/>
        </p:nvGrpSpPr>
        <p:grpSpPr>
          <a:xfrm>
            <a:off x="8680449" y="2172049"/>
            <a:ext cx="3511551" cy="1639591"/>
            <a:chOff x="5876916" y="975793"/>
            <a:chExt cx="4684259" cy="21545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0799F13-6594-42B7-A0F9-F504CC4A7AA6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5" name="图片 2" descr="2">
                <a:extLst>
                  <a:ext uri="{FF2B5EF4-FFF2-40B4-BE49-F238E27FC236}">
                    <a16:creationId xmlns:a16="http://schemas.microsoft.com/office/drawing/2014/main" xmlns="" id="{76C94FFC-10C6-4194-A4DC-D6D5F63CF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16" name="图片 1" descr="1">
                <a:extLst>
                  <a:ext uri="{FF2B5EF4-FFF2-40B4-BE49-F238E27FC236}">
                    <a16:creationId xmlns:a16="http://schemas.microsoft.com/office/drawing/2014/main" xmlns="" id="{5172367D-9B99-4063-B5A0-455F71739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17" name="图片 2" descr="3">
                <a:extLst>
                  <a:ext uri="{FF2B5EF4-FFF2-40B4-BE49-F238E27FC236}">
                    <a16:creationId xmlns:a16="http://schemas.microsoft.com/office/drawing/2014/main" xmlns="" id="{FE825CFF-843F-4271-896A-F376F1B55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14" name="Rounded Rectangle 29">
              <a:extLst>
                <a:ext uri="{FF2B5EF4-FFF2-40B4-BE49-F238E27FC236}">
                  <a16:creationId xmlns:a16="http://schemas.microsoft.com/office/drawing/2014/main" xmlns="" id="{45A80516-5420-4D98-835B-59AA393E6A74}"/>
                </a:ext>
              </a:extLst>
            </p:cNvPr>
            <p:cNvSpPr/>
            <p:nvPr/>
          </p:nvSpPr>
          <p:spPr>
            <a:xfrm>
              <a:off x="6025155" y="2356296"/>
              <a:ext cx="4536020" cy="774020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luận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nhóm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91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5" y="165924"/>
            <a:ext cx="11683929" cy="653409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Google Shape;4388;p6">
            <a:extLst>
              <a:ext uri="{FF2B5EF4-FFF2-40B4-BE49-F238E27FC236}">
                <a16:creationId xmlns:a16="http://schemas.microsoft.com/office/drawing/2014/main" xmlns="" id="{5A541EC7-0CF7-42F3-A6C1-F33D9DE57E2D}"/>
              </a:ext>
            </a:extLst>
          </p:cNvPr>
          <p:cNvSpPr/>
          <p:nvPr/>
        </p:nvSpPr>
        <p:spPr>
          <a:xfrm>
            <a:off x="937339" y="447269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9" name="Google Shape;4574;p20">
            <a:extLst>
              <a:ext uri="{FF2B5EF4-FFF2-40B4-BE49-F238E27FC236}">
                <a16:creationId xmlns:a16="http://schemas.microsoft.com/office/drawing/2014/main" xmlns="" id="{7DC2028B-B7E0-401C-A264-EE9C6798A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145050"/>
              </p:ext>
            </p:extLst>
          </p:nvPr>
        </p:nvGraphicFramePr>
        <p:xfrm>
          <a:off x="3361906" y="264602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5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 sz="24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 sz="20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Google Shape;4387;p6">
            <a:extLst>
              <a:ext uri="{FF2B5EF4-FFF2-40B4-BE49-F238E27FC236}">
                <a16:creationId xmlns:a16="http://schemas.microsoft.com/office/drawing/2014/main" xmlns="" id="{54AD1A55-7A5B-4B26-90EE-A4221FF29C39}"/>
              </a:ext>
            </a:extLst>
          </p:cNvPr>
          <p:cNvSpPr txBox="1"/>
          <p:nvPr/>
        </p:nvSpPr>
        <p:spPr>
          <a:xfrm>
            <a:off x="1057996" y="3780506"/>
            <a:ext cx="106748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xa Hà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Hà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marL="457200" indent="-457200" algn="just">
              <a:buClr>
                <a:srgbClr val="000000"/>
              </a:buClr>
              <a:buFont typeface="Arial"/>
              <a:buAutoNum type="alphaLcParenR"/>
            </a:pPr>
            <a:endParaRPr lang="en-US"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algn="just">
              <a:buClr>
                <a:srgbClr val="000000"/>
              </a:buClr>
              <a:buFont typeface="Arial"/>
              <a:buAutoNum type="alphaLcParenR"/>
            </a:pPr>
            <a:endParaRPr lang="en-US"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algn="just"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Hà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100 km?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4576;p20">
            <a:extLst>
              <a:ext uri="{FF2B5EF4-FFF2-40B4-BE49-F238E27FC236}">
                <a16:creationId xmlns:a16="http://schemas.microsoft.com/office/drawing/2014/main" xmlns="" id="{5829B047-5A84-4604-9156-D2BF17DC876F}"/>
              </a:ext>
            </a:extLst>
          </p:cNvPr>
          <p:cNvSpPr txBox="1"/>
          <p:nvPr/>
        </p:nvSpPr>
        <p:spPr>
          <a:xfrm>
            <a:off x="1530884" y="4324718"/>
            <a:ext cx="10251384" cy="51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4000"/>
              </a:lnSpc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Trong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Cao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xa Hà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,</a:t>
            </a:r>
            <a:r>
              <a:rPr lang="en-US" sz="1864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 Nam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576;p20">
            <a:extLst>
              <a:ext uri="{FF2B5EF4-FFF2-40B4-BE49-F238E27FC236}">
                <a16:creationId xmlns:a16="http://schemas.microsoft.com/office/drawing/2014/main" xmlns="" id="{945A6E8C-F946-491D-B784-ECFB71CF5991}"/>
              </a:ext>
            </a:extLst>
          </p:cNvPr>
          <p:cNvSpPr txBox="1"/>
          <p:nvPr/>
        </p:nvSpPr>
        <p:spPr>
          <a:xfrm>
            <a:off x="1530884" y="5757758"/>
            <a:ext cx="10251384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4000"/>
              </a:lnSpc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Trong các tỉnh trên, đường bộ từ Hà Nội đến những tỉnh có chiều dài hơn 100 km là: Hà Nội – Thái Bình; Hà Nội – Cao Bằng; </a:t>
            </a:r>
            <a:r>
              <a:rPr lang="vi-VN" sz="2400" kern="0">
                <a:solidFill>
                  <a:srgbClr val="FF0000"/>
                </a:solidFill>
                <a:cs typeface="Arial"/>
                <a:sym typeface="Arial"/>
              </a:rPr>
              <a:t>H</a:t>
            </a: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à Nội</a:t>
            </a:r>
            <a:r>
              <a:rPr lang="vi-VN" sz="2400" kern="0">
                <a:solidFill>
                  <a:srgbClr val="FF0000"/>
                </a:solidFill>
                <a:cs typeface="Arial"/>
                <a:sym typeface="Arial"/>
              </a:rPr>
              <a:t> – Lạng Sơn.</a:t>
            </a:r>
          </a:p>
        </p:txBody>
      </p:sp>
    </p:spTree>
    <p:extLst>
      <p:ext uri="{BB962C8B-B14F-4D97-AF65-F5344CB8AC3E}">
        <p14:creationId xmlns:p14="http://schemas.microsoft.com/office/powerpoint/2010/main" val="368503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5" y="165924"/>
            <a:ext cx="11683929" cy="653409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Google Shape;4386;p6">
            <a:extLst>
              <a:ext uri="{FF2B5EF4-FFF2-40B4-BE49-F238E27FC236}">
                <a16:creationId xmlns:a16="http://schemas.microsoft.com/office/drawing/2014/main" xmlns="" id="{4FD5860C-507C-46AD-A1E2-66684B98B776}"/>
              </a:ext>
            </a:extLst>
          </p:cNvPr>
          <p:cNvGrpSpPr/>
          <p:nvPr/>
        </p:nvGrpSpPr>
        <p:grpSpPr>
          <a:xfrm>
            <a:off x="892547" y="288482"/>
            <a:ext cx="8943455" cy="584735"/>
            <a:chOff x="1699273" y="1433108"/>
            <a:chExt cx="8943455" cy="584735"/>
          </a:xfrm>
        </p:grpSpPr>
        <p:sp>
          <p:nvSpPr>
            <p:cNvPr id="9" name="Google Shape;4387;p6">
              <a:extLst>
                <a:ext uri="{FF2B5EF4-FFF2-40B4-BE49-F238E27FC236}">
                  <a16:creationId xmlns:a16="http://schemas.microsoft.com/office/drawing/2014/main" xmlns="" id="{407C4FE3-1D4D-4B50-8759-DA760901FF2A}"/>
                </a:ext>
              </a:extLst>
            </p:cNvPr>
            <p:cNvSpPr txBox="1"/>
            <p:nvPr/>
          </p:nvSpPr>
          <p:spPr>
            <a:xfrm>
              <a:off x="2230065" y="1433108"/>
              <a:ext cx="841266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32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32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32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388;p6">
              <a:extLst>
                <a:ext uri="{FF2B5EF4-FFF2-40B4-BE49-F238E27FC236}">
                  <a16:creationId xmlns:a16="http://schemas.microsoft.com/office/drawing/2014/main" xmlns="" id="{D5280B84-CB33-4851-9C29-A3BC416572F0}"/>
                </a:ext>
              </a:extLst>
            </p:cNvPr>
            <p:cNvSpPr/>
            <p:nvPr/>
          </p:nvSpPr>
          <p:spPr>
            <a:xfrm>
              <a:off x="1699273" y="1433108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6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4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4587;p21">
            <a:extLst>
              <a:ext uri="{FF2B5EF4-FFF2-40B4-BE49-F238E27FC236}">
                <a16:creationId xmlns:a16="http://schemas.microsoft.com/office/drawing/2014/main" xmlns="" id="{0A0557C2-34B7-4972-A65E-341DC5BDEBD5}"/>
              </a:ext>
            </a:extLst>
          </p:cNvPr>
          <p:cNvSpPr/>
          <p:nvPr/>
        </p:nvSpPr>
        <p:spPr>
          <a:xfrm>
            <a:off x="486363" y="890266"/>
            <a:ext cx="11675475" cy="28969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Hành trình cóc lên Thiên Đình kiện Trời làm mưa cứu muôn loại được cho như sau: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Cóc đi 28 km thì gặp cua. Cóc và cua đi thêm 36 km nữa thì gặp hổ và gấu. 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Cóc, cua, hổ và gấu đi thêm 46 km nữa thì gặp ong mật và cáo. Hỏi: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Cóc đi bao nhiêu ki-lô-mét thì gặp hổ và gấu?</a:t>
            </a: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bao nhiêu ki-lô-mét thì gặp ong mật và cáo?</a:t>
            </a: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4589;p21">
            <a:extLst>
              <a:ext uri="{FF2B5EF4-FFF2-40B4-BE49-F238E27FC236}">
                <a16:creationId xmlns:a16="http://schemas.microsoft.com/office/drawing/2014/main" xmlns="" id="{A8923D71-20F2-4EE6-B3A0-FAC491E245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0816"/>
          <a:stretch/>
        </p:blipFill>
        <p:spPr>
          <a:xfrm>
            <a:off x="3614492" y="3764635"/>
            <a:ext cx="5312469" cy="309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5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5" y="165924"/>
            <a:ext cx="11683929" cy="653409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Google Shape;4386;p6">
            <a:extLst>
              <a:ext uri="{FF2B5EF4-FFF2-40B4-BE49-F238E27FC236}">
                <a16:creationId xmlns:a16="http://schemas.microsoft.com/office/drawing/2014/main" xmlns="" id="{BDE58176-48F3-41F7-9DC5-04F018FA6BFF}"/>
              </a:ext>
            </a:extLst>
          </p:cNvPr>
          <p:cNvGrpSpPr/>
          <p:nvPr/>
        </p:nvGrpSpPr>
        <p:grpSpPr>
          <a:xfrm>
            <a:off x="376617" y="319678"/>
            <a:ext cx="9034082" cy="614083"/>
            <a:chOff x="1183343" y="1464304"/>
            <a:chExt cx="9034082" cy="614083"/>
          </a:xfrm>
        </p:grpSpPr>
        <p:sp>
          <p:nvSpPr>
            <p:cNvPr id="9" name="Google Shape;4387;p6">
              <a:extLst>
                <a:ext uri="{FF2B5EF4-FFF2-40B4-BE49-F238E27FC236}">
                  <a16:creationId xmlns:a16="http://schemas.microsoft.com/office/drawing/2014/main" xmlns="" id="{4CFAC81F-07B0-4B96-AB59-121AF0416E23}"/>
                </a:ext>
              </a:extLst>
            </p:cNvPr>
            <p:cNvSpPr txBox="1"/>
            <p:nvPr/>
          </p:nvSpPr>
          <p:spPr>
            <a:xfrm>
              <a:off x="1804762" y="1493652"/>
              <a:ext cx="841266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2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Cóc kiện Trời.</a:t>
              </a: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388;p6">
              <a:extLst>
                <a:ext uri="{FF2B5EF4-FFF2-40B4-BE49-F238E27FC236}">
                  <a16:creationId xmlns:a16="http://schemas.microsoft.com/office/drawing/2014/main" xmlns="" id="{99DC3FA8-50A5-49A2-AAD5-0917D62AB6D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6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4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4587;p21">
            <a:extLst>
              <a:ext uri="{FF2B5EF4-FFF2-40B4-BE49-F238E27FC236}">
                <a16:creationId xmlns:a16="http://schemas.microsoft.com/office/drawing/2014/main" xmlns="" id="{7FDCA6BB-0096-4ECC-9E3A-098E3495AADA}"/>
              </a:ext>
            </a:extLst>
          </p:cNvPr>
          <p:cNvSpPr/>
          <p:nvPr/>
        </p:nvSpPr>
        <p:spPr>
          <a:xfrm>
            <a:off x="998036" y="890266"/>
            <a:ext cx="10964115" cy="64559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4589;p21">
            <a:extLst>
              <a:ext uri="{FF2B5EF4-FFF2-40B4-BE49-F238E27FC236}">
                <a16:creationId xmlns:a16="http://schemas.microsoft.com/office/drawing/2014/main" xmlns="" id="{B414750D-B005-4267-8227-434A987E93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0816"/>
          <a:stretch/>
        </p:blipFill>
        <p:spPr>
          <a:xfrm>
            <a:off x="2651711" y="2053652"/>
            <a:ext cx="7967688" cy="463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587;p21">
            <a:extLst>
              <a:ext uri="{FF2B5EF4-FFF2-40B4-BE49-F238E27FC236}">
                <a16:creationId xmlns:a16="http://schemas.microsoft.com/office/drawing/2014/main" xmlns="" id="{58719D67-1540-4380-8FAA-719314BE2AF2}"/>
              </a:ext>
            </a:extLst>
          </p:cNvPr>
          <p:cNvSpPr/>
          <p:nvPr/>
        </p:nvSpPr>
        <p:spPr>
          <a:xfrm>
            <a:off x="944349" y="1522359"/>
            <a:ext cx="10964115" cy="11890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xmlns="" id="{302D4E7E-A95D-4820-9EAF-A309D0A62C41}"/>
              </a:ext>
            </a:extLst>
          </p:cNvPr>
          <p:cNvSpPr/>
          <p:nvPr/>
        </p:nvSpPr>
        <p:spPr>
          <a:xfrm rot="15698300">
            <a:off x="6374560" y="4058519"/>
            <a:ext cx="497477" cy="4401446"/>
          </a:xfrm>
          <a:prstGeom prst="leftBrace">
            <a:avLst>
              <a:gd name="adj1" fmla="val 16597"/>
              <a:gd name="adj2" fmla="val 536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50F7B53-20ED-4190-AC60-1D16A33009D6}"/>
              </a:ext>
            </a:extLst>
          </p:cNvPr>
          <p:cNvSpPr/>
          <p:nvPr/>
        </p:nvSpPr>
        <p:spPr>
          <a:xfrm>
            <a:off x="6900530" y="4306178"/>
            <a:ext cx="1998921" cy="1702751"/>
          </a:xfrm>
          <a:custGeom>
            <a:avLst/>
            <a:gdLst>
              <a:gd name="connsiteX0" fmla="*/ 0 w 1998921"/>
              <a:gd name="connsiteY0" fmla="*/ 1690585 h 1702751"/>
              <a:gd name="connsiteX1" fmla="*/ 606056 w 1998921"/>
              <a:gd name="connsiteY1" fmla="*/ 1679952 h 1702751"/>
              <a:gd name="connsiteX2" fmla="*/ 723014 w 1998921"/>
              <a:gd name="connsiteY2" fmla="*/ 1658687 h 1702751"/>
              <a:gd name="connsiteX3" fmla="*/ 839972 w 1998921"/>
              <a:gd name="connsiteY3" fmla="*/ 1648055 h 1702751"/>
              <a:gd name="connsiteX4" fmla="*/ 988828 w 1998921"/>
              <a:gd name="connsiteY4" fmla="*/ 1616157 h 1702751"/>
              <a:gd name="connsiteX5" fmla="*/ 1212112 w 1998921"/>
              <a:gd name="connsiteY5" fmla="*/ 1594892 h 1702751"/>
              <a:gd name="connsiteX6" fmla="*/ 1318437 w 1998921"/>
              <a:gd name="connsiteY6" fmla="*/ 1562994 h 1702751"/>
              <a:gd name="connsiteX7" fmla="*/ 1371600 w 1998921"/>
              <a:gd name="connsiteY7" fmla="*/ 1552362 h 1702751"/>
              <a:gd name="connsiteX8" fmla="*/ 1467293 w 1998921"/>
              <a:gd name="connsiteY8" fmla="*/ 1520464 h 1702751"/>
              <a:gd name="connsiteX9" fmla="*/ 1552354 w 1998921"/>
              <a:gd name="connsiteY9" fmla="*/ 1509831 h 1702751"/>
              <a:gd name="connsiteX10" fmla="*/ 1616149 w 1998921"/>
              <a:gd name="connsiteY10" fmla="*/ 1499199 h 1702751"/>
              <a:gd name="connsiteX11" fmla="*/ 1796903 w 1998921"/>
              <a:gd name="connsiteY11" fmla="*/ 1477934 h 1702751"/>
              <a:gd name="connsiteX12" fmla="*/ 1850065 w 1998921"/>
              <a:gd name="connsiteY12" fmla="*/ 1414138 h 1702751"/>
              <a:gd name="connsiteX13" fmla="*/ 1871330 w 1998921"/>
              <a:gd name="connsiteY13" fmla="*/ 1371608 h 1702751"/>
              <a:gd name="connsiteX14" fmla="*/ 1924493 w 1998921"/>
              <a:gd name="connsiteY14" fmla="*/ 1286548 h 1702751"/>
              <a:gd name="connsiteX15" fmla="*/ 1945758 w 1998921"/>
              <a:gd name="connsiteY15" fmla="*/ 1201487 h 1702751"/>
              <a:gd name="connsiteX16" fmla="*/ 1998921 w 1998921"/>
              <a:gd name="connsiteY16" fmla="*/ 999469 h 1702751"/>
              <a:gd name="connsiteX17" fmla="*/ 1967023 w 1998921"/>
              <a:gd name="connsiteY17" fmla="*/ 680492 h 1702751"/>
              <a:gd name="connsiteX18" fmla="*/ 1935126 w 1998921"/>
              <a:gd name="connsiteY18" fmla="*/ 584799 h 1702751"/>
              <a:gd name="connsiteX19" fmla="*/ 1892596 w 1998921"/>
              <a:gd name="connsiteY19" fmla="*/ 574166 h 1702751"/>
              <a:gd name="connsiteX20" fmla="*/ 1860698 w 1998921"/>
              <a:gd name="connsiteY20" fmla="*/ 563534 h 1702751"/>
              <a:gd name="connsiteX21" fmla="*/ 1786270 w 1998921"/>
              <a:gd name="connsiteY21" fmla="*/ 489106 h 1702751"/>
              <a:gd name="connsiteX22" fmla="*/ 1743740 w 1998921"/>
              <a:gd name="connsiteY22" fmla="*/ 446575 h 1702751"/>
              <a:gd name="connsiteX23" fmla="*/ 1690577 w 1998921"/>
              <a:gd name="connsiteY23" fmla="*/ 425310 h 1702751"/>
              <a:gd name="connsiteX24" fmla="*/ 1520456 w 1998921"/>
              <a:gd name="connsiteY24" fmla="*/ 340250 h 1702751"/>
              <a:gd name="connsiteX25" fmla="*/ 1467293 w 1998921"/>
              <a:gd name="connsiteY25" fmla="*/ 318985 h 1702751"/>
              <a:gd name="connsiteX26" fmla="*/ 1339703 w 1998921"/>
              <a:gd name="connsiteY26" fmla="*/ 287087 h 1702751"/>
              <a:gd name="connsiteX27" fmla="*/ 1180214 w 1998921"/>
              <a:gd name="connsiteY27" fmla="*/ 233924 h 1702751"/>
              <a:gd name="connsiteX28" fmla="*/ 1148317 w 1998921"/>
              <a:gd name="connsiteY28" fmla="*/ 212659 h 1702751"/>
              <a:gd name="connsiteX29" fmla="*/ 850605 w 1998921"/>
              <a:gd name="connsiteY29" fmla="*/ 159496 h 1702751"/>
              <a:gd name="connsiteX30" fmla="*/ 797442 w 1998921"/>
              <a:gd name="connsiteY30" fmla="*/ 148864 h 1702751"/>
              <a:gd name="connsiteX31" fmla="*/ 691117 w 1998921"/>
              <a:gd name="connsiteY31" fmla="*/ 116966 h 1702751"/>
              <a:gd name="connsiteX32" fmla="*/ 520996 w 1998921"/>
              <a:gd name="connsiteY32" fmla="*/ 85069 h 1702751"/>
              <a:gd name="connsiteX33" fmla="*/ 414670 w 1998921"/>
              <a:gd name="connsiteY33" fmla="*/ 63803 h 1702751"/>
              <a:gd name="connsiteX34" fmla="*/ 287079 w 1998921"/>
              <a:gd name="connsiteY34" fmla="*/ 42538 h 1702751"/>
              <a:gd name="connsiteX35" fmla="*/ 233917 w 1998921"/>
              <a:gd name="connsiteY35" fmla="*/ 10641 h 1702751"/>
              <a:gd name="connsiteX36" fmla="*/ 170121 w 1998921"/>
              <a:gd name="connsiteY36" fmla="*/ 8 h 170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98921" h="1702751">
                <a:moveTo>
                  <a:pt x="0" y="1690585"/>
                </a:moveTo>
                <a:cubicBezTo>
                  <a:pt x="294204" y="1708972"/>
                  <a:pt x="167444" y="1707365"/>
                  <a:pt x="606056" y="1679952"/>
                </a:cubicBezTo>
                <a:cubicBezTo>
                  <a:pt x="782941" y="1668897"/>
                  <a:pt x="604864" y="1674440"/>
                  <a:pt x="723014" y="1658687"/>
                </a:cubicBezTo>
                <a:cubicBezTo>
                  <a:pt x="761817" y="1653513"/>
                  <a:pt x="800986" y="1651599"/>
                  <a:pt x="839972" y="1648055"/>
                </a:cubicBezTo>
                <a:cubicBezTo>
                  <a:pt x="917916" y="1625784"/>
                  <a:pt x="908847" y="1624726"/>
                  <a:pt x="988828" y="1616157"/>
                </a:cubicBezTo>
                <a:cubicBezTo>
                  <a:pt x="1063167" y="1608192"/>
                  <a:pt x="1212112" y="1594892"/>
                  <a:pt x="1212112" y="1594892"/>
                </a:cubicBezTo>
                <a:cubicBezTo>
                  <a:pt x="1247554" y="1584259"/>
                  <a:pt x="1282684" y="1572528"/>
                  <a:pt x="1318437" y="1562994"/>
                </a:cubicBezTo>
                <a:cubicBezTo>
                  <a:pt x="1335899" y="1558338"/>
                  <a:pt x="1354223" y="1557327"/>
                  <a:pt x="1371600" y="1552362"/>
                </a:cubicBezTo>
                <a:cubicBezTo>
                  <a:pt x="1403929" y="1543125"/>
                  <a:pt x="1434564" y="1528165"/>
                  <a:pt x="1467293" y="1520464"/>
                </a:cubicBezTo>
                <a:cubicBezTo>
                  <a:pt x="1495108" y="1513919"/>
                  <a:pt x="1524067" y="1513872"/>
                  <a:pt x="1552354" y="1509831"/>
                </a:cubicBezTo>
                <a:cubicBezTo>
                  <a:pt x="1573696" y="1506782"/>
                  <a:pt x="1594772" y="1501987"/>
                  <a:pt x="1616149" y="1499199"/>
                </a:cubicBezTo>
                <a:cubicBezTo>
                  <a:pt x="1676306" y="1491353"/>
                  <a:pt x="1736652" y="1485022"/>
                  <a:pt x="1796903" y="1477934"/>
                </a:cubicBezTo>
                <a:cubicBezTo>
                  <a:pt x="1814624" y="1456669"/>
                  <a:pt x="1834191" y="1436815"/>
                  <a:pt x="1850065" y="1414138"/>
                </a:cubicBezTo>
                <a:cubicBezTo>
                  <a:pt x="1859154" y="1401153"/>
                  <a:pt x="1863344" y="1385299"/>
                  <a:pt x="1871330" y="1371608"/>
                </a:cubicBezTo>
                <a:cubicBezTo>
                  <a:pt x="1888177" y="1342727"/>
                  <a:pt x="1906772" y="1314901"/>
                  <a:pt x="1924493" y="1286548"/>
                </a:cubicBezTo>
                <a:cubicBezTo>
                  <a:pt x="1950502" y="1156509"/>
                  <a:pt x="1921239" y="1291390"/>
                  <a:pt x="1945758" y="1201487"/>
                </a:cubicBezTo>
                <a:cubicBezTo>
                  <a:pt x="1964079" y="1134309"/>
                  <a:pt x="1981200" y="1066808"/>
                  <a:pt x="1998921" y="999469"/>
                </a:cubicBezTo>
                <a:cubicBezTo>
                  <a:pt x="1988288" y="893143"/>
                  <a:pt x="1978823" y="786694"/>
                  <a:pt x="1967023" y="680492"/>
                </a:cubicBezTo>
                <a:cubicBezTo>
                  <a:pt x="1964479" y="657592"/>
                  <a:pt x="1962311" y="602922"/>
                  <a:pt x="1935126" y="584799"/>
                </a:cubicBezTo>
                <a:cubicBezTo>
                  <a:pt x="1922967" y="576693"/>
                  <a:pt x="1906647" y="578180"/>
                  <a:pt x="1892596" y="574166"/>
                </a:cubicBezTo>
                <a:cubicBezTo>
                  <a:pt x="1881819" y="571087"/>
                  <a:pt x="1871331" y="567078"/>
                  <a:pt x="1860698" y="563534"/>
                </a:cubicBezTo>
                <a:cubicBezTo>
                  <a:pt x="1821673" y="504995"/>
                  <a:pt x="1858597" y="553397"/>
                  <a:pt x="1786270" y="489106"/>
                </a:cubicBezTo>
                <a:cubicBezTo>
                  <a:pt x="1771285" y="475786"/>
                  <a:pt x="1760422" y="457696"/>
                  <a:pt x="1743740" y="446575"/>
                </a:cubicBezTo>
                <a:cubicBezTo>
                  <a:pt x="1727859" y="435988"/>
                  <a:pt x="1707809" y="433516"/>
                  <a:pt x="1690577" y="425310"/>
                </a:cubicBezTo>
                <a:cubicBezTo>
                  <a:pt x="1633335" y="398052"/>
                  <a:pt x="1579322" y="363796"/>
                  <a:pt x="1520456" y="340250"/>
                </a:cubicBezTo>
                <a:cubicBezTo>
                  <a:pt x="1502735" y="333162"/>
                  <a:pt x="1485604" y="324370"/>
                  <a:pt x="1467293" y="318985"/>
                </a:cubicBezTo>
                <a:cubicBezTo>
                  <a:pt x="1425235" y="306615"/>
                  <a:pt x="1379764" y="304892"/>
                  <a:pt x="1339703" y="287087"/>
                </a:cubicBezTo>
                <a:cubicBezTo>
                  <a:pt x="1224309" y="235801"/>
                  <a:pt x="1278441" y="250296"/>
                  <a:pt x="1180214" y="233924"/>
                </a:cubicBezTo>
                <a:cubicBezTo>
                  <a:pt x="1169582" y="226836"/>
                  <a:pt x="1160440" y="216700"/>
                  <a:pt x="1148317" y="212659"/>
                </a:cubicBezTo>
                <a:cubicBezTo>
                  <a:pt x="1085819" y="191827"/>
                  <a:pt x="876793" y="164733"/>
                  <a:pt x="850605" y="159496"/>
                </a:cubicBezTo>
                <a:cubicBezTo>
                  <a:pt x="832884" y="155952"/>
                  <a:pt x="814904" y="153520"/>
                  <a:pt x="797442" y="148864"/>
                </a:cubicBezTo>
                <a:cubicBezTo>
                  <a:pt x="761689" y="139330"/>
                  <a:pt x="727172" y="125286"/>
                  <a:pt x="691117" y="116966"/>
                </a:cubicBezTo>
                <a:cubicBezTo>
                  <a:pt x="634899" y="103993"/>
                  <a:pt x="577571" y="96384"/>
                  <a:pt x="520996" y="85069"/>
                </a:cubicBezTo>
                <a:cubicBezTo>
                  <a:pt x="485554" y="77980"/>
                  <a:pt x="450451" y="68914"/>
                  <a:pt x="414670" y="63803"/>
                </a:cubicBezTo>
                <a:cubicBezTo>
                  <a:pt x="322352" y="50615"/>
                  <a:pt x="364816" y="58086"/>
                  <a:pt x="287079" y="42538"/>
                </a:cubicBezTo>
                <a:cubicBezTo>
                  <a:pt x="269358" y="31906"/>
                  <a:pt x="253105" y="18316"/>
                  <a:pt x="233917" y="10641"/>
                </a:cubicBezTo>
                <a:cubicBezTo>
                  <a:pt x="205597" y="-687"/>
                  <a:pt x="193272" y="8"/>
                  <a:pt x="170121" y="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7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3FC41AF-C6DC-4C40-8489-75360E579D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633" y="315936"/>
            <a:ext cx="1976892" cy="988445"/>
          </a:xfrm>
          <a:prstGeom prst="rect">
            <a:avLst/>
          </a:prstGeom>
        </p:spPr>
      </p:pic>
      <p:sp>
        <p:nvSpPr>
          <p:cNvPr id="13" name="Google Shape;4531;p17">
            <a:extLst>
              <a:ext uri="{FF2B5EF4-FFF2-40B4-BE49-F238E27FC236}">
                <a16:creationId xmlns:a16="http://schemas.microsoft.com/office/drawing/2014/main" xmlns="" id="{4B15B88F-AF2A-40C7-9FEE-0B0A697C5CD1}"/>
              </a:ext>
            </a:extLst>
          </p:cNvPr>
          <p:cNvSpPr txBox="1"/>
          <p:nvPr/>
        </p:nvSpPr>
        <p:spPr>
          <a:xfrm>
            <a:off x="4790686" y="548569"/>
            <a:ext cx="25804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Picture 4" descr="Hành xác: 1 Tây Bắc 3 hành trình ... | Page 3 | Phuot.vn">
            <a:extLst>
              <a:ext uri="{FF2B5EF4-FFF2-40B4-BE49-F238E27FC236}">
                <a16:creationId xmlns:a16="http://schemas.microsoft.com/office/drawing/2014/main" xmlns="" id="{E3991D60-7DE5-43A3-82BF-49D7E9D6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83" y="1284609"/>
            <a:ext cx="3980347" cy="53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3C72F1F-722E-433A-8587-5CFE25B3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8" y="1284608"/>
            <a:ext cx="7087754" cy="5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5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5" name="Picture 2" descr="THÔNG TIN QUY HOẠCH ĐƯỜNG CAO TỐC TP HCM - MỘC BÀI">
            <a:extLst>
              <a:ext uri="{FF2B5EF4-FFF2-40B4-BE49-F238E27FC236}">
                <a16:creationId xmlns:a16="http://schemas.microsoft.com/office/drawing/2014/main" xmlns="" id="{401A3360-9C03-41FE-935E-2EAC79D0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56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64943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4773E53-6382-4FD7-BC85-EDE07DF9DA1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94" y="362343"/>
            <a:ext cx="1474755" cy="737377"/>
          </a:xfrm>
          <a:prstGeom prst="rect">
            <a:avLst/>
          </a:prstGeom>
        </p:spPr>
      </p:pic>
      <p:sp>
        <p:nvSpPr>
          <p:cNvPr id="42" name="Google Shape;4531;p17">
            <a:extLst>
              <a:ext uri="{FF2B5EF4-FFF2-40B4-BE49-F238E27FC236}">
                <a16:creationId xmlns:a16="http://schemas.microsoft.com/office/drawing/2014/main" xmlns="" id="{C2C8AD19-EDAA-43D4-A514-FD186A63F580}"/>
              </a:ext>
            </a:extLst>
          </p:cNvPr>
          <p:cNvSpPr txBox="1"/>
          <p:nvPr/>
        </p:nvSpPr>
        <p:spPr>
          <a:xfrm>
            <a:off x="5099444" y="465441"/>
            <a:ext cx="2580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Ki-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" name="Google Shape;4532;p17">
            <a:extLst>
              <a:ext uri="{FF2B5EF4-FFF2-40B4-BE49-F238E27FC236}">
                <a16:creationId xmlns:a16="http://schemas.microsoft.com/office/drawing/2014/main" xmlns="" id="{B2189A6C-BB51-48B7-81B2-82D4650EE1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2038"/>
          <a:stretch/>
        </p:blipFill>
        <p:spPr>
          <a:xfrm>
            <a:off x="1057983" y="1080754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F047EF2-262E-4986-A5EE-E78521BDD0AA}"/>
              </a:ext>
            </a:extLst>
          </p:cNvPr>
          <p:cNvSpPr/>
          <p:nvPr/>
        </p:nvSpPr>
        <p:spPr>
          <a:xfrm>
            <a:off x="9605382" y="810159"/>
            <a:ext cx="914400" cy="914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8287365-557B-4828-8973-A455443E4DA8}"/>
              </a:ext>
            </a:extLst>
          </p:cNvPr>
          <p:cNvSpPr/>
          <p:nvPr/>
        </p:nvSpPr>
        <p:spPr>
          <a:xfrm>
            <a:off x="1872956" y="2821029"/>
            <a:ext cx="914400" cy="914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30</a:t>
            </a:r>
          </a:p>
        </p:txBody>
      </p:sp>
      <p:sp>
        <p:nvSpPr>
          <p:cNvPr id="47" name="Double Brace 34">
            <a:extLst>
              <a:ext uri="{FF2B5EF4-FFF2-40B4-BE49-F238E27FC236}">
                <a16:creationId xmlns:a16="http://schemas.microsoft.com/office/drawing/2014/main" xmlns="" id="{2DED9C03-9B3A-4FB6-A244-102BB2280C3E}"/>
              </a:ext>
            </a:extLst>
          </p:cNvPr>
          <p:cNvSpPr/>
          <p:nvPr/>
        </p:nvSpPr>
        <p:spPr>
          <a:xfrm rot="4519458">
            <a:off x="5437327" y="-2009600"/>
            <a:ext cx="2011680" cy="870961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84DA095-AAAF-4DC0-B6DA-416FFF96C101}"/>
              </a:ext>
            </a:extLst>
          </p:cNvPr>
          <p:cNvSpPr/>
          <p:nvPr/>
        </p:nvSpPr>
        <p:spPr>
          <a:xfrm rot="20494284">
            <a:off x="6248667" y="3423154"/>
            <a:ext cx="1433025" cy="62454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 km</a:t>
            </a:r>
          </a:p>
        </p:txBody>
      </p:sp>
    </p:spTree>
    <p:extLst>
      <p:ext uri="{BB962C8B-B14F-4D97-AF65-F5344CB8AC3E}">
        <p14:creationId xmlns:p14="http://schemas.microsoft.com/office/powerpoint/2010/main" val="209612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39E7597C-BDDC-E5FA-AA72-21831F12C1AA}"/>
              </a:ext>
            </a:extLst>
          </p:cNvPr>
          <p:cNvSpPr/>
          <p:nvPr/>
        </p:nvSpPr>
        <p:spPr>
          <a:xfrm>
            <a:off x="2143124" y="713144"/>
            <a:ext cx="2220731" cy="2163406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9CEEF5DA-4E23-EBF3-6F0B-C8F081692C3E}"/>
              </a:ext>
            </a:extLst>
          </p:cNvPr>
          <p:cNvSpPr/>
          <p:nvPr/>
        </p:nvSpPr>
        <p:spPr>
          <a:xfrm>
            <a:off x="5943600" y="609600"/>
            <a:ext cx="4583812" cy="2438400"/>
          </a:xfrm>
          <a:custGeom>
            <a:avLst/>
            <a:gdLst/>
            <a:ahLst/>
            <a:cxnLst/>
            <a:rect l="l" t="t" r="r" b="b"/>
            <a:pathLst>
              <a:path w="6961211" h="3672039">
                <a:moveTo>
                  <a:pt x="0" y="0"/>
                </a:moveTo>
                <a:lnTo>
                  <a:pt x="6961211" y="0"/>
                </a:lnTo>
                <a:lnTo>
                  <a:pt x="6961211" y="3672039"/>
                </a:lnTo>
                <a:lnTo>
                  <a:pt x="0" y="3672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98095DAF-0F73-8AE7-712B-B877353F2300}"/>
              </a:ext>
            </a:extLst>
          </p:cNvPr>
          <p:cNvSpPr/>
          <p:nvPr/>
        </p:nvSpPr>
        <p:spPr>
          <a:xfrm>
            <a:off x="1771650" y="3971924"/>
            <a:ext cx="3050876" cy="2475269"/>
          </a:xfrm>
          <a:custGeom>
            <a:avLst/>
            <a:gdLst/>
            <a:ahLst/>
            <a:cxnLst/>
            <a:rect l="l" t="t" r="r" b="b"/>
            <a:pathLst>
              <a:path w="4540469" h="4114800">
                <a:moveTo>
                  <a:pt x="0" y="0"/>
                </a:moveTo>
                <a:lnTo>
                  <a:pt x="4540469" y="0"/>
                </a:lnTo>
                <a:lnTo>
                  <a:pt x="4540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8812D4D1-4AF6-7140-8620-F2092BFB7311}"/>
              </a:ext>
            </a:extLst>
          </p:cNvPr>
          <p:cNvSpPr/>
          <p:nvPr/>
        </p:nvSpPr>
        <p:spPr>
          <a:xfrm>
            <a:off x="8591550" y="3409950"/>
            <a:ext cx="2915572" cy="3062444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xmlns="" id="{C5EFD309-751E-541F-565C-E4EDEA3E069F}"/>
              </a:ext>
            </a:extLst>
          </p:cNvPr>
          <p:cNvSpPr txBox="1">
            <a:spLocks/>
          </p:cNvSpPr>
          <p:nvPr/>
        </p:nvSpPr>
        <p:spPr>
          <a:xfrm>
            <a:off x="1962150" y="3156481"/>
            <a:ext cx="8239125" cy="784612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Ki-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lô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-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mét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là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đơn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vị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đo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độ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  <a:sym typeface="+mn-lt"/>
              </a:rPr>
              <a:t>dài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080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-152400"/>
            <a:ext cx="1216183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F6FAE-DB19-43CB-B178-E3A1A7A85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4" y="-83747"/>
            <a:ext cx="3590925" cy="1977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63E367-883A-C7A2-F26A-49E63DC05D87}"/>
              </a:ext>
            </a:extLst>
          </p:cNvPr>
          <p:cNvSpPr txBox="1"/>
          <p:nvPr/>
        </p:nvSpPr>
        <p:spPr>
          <a:xfrm>
            <a:off x="5038725" y="114300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3D7264-D7A6-D4EB-5D73-663141BCB5E5}"/>
              </a:ext>
            </a:extLst>
          </p:cNvPr>
          <p:cNvSpPr txBox="1"/>
          <p:nvPr/>
        </p:nvSpPr>
        <p:spPr>
          <a:xfrm>
            <a:off x="1200150" y="2286000"/>
            <a:ext cx="97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990E24-49FA-F672-FB6B-E9D2126E5D25}"/>
              </a:ext>
            </a:extLst>
          </p:cNvPr>
          <p:cNvSpPr txBox="1"/>
          <p:nvPr/>
        </p:nvSpPr>
        <p:spPr>
          <a:xfrm>
            <a:off x="4324349" y="3352800"/>
            <a:ext cx="665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km = 1 000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1 000 m = 1 km</a:t>
            </a:r>
          </a:p>
        </p:txBody>
      </p:sp>
    </p:spTree>
    <p:extLst>
      <p:ext uri="{BB962C8B-B14F-4D97-AF65-F5344CB8AC3E}">
        <p14:creationId xmlns:p14="http://schemas.microsoft.com/office/powerpoint/2010/main" val="12449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6C1CC3-408C-20E3-BA15-A807A63C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504824"/>
            <a:ext cx="10535769" cy="5876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77B43-D265-DD4A-BA0B-5EA20C97EBB8}"/>
              </a:ext>
            </a:extLst>
          </p:cNvPr>
          <p:cNvSpPr txBox="1"/>
          <p:nvPr/>
        </p:nvSpPr>
        <p:spPr>
          <a:xfrm>
            <a:off x="3133404" y="1434886"/>
            <a:ext cx="578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itchFamily="34" charset="0"/>
                <a:ea typeface="Arial-Rounded" pitchFamily="34" charset="0"/>
                <a:cs typeface="Arial-Rounded" pitchFamily="34" charset="0"/>
                <a:sym typeface="Arial"/>
              </a:rPr>
              <a:t>km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BE3D2E-DC7A-74D9-E60A-D92BE4BE8BFF}"/>
              </a:ext>
            </a:extLst>
          </p:cNvPr>
          <p:cNvSpPr txBox="1"/>
          <p:nvPr/>
        </p:nvSpPr>
        <p:spPr>
          <a:xfrm>
            <a:off x="3133404" y="3073186"/>
            <a:ext cx="578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itchFamily="34" charset="0"/>
                <a:ea typeface="Arial-Rounded" pitchFamily="34" charset="0"/>
                <a:cs typeface="Arial-Rounded" pitchFamily="34" charset="0"/>
                <a:sym typeface="Arial"/>
              </a:rPr>
              <a:t>1 km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E081D1-ED6B-28F8-BE55-93B2F237C03A}"/>
              </a:ext>
            </a:extLst>
          </p:cNvPr>
          <p:cNvSpPr txBox="1"/>
          <p:nvPr/>
        </p:nvSpPr>
        <p:spPr>
          <a:xfrm>
            <a:off x="3161979" y="4644811"/>
            <a:ext cx="7610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itchFamily="34" charset="0"/>
                <a:ea typeface="Arial-Rounded" pitchFamily="34" charset="0"/>
                <a:cs typeface="Arial-Rounded" pitchFamily="34" charset="0"/>
                <a:sym typeface="Arial"/>
              </a:rPr>
              <a:t>1 km =       m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B2E462-153B-722B-F7F6-CA768216E2E0}"/>
              </a:ext>
            </a:extLst>
          </p:cNvPr>
          <p:cNvSpPr txBox="1"/>
          <p:nvPr/>
        </p:nvSpPr>
        <p:spPr>
          <a:xfrm>
            <a:off x="6886254" y="4644811"/>
            <a:ext cx="2553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itchFamily="34" charset="0"/>
                <a:ea typeface="Arial-Rounded" pitchFamily="34" charset="0"/>
                <a:cs typeface="Arial-Rounded" pitchFamily="34" charset="0"/>
                <a:sym typeface="Arial"/>
              </a:rPr>
              <a:t>1000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BB0A4E-718F-467D-BB2C-8D2EED4A6FCF}"/>
              </a:ext>
            </a:extLst>
          </p:cNvPr>
          <p:cNvSpPr txBox="1"/>
          <p:nvPr/>
        </p:nvSpPr>
        <p:spPr>
          <a:xfrm>
            <a:off x="3276600" y="146458"/>
            <a:ext cx="5591175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BB90997-1366-BD92-FEDD-29ABD1354E5B}"/>
              </a:ext>
            </a:extLst>
          </p:cNvPr>
          <p:cNvSpPr/>
          <p:nvPr/>
        </p:nvSpPr>
        <p:spPr>
          <a:xfrm>
            <a:off x="981074" y="2371725"/>
            <a:ext cx="1857375" cy="800100"/>
          </a:xfrm>
          <a:prstGeom prst="roundRect">
            <a:avLst/>
          </a:prstGeom>
          <a:solidFill>
            <a:srgbClr val="FADAE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Xăng-ti-mét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DB18000-F0F3-C3BD-53A6-79B2520A45C2}"/>
              </a:ext>
            </a:extLst>
          </p:cNvPr>
          <p:cNvCxnSpPr>
            <a:stCxn id="3" idx="3"/>
          </p:cNvCxnSpPr>
          <p:nvPr/>
        </p:nvCxnSpPr>
        <p:spPr>
          <a:xfrm>
            <a:off x="2838449" y="2771775"/>
            <a:ext cx="609601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107D379-AF7C-EBCB-5FD5-1806C927B6C8}"/>
              </a:ext>
            </a:extLst>
          </p:cNvPr>
          <p:cNvSpPr/>
          <p:nvPr/>
        </p:nvSpPr>
        <p:spPr>
          <a:xfrm>
            <a:off x="3467099" y="2695575"/>
            <a:ext cx="1857375" cy="800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-xi-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38407F-4C9C-1ACE-D9CD-1B6B3AF03223}"/>
              </a:ext>
            </a:extLst>
          </p:cNvPr>
          <p:cNvCxnSpPr/>
          <p:nvPr/>
        </p:nvCxnSpPr>
        <p:spPr>
          <a:xfrm>
            <a:off x="5333999" y="3162300"/>
            <a:ext cx="609601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2E0FD81-2B38-01CA-5126-81CE52C96859}"/>
              </a:ext>
            </a:extLst>
          </p:cNvPr>
          <p:cNvSpPr/>
          <p:nvPr/>
        </p:nvSpPr>
        <p:spPr>
          <a:xfrm>
            <a:off x="5962649" y="3086100"/>
            <a:ext cx="1857375" cy="800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1CEA61-5448-C0AE-D3AA-3A6D529F0CD2}"/>
              </a:ext>
            </a:extLst>
          </p:cNvPr>
          <p:cNvCxnSpPr/>
          <p:nvPr/>
        </p:nvCxnSpPr>
        <p:spPr>
          <a:xfrm>
            <a:off x="7829549" y="3657600"/>
            <a:ext cx="609601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64BDDF6-E5C6-A09E-345C-AF52C14C0CAA}"/>
              </a:ext>
            </a:extLst>
          </p:cNvPr>
          <p:cNvSpPr/>
          <p:nvPr/>
        </p:nvSpPr>
        <p:spPr>
          <a:xfrm>
            <a:off x="8458199" y="3581400"/>
            <a:ext cx="2486026" cy="800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km</a:t>
            </a:r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51AD0653-F520-8EAD-4DBC-EDB1E42516D5}"/>
              </a:ext>
            </a:extLst>
          </p:cNvPr>
          <p:cNvSpPr/>
          <p:nvPr/>
        </p:nvSpPr>
        <p:spPr>
          <a:xfrm rot="20246150">
            <a:off x="2182550" y="3006419"/>
            <a:ext cx="1435989" cy="1260492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5033DDE-FFF2-8A70-E8FF-B7B28083F7F4}"/>
              </a:ext>
            </a:extLst>
          </p:cNvPr>
          <p:cNvSpPr txBox="1"/>
          <p:nvPr/>
        </p:nvSpPr>
        <p:spPr>
          <a:xfrm>
            <a:off x="1600200" y="4086225"/>
            <a:ext cx="269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dm = 10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cm = 1 dm</a:t>
            </a:r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xmlns="" id="{5E46BC5B-5C96-5C4A-C0C7-6AD85ED37463}"/>
              </a:ext>
            </a:extLst>
          </p:cNvPr>
          <p:cNvSpPr/>
          <p:nvPr/>
        </p:nvSpPr>
        <p:spPr>
          <a:xfrm rot="20246150" flipH="1" flipV="1">
            <a:off x="5095527" y="2049432"/>
            <a:ext cx="1606992" cy="1180622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26B1BDD-3472-E05B-9301-A0DDB7AB4DC1}"/>
              </a:ext>
            </a:extLst>
          </p:cNvPr>
          <p:cNvSpPr txBox="1"/>
          <p:nvPr/>
        </p:nvSpPr>
        <p:spPr>
          <a:xfrm>
            <a:off x="5095875" y="1304925"/>
            <a:ext cx="269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m = 10 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dm = 1 m</a:t>
            </a:r>
          </a:p>
        </p:txBody>
      </p:sp>
      <p:sp>
        <p:nvSpPr>
          <p:cNvPr id="35" name="Freeform 2">
            <a:extLst>
              <a:ext uri="{FF2B5EF4-FFF2-40B4-BE49-F238E27FC236}">
                <a16:creationId xmlns:a16="http://schemas.microsoft.com/office/drawing/2014/main" xmlns="" id="{90665D99-EBC9-1BEB-F3DD-0624B6A031B5}"/>
              </a:ext>
            </a:extLst>
          </p:cNvPr>
          <p:cNvSpPr/>
          <p:nvPr/>
        </p:nvSpPr>
        <p:spPr>
          <a:xfrm rot="20246150">
            <a:off x="6945050" y="3673169"/>
            <a:ext cx="1435989" cy="1260492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22DF09-5704-BDFA-FBDC-9FB125657892}"/>
              </a:ext>
            </a:extLst>
          </p:cNvPr>
          <p:cNvSpPr txBox="1"/>
          <p:nvPr/>
        </p:nvSpPr>
        <p:spPr>
          <a:xfrm>
            <a:off x="6362700" y="4752975"/>
            <a:ext cx="269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km = 1 000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1 000 m = 1 km</a:t>
            </a:r>
          </a:p>
        </p:txBody>
      </p:sp>
    </p:spTree>
    <p:extLst>
      <p:ext uri="{BB962C8B-B14F-4D97-AF65-F5344CB8AC3E}">
        <p14:creationId xmlns:p14="http://schemas.microsoft.com/office/powerpoint/2010/main" val="2238127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3" grpId="0" animBg="1"/>
      <p:bldP spid="15" grpId="0" animBg="1"/>
      <p:bldP spid="31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609099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12" name="Google Shape;4386;p6">
            <a:extLst>
              <a:ext uri="{FF2B5EF4-FFF2-40B4-BE49-F238E27FC236}">
                <a16:creationId xmlns:a16="http://schemas.microsoft.com/office/drawing/2014/main" xmlns="" id="{C8997C19-DFD6-4100-B6D5-5023866FBBF6}"/>
              </a:ext>
            </a:extLst>
          </p:cNvPr>
          <p:cNvGrpSpPr/>
          <p:nvPr/>
        </p:nvGrpSpPr>
        <p:grpSpPr>
          <a:xfrm>
            <a:off x="761621" y="583935"/>
            <a:ext cx="3207256" cy="707846"/>
            <a:chOff x="1167577" y="1395675"/>
            <a:chExt cx="3207256" cy="707846"/>
          </a:xfrm>
        </p:grpSpPr>
        <p:sp>
          <p:nvSpPr>
            <p:cNvPr id="14" name="Google Shape;4387;p6">
              <a:extLst>
                <a:ext uri="{FF2B5EF4-FFF2-40B4-BE49-F238E27FC236}">
                  <a16:creationId xmlns:a16="http://schemas.microsoft.com/office/drawing/2014/main" xmlns="" id="{78EBF7A5-109B-4133-A28B-A953BD9F184A}"/>
                </a:ext>
              </a:extLst>
            </p:cNvPr>
            <p:cNvSpPr txBox="1"/>
            <p:nvPr/>
          </p:nvSpPr>
          <p:spPr>
            <a:xfrm>
              <a:off x="1804762" y="1395675"/>
              <a:ext cx="2570071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Số ?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88;p6">
              <a:extLst>
                <a:ext uri="{FF2B5EF4-FFF2-40B4-BE49-F238E27FC236}">
                  <a16:creationId xmlns:a16="http://schemas.microsoft.com/office/drawing/2014/main" xmlns="" id="{A6CB9199-8D0A-4259-8E45-9D050D520C63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6DB25F-2864-4196-9816-6B4A1A9D0819}"/>
              </a:ext>
            </a:extLst>
          </p:cNvPr>
          <p:cNvGrpSpPr/>
          <p:nvPr/>
        </p:nvGrpSpPr>
        <p:grpSpPr>
          <a:xfrm>
            <a:off x="1398806" y="1515352"/>
            <a:ext cx="5400265" cy="707846"/>
            <a:chOff x="1398807" y="1832168"/>
            <a:chExt cx="5400265" cy="707846"/>
          </a:xfrm>
        </p:grpSpPr>
        <p:sp>
          <p:nvSpPr>
            <p:cNvPr id="21" name="Google Shape;4387;p6">
              <a:extLst>
                <a:ext uri="{FF2B5EF4-FFF2-40B4-BE49-F238E27FC236}">
                  <a16:creationId xmlns:a16="http://schemas.microsoft.com/office/drawing/2014/main" xmlns="" id="{ED6F61F0-C9AF-4A41-A8F5-D22E7A5B6F82}"/>
                </a:ext>
              </a:extLst>
            </p:cNvPr>
            <p:cNvSpPr txBox="1"/>
            <p:nvPr/>
          </p:nvSpPr>
          <p:spPr>
            <a:xfrm>
              <a:off x="1398807" y="1862946"/>
              <a:ext cx="540026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 km =           m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394;p6">
              <a:extLst>
                <a:ext uri="{FF2B5EF4-FFF2-40B4-BE49-F238E27FC236}">
                  <a16:creationId xmlns:a16="http://schemas.microsoft.com/office/drawing/2014/main" xmlns="" id="{2E27AB31-E624-4471-ABA0-53E7AD06D525}"/>
                </a:ext>
              </a:extLst>
            </p:cNvPr>
            <p:cNvSpPr/>
            <p:nvPr/>
          </p:nvSpPr>
          <p:spPr>
            <a:xfrm>
              <a:off x="3018678" y="1832168"/>
              <a:ext cx="1096123" cy="7078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464398D-BBD0-4185-A3EA-D13118709512}"/>
              </a:ext>
            </a:extLst>
          </p:cNvPr>
          <p:cNvGrpSpPr/>
          <p:nvPr/>
        </p:nvGrpSpPr>
        <p:grpSpPr>
          <a:xfrm>
            <a:off x="5989137" y="1484574"/>
            <a:ext cx="5744540" cy="707846"/>
            <a:chOff x="1054532" y="1801390"/>
            <a:chExt cx="5744540" cy="707846"/>
          </a:xfrm>
        </p:grpSpPr>
        <p:sp>
          <p:nvSpPr>
            <p:cNvPr id="24" name="Google Shape;4387;p6">
              <a:extLst>
                <a:ext uri="{FF2B5EF4-FFF2-40B4-BE49-F238E27FC236}">
                  <a16:creationId xmlns:a16="http://schemas.microsoft.com/office/drawing/2014/main" xmlns="" id="{EEFB66F2-3280-48D3-B58A-4F3E6043245F}"/>
                </a:ext>
              </a:extLst>
            </p:cNvPr>
            <p:cNvSpPr txBox="1"/>
            <p:nvPr/>
          </p:nvSpPr>
          <p:spPr>
            <a:xfrm>
              <a:off x="1398807" y="1862946"/>
              <a:ext cx="540026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      m = 1 km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394;p6">
              <a:extLst>
                <a:ext uri="{FF2B5EF4-FFF2-40B4-BE49-F238E27FC236}">
                  <a16:creationId xmlns:a16="http://schemas.microsoft.com/office/drawing/2014/main" xmlns="" id="{8A73E85E-68C2-46C5-A8B6-DEA75717B421}"/>
                </a:ext>
              </a:extLst>
            </p:cNvPr>
            <p:cNvSpPr/>
            <p:nvPr/>
          </p:nvSpPr>
          <p:spPr>
            <a:xfrm>
              <a:off x="1054532" y="1801390"/>
              <a:ext cx="1166794" cy="7078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" name="Google Shape;4387;p6">
            <a:extLst>
              <a:ext uri="{FF2B5EF4-FFF2-40B4-BE49-F238E27FC236}">
                <a16:creationId xmlns:a16="http://schemas.microsoft.com/office/drawing/2014/main" xmlns="" id="{99317A3F-29E4-49FF-B1E9-15E84D957C26}"/>
              </a:ext>
            </a:extLst>
          </p:cNvPr>
          <p:cNvSpPr txBox="1"/>
          <p:nvPr/>
        </p:nvSpPr>
        <p:spPr>
          <a:xfrm>
            <a:off x="1398806" y="3010911"/>
            <a:ext cx="119230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b) Chọn câu trả lời thích hợp.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Quãng đường từ nhà Mai đến trường dài khoảng: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4387;p6">
            <a:extLst>
              <a:ext uri="{FF2B5EF4-FFF2-40B4-BE49-F238E27FC236}">
                <a16:creationId xmlns:a16="http://schemas.microsoft.com/office/drawing/2014/main" xmlns="" id="{0B980A27-FF27-4929-9232-629997AC182D}"/>
              </a:ext>
            </a:extLst>
          </p:cNvPr>
          <p:cNvSpPr txBox="1"/>
          <p:nvPr/>
        </p:nvSpPr>
        <p:spPr>
          <a:xfrm>
            <a:off x="1332209" y="4602280"/>
            <a:ext cx="119230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A. 2 dm			B. 2 m			C. 2 km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26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549</Words>
  <Application>Microsoft Office PowerPoint</Application>
  <PresentationFormat>Widescreen</PresentationFormat>
  <Paragraphs>102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맑은 고딕</vt:lpstr>
      <vt:lpstr>微软雅黑</vt:lpstr>
      <vt:lpstr>Anaheim</vt:lpstr>
      <vt:lpstr>Annie Use Your Telescope</vt:lpstr>
      <vt:lpstr>Arial</vt:lpstr>
      <vt:lpstr>Arial-Rounded</vt:lpstr>
      <vt:lpstr>Barlow Condensed</vt:lpstr>
      <vt:lpstr>Barriecito</vt:lpstr>
      <vt:lpstr>Boogaloo</vt:lpstr>
      <vt:lpstr>Calibri</vt:lpstr>
      <vt:lpstr>Cambria</vt:lpstr>
      <vt:lpstr>Dekko</vt:lpstr>
      <vt:lpstr>Exo</vt:lpstr>
      <vt:lpstr>HP001 4H</vt:lpstr>
      <vt:lpstr>HP001 5 hàng</vt:lpstr>
      <vt:lpstr>Lato</vt:lpstr>
      <vt:lpstr>Open Sans</vt:lpstr>
      <vt:lpstr>RocknRoll One</vt:lpstr>
      <vt:lpstr>Vogue-ExtraBold</vt:lpstr>
      <vt:lpstr>字魂59号-创粗黑</vt:lpstr>
      <vt:lpstr>等线</vt:lpstr>
      <vt:lpstr>等线 Light</vt:lpstr>
      <vt:lpstr>1_Office 主题​​</vt:lpstr>
      <vt:lpstr>Math Subject for Middle School - 7th Grade: Ratio, Proportion and Percent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USER</cp:lastModifiedBy>
  <cp:revision>28</cp:revision>
  <dcterms:created xsi:type="dcterms:W3CDTF">2022-03-06T09:09:23Z</dcterms:created>
  <dcterms:modified xsi:type="dcterms:W3CDTF">2026-03-18T14:23:16Z</dcterms:modified>
</cp:coreProperties>
</file>