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852" r:id="rId2"/>
    <p:sldId id="985" r:id="rId3"/>
    <p:sldId id="986" r:id="rId4"/>
    <p:sldId id="987" r:id="rId5"/>
    <p:sldId id="989" r:id="rId6"/>
    <p:sldId id="99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4F0D5-05EA-4E84-9D3F-D72A6A8089FE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A890B-DF53-45D3-9041-72190C94B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01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71AD9-BB67-40C7-8A36-6292A9008BE4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52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71AD9-BB67-40C7-8A36-6292A9008BE4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52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71AD9-BB67-40C7-8A36-6292A9008BE4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52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71AD9-BB67-40C7-8A36-6292A9008BE4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52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71AD9-BB67-40C7-8A36-6292A9008BE4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52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71AD9-BB67-40C7-8A36-6292A9008BE4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552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67156-3FC3-DEE3-4F06-AAF7F3429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9E3A1F-649D-8F2E-B8F8-031196AD1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20643-2B23-D46D-7A9B-536E3DF29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505D9-4872-5068-92D6-9CD244D99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2F5FE-9631-B3ED-6AC1-4C77DA2A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7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C15E1-1327-B127-4F05-5D91E2FFD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7FA97F-8A36-D4EB-8566-5C1AE6C5F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D372A-113B-FDC4-4C65-AD8828EE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21D6-5043-4AFD-EAF2-B0AA2C8B3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31C19-E3EF-B2E7-653C-4D2B2986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105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D09EBA-DCA4-3A6D-8009-43F531B6A8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6A7CA2-791A-58E1-808A-9349D6DC9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138CF-4F81-61F3-BF57-AB3E82D6E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FCE509-418C-17AE-3788-06223483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E1FB4-818B-6005-D001-6D51D621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3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8F8B-ABDF-F0B2-1E3E-C95CFF85C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548C8-E320-8ECB-20DA-5BC5AE5D9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F3B1B-F1D6-EF0E-045D-35F63D90E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2BC70-9C9B-1AA0-B601-E0705B21F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E4461-5772-5DFC-4F34-260DDC53A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1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DD5F-53E2-0BA6-DA22-3557DF7BE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5501C-EE25-FFB0-5945-DA94FEFD7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DDCB3-DAEB-010D-5B9B-B007FE60E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7A511-2C38-7844-CE5A-5F2D491A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09347-C48B-2BBC-B1DD-F651833F1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1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517A-0902-C9BF-41AC-4F4AAEC88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69B9A-18CC-2A81-AEFD-25020A234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FD03D8-CDD2-7F43-A20D-6F104528D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0B96A-DA58-E192-0C6B-0A4359FA6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A5254-B2BE-3EEA-9183-1F1B3E47F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290A-4D5D-2507-76CC-4A9D4DBE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6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5B475-A779-AA13-6264-F1CC77423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95241-AB92-FF7E-0A45-276090B51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483D80-0B69-9A48-CE50-C1EF58813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FE729-BC42-FBF4-BB7D-CF5D71A0C9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DE6D57-5712-0DFB-97DF-91D8531C5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1E074-3F47-FCC1-D427-A57938D06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D5FA8C-AC2F-4888-959D-4048EE52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DC22E-1CF2-18F4-F540-D7DF40464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9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BE0A4-7DE9-B4CF-DA59-B1C25F896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B22349-4FA3-994D-5865-932FBF7CD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1DBE0C-41F6-3592-D153-8F2B2BFB0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44A1C-137A-A97D-A35E-1E5B3D86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5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009A48-3E87-5054-8343-4B0C6CE9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D0117D-5438-AF3A-A761-872601FBE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1368F-73E6-BFEA-ECCB-7B48504D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2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ADC70-3387-0DE8-394B-83132302C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37948-FE47-D0EC-6F71-E1F6EE724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D2F77-34B1-EF12-E6B5-F84B05C95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130E6-52B1-5B3B-D0E6-A49F2D95B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2C2E8-0B2F-DE6A-8BFD-BE50F18E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83916-2059-5E76-AB6C-D0632B42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34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970B4-80A0-68D3-544A-73264FC76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E5B32F-8409-63F0-0604-F9C41661F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7E7451-5BFC-BDFB-53D5-0A5E8BE04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801D8-2025-AE1B-F185-D7CEDF9B7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20B17-0212-C54D-7FBA-B448E706C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360F2C-8996-B50F-DD2E-BACF12E4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6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046DC4-8779-93B8-B357-7B5EA7635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E48D3-2AA4-2666-740E-6CD5970FD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44C53-D0E4-8D72-81F1-AD5C310C5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90E0C-FA91-4BF2-A9EB-1A9FB28FA09F}" type="datetimeFigureOut">
              <a:rPr lang="en-US" smtClean="0"/>
              <a:t>26/3/2026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85052-D87E-018E-F366-D05846586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1375B-8A27-473C-54D9-14CC937E2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45098-044E-4773-8612-0CEBB832C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51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Box 116"/>
          <p:cNvSpPr txBox="1"/>
          <p:nvPr/>
        </p:nvSpPr>
        <p:spPr>
          <a:xfrm>
            <a:off x="1334472" y="1823747"/>
            <a:ext cx="10657184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1</a:t>
            </a:r>
            <a:r>
              <a:rPr lang="vi-VN" sz="2667" b="1">
                <a:latin typeface="UTM Avo" pitchFamily="18" charset="0"/>
              </a:rPr>
              <a:t>.  Chọn 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dấu chấm</a:t>
            </a:r>
            <a:r>
              <a:rPr lang="vi-VN" sz="2667" b="1">
                <a:latin typeface="UTM Avo" pitchFamily="18" charset="0"/>
              </a:rPr>
              <a:t>, 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dấu chấm than </a:t>
            </a:r>
            <a:r>
              <a:rPr lang="vi-VN" sz="2667" b="1">
                <a:latin typeface="UTM Avo" pitchFamily="18" charset="0"/>
              </a:rPr>
              <a:t>cho mỗi câu dưới đây:</a:t>
            </a:r>
          </a:p>
        </p:txBody>
      </p:sp>
      <p:pic>
        <p:nvPicPr>
          <p:cNvPr id="24" name="Picture 3" descr="C:\Users\Administrator\Application Data\Zamaan's Software\psc\screensho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4" y="1429588"/>
            <a:ext cx="1344928" cy="101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Straight Connector 25"/>
          <p:cNvCxnSpPr/>
          <p:nvPr/>
        </p:nvCxnSpPr>
        <p:spPr>
          <a:xfrm>
            <a:off x="2115403" y="2276872"/>
            <a:ext cx="9706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215680" y="2276872"/>
            <a:ext cx="18242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211664" y="2276872"/>
            <a:ext cx="251651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51567" y="2703503"/>
            <a:ext cx="7724759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latin typeface="UTM Avo" pitchFamily="18" charset="0"/>
              </a:rPr>
              <a:t>a. Đèn sáng quá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49285" y="3318547"/>
            <a:ext cx="7724759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latin typeface="UTM Avo" pitchFamily="18" charset="0"/>
              </a:rPr>
              <a:t>b. Ôi, thư viện rộng thật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95469" y="3951640"/>
            <a:ext cx="7724759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latin typeface="UTM Avo" pitchFamily="18" charset="0"/>
              </a:rPr>
              <a:t>c. Các bạn rủ nhau đến thư viện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463819" y="2703501"/>
            <a:ext cx="576064" cy="516251"/>
          </a:xfrm>
          <a:prstGeom prst="roundRect">
            <a:avLst/>
          </a:prstGeom>
          <a:solidFill>
            <a:srgbClr val="FFC000"/>
          </a:solidFill>
          <a:ln w="63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6" name="Rounded Rectangle 45"/>
          <p:cNvSpPr/>
          <p:nvPr/>
        </p:nvSpPr>
        <p:spPr>
          <a:xfrm>
            <a:off x="5668652" y="3290649"/>
            <a:ext cx="576064" cy="516251"/>
          </a:xfrm>
          <a:prstGeom prst="roundRect">
            <a:avLst/>
          </a:prstGeom>
          <a:solidFill>
            <a:srgbClr val="FFC000"/>
          </a:solidFill>
          <a:ln w="63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7" name="Rounded Rectangle 46"/>
          <p:cNvSpPr/>
          <p:nvPr/>
        </p:nvSpPr>
        <p:spPr>
          <a:xfrm>
            <a:off x="7190823" y="3825625"/>
            <a:ext cx="576064" cy="516251"/>
          </a:xfrm>
          <a:prstGeom prst="roundRect">
            <a:avLst/>
          </a:prstGeom>
          <a:solidFill>
            <a:srgbClr val="FFC000"/>
          </a:solidFill>
          <a:ln w="63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4" name="TextBox 53"/>
          <p:cNvSpPr txBox="1"/>
          <p:nvPr/>
        </p:nvSpPr>
        <p:spPr>
          <a:xfrm>
            <a:off x="415470" y="5541419"/>
            <a:ext cx="383636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solidFill>
                  <a:srgbClr val="C00000"/>
                </a:solidFill>
                <a:latin typeface="UTM Avo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295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32" grpId="0"/>
      <p:bldP spid="33" grpId="0"/>
      <p:bldP spid="39" grpId="0"/>
      <p:bldP spid="44" grpId="0" animBg="1"/>
      <p:bldP spid="46" grpId="0" animBg="1"/>
      <p:bldP spid="47" grpId="0" animBg="1"/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ounded Rectangle 118"/>
          <p:cNvSpPr/>
          <p:nvPr/>
        </p:nvSpPr>
        <p:spPr>
          <a:xfrm>
            <a:off x="1583499" y="740704"/>
            <a:ext cx="10465163" cy="552001"/>
          </a:xfrm>
          <a:prstGeom prst="roundRect">
            <a:avLst/>
          </a:prstGeom>
          <a:solidFill>
            <a:srgbClr val="FFD347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40">
              <a:defRPr/>
            </a:pPr>
            <a:endParaRPr lang="en-US" sz="24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583499" y="740701"/>
            <a:ext cx="10657184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2</a:t>
            </a:r>
            <a:r>
              <a:rPr lang="vi-VN" sz="2667" b="1">
                <a:latin typeface="UTM Avo" pitchFamily="18" charset="0"/>
              </a:rPr>
              <a:t>. Có thể đặt 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dấu phẩy </a:t>
            </a:r>
            <a:r>
              <a:rPr lang="vi-VN" sz="2667" b="1">
                <a:latin typeface="UTM Avo" pitchFamily="18" charset="0"/>
              </a:rPr>
              <a:t>vào chỗ nào trong mỗi câu sau?</a:t>
            </a:r>
          </a:p>
        </p:txBody>
      </p:sp>
      <p:pic>
        <p:nvPicPr>
          <p:cNvPr id="24" name="Picture 3" descr="C:\Users\Administrator\Application Data\Zamaan's Software\psc\screensho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644691"/>
            <a:ext cx="1344928" cy="101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Straight Connector 25"/>
          <p:cNvCxnSpPr/>
          <p:nvPr/>
        </p:nvCxnSpPr>
        <p:spPr>
          <a:xfrm>
            <a:off x="2115403" y="1220755"/>
            <a:ext cx="17723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127781" y="1220755"/>
            <a:ext cx="18242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172453" y="1220755"/>
            <a:ext cx="203578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47576" y="1647385"/>
            <a:ext cx="1004129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latin typeface="UTM Avo" pitchFamily="18" charset="0"/>
              </a:rPr>
              <a:t>a. Sách  báo  tạp chí đều được xếp gọn gàng trên giá.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91478" y="2266035"/>
            <a:ext cx="969707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latin typeface="UTM Avo" pitchFamily="18" charset="0"/>
              </a:rPr>
              <a:t>b. Bạn Mai b</a:t>
            </a:r>
            <a:r>
              <a:rPr lang="en-US" sz="2667" b="1">
                <a:latin typeface="UTM Avo" pitchFamily="18" charset="0"/>
              </a:rPr>
              <a:t>ạ</a:t>
            </a:r>
            <a:r>
              <a:rPr lang="vi-VN" sz="2667" b="1">
                <a:latin typeface="UTM Avo" pitchFamily="18" charset="0"/>
              </a:rPr>
              <a:t>n Lan đều thích đọc sách khoa học.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91477" y="3061219"/>
            <a:ext cx="10394867" cy="943974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latin typeface="UTM Avo" pitchFamily="18" charset="0"/>
              </a:rPr>
              <a:t>c. Học sinh lớp 1 lớp 2 đến thư viện đọc sách vào chiều thứ Năm hằng tuần.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5464" y="4775052"/>
            <a:ext cx="3472291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Cách làm: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9257" y="5332117"/>
            <a:ext cx="3472291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002060"/>
                </a:solidFill>
                <a:latin typeface="UTM Avo" pitchFamily="18" charset="0"/>
              </a:rPr>
              <a:t>Câu a: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795437" y="5352936"/>
            <a:ext cx="1004129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Những gì </a:t>
            </a:r>
            <a:r>
              <a:rPr lang="vi-VN" sz="2667" b="1">
                <a:latin typeface="UTM Avo" pitchFamily="18" charset="0"/>
              </a:rPr>
              <a:t>đều được xếp gọn gàng trên giá? </a:t>
            </a:r>
          </a:p>
        </p:txBody>
      </p:sp>
      <p:cxnSp>
        <p:nvCxnSpPr>
          <p:cNvPr id="70" name="Straight Connector 69"/>
          <p:cNvCxnSpPr/>
          <p:nvPr/>
        </p:nvCxnSpPr>
        <p:spPr>
          <a:xfrm>
            <a:off x="1891447" y="2084851"/>
            <a:ext cx="12048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3322318" y="2165122"/>
            <a:ext cx="1139773" cy="15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117941" y="1647384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257715" y="1663124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5652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17" grpId="0"/>
      <p:bldP spid="32" grpId="0"/>
      <p:bldP spid="33" grpId="0"/>
      <p:bldP spid="39" grpId="0"/>
      <p:bldP spid="54" grpId="0"/>
      <p:bldP spid="42" grpId="0"/>
      <p:bldP spid="69" grpId="0"/>
      <p:bldP spid="73" grpId="0"/>
      <p:bldP spid="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ounded Rectangle 118"/>
          <p:cNvSpPr/>
          <p:nvPr/>
        </p:nvSpPr>
        <p:spPr>
          <a:xfrm>
            <a:off x="1583499" y="740704"/>
            <a:ext cx="10465163" cy="552001"/>
          </a:xfrm>
          <a:prstGeom prst="roundRect">
            <a:avLst/>
          </a:prstGeom>
          <a:solidFill>
            <a:srgbClr val="FFD347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40">
              <a:defRPr/>
            </a:pPr>
            <a:endParaRPr lang="en-US" sz="24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583499" y="740701"/>
            <a:ext cx="10657184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2</a:t>
            </a:r>
            <a:r>
              <a:rPr lang="vi-VN" sz="2667" b="1">
                <a:latin typeface="UTM Avo" pitchFamily="18" charset="0"/>
              </a:rPr>
              <a:t>. Có thể đặt 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dấu phẩy </a:t>
            </a:r>
            <a:r>
              <a:rPr lang="vi-VN" sz="2667" b="1">
                <a:latin typeface="UTM Avo" pitchFamily="18" charset="0"/>
              </a:rPr>
              <a:t>vào chỗ nào trong mỗi câu sau?</a:t>
            </a:r>
          </a:p>
        </p:txBody>
      </p:sp>
      <p:pic>
        <p:nvPicPr>
          <p:cNvPr id="24" name="Picture 3" descr="C:\Users\Administrator\Application Data\Zamaan's Software\psc\screensh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9849" y="564875"/>
            <a:ext cx="1344928" cy="101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Straight Connector 25"/>
          <p:cNvCxnSpPr/>
          <p:nvPr/>
        </p:nvCxnSpPr>
        <p:spPr>
          <a:xfrm>
            <a:off x="2115403" y="1220755"/>
            <a:ext cx="17723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127781" y="1220755"/>
            <a:ext cx="18242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172453" y="1220755"/>
            <a:ext cx="203578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47576" y="1647385"/>
            <a:ext cx="1004129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latin typeface="UTM Avo" pitchFamily="18" charset="0"/>
              </a:rPr>
              <a:t>a. Sách  báo  tạp chí đều được xếp gọn gàng trên giá.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91478" y="2266035"/>
            <a:ext cx="969707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latin typeface="UTM Avo" pitchFamily="18" charset="0"/>
              </a:rPr>
              <a:t>b. Bạn Mai  b</a:t>
            </a:r>
            <a:r>
              <a:rPr lang="en-US" sz="2667" b="1">
                <a:latin typeface="UTM Avo" pitchFamily="18" charset="0"/>
              </a:rPr>
              <a:t>ạ</a:t>
            </a:r>
            <a:r>
              <a:rPr lang="vi-VN" sz="2667" b="1">
                <a:latin typeface="UTM Avo" pitchFamily="18" charset="0"/>
              </a:rPr>
              <a:t>n Lan đều thích đọc sách khoa học.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91477" y="3061219"/>
            <a:ext cx="10394867" cy="943974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latin typeface="UTM Avo" pitchFamily="18" charset="0"/>
              </a:rPr>
              <a:t>c. Học sinh lớp 1 lớp 2 đến thư viện đọc sách vào chiều thứ Năm hằng tuần.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5464" y="4775052"/>
            <a:ext cx="3472291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Cách làm: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9257" y="5332117"/>
            <a:ext cx="3472291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002060"/>
                </a:solidFill>
                <a:latin typeface="UTM Avo" pitchFamily="18" charset="0"/>
              </a:rPr>
              <a:t>Câu b: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795437" y="5352936"/>
            <a:ext cx="1004129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Những ai </a:t>
            </a:r>
            <a:r>
              <a:rPr lang="vi-VN" sz="2667" b="1">
                <a:latin typeface="UTM Avo" pitchFamily="18" charset="0"/>
              </a:rPr>
              <a:t>đều thích đọc sách khoa học?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094960" y="1604797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247088" y="1647384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1795436" y="2766765"/>
            <a:ext cx="12880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299336" y="2766765"/>
            <a:ext cx="12800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23659" y="2276872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20094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42" grpId="0"/>
      <p:bldP spid="69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32"/>
          <p:cNvSpPr>
            <a:spLocks noChangeArrowheads="1"/>
          </p:cNvSpPr>
          <p:nvPr/>
        </p:nvSpPr>
        <p:spPr bwMode="auto">
          <a:xfrm>
            <a:off x="195449" y="4293096"/>
            <a:ext cx="11853217" cy="1758493"/>
          </a:xfrm>
          <a:prstGeom prst="roundRect">
            <a:avLst>
              <a:gd name="adj" fmla="val 16667"/>
            </a:avLst>
          </a:prstGeom>
          <a:solidFill>
            <a:srgbClr val="FFE79B"/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/>
          <a:p>
            <a:endParaRPr lang="en-US" sz="2400"/>
          </a:p>
        </p:txBody>
      </p:sp>
      <p:sp>
        <p:nvSpPr>
          <p:cNvPr id="119" name="Rounded Rectangle 118"/>
          <p:cNvSpPr/>
          <p:nvPr/>
        </p:nvSpPr>
        <p:spPr>
          <a:xfrm>
            <a:off x="1583499" y="740704"/>
            <a:ext cx="10465163" cy="552001"/>
          </a:xfrm>
          <a:prstGeom prst="roundRect">
            <a:avLst/>
          </a:prstGeom>
          <a:solidFill>
            <a:srgbClr val="FFD347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40">
              <a:defRPr/>
            </a:pPr>
            <a:endParaRPr lang="en-US" sz="24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583499" y="740701"/>
            <a:ext cx="10657184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2</a:t>
            </a:r>
            <a:r>
              <a:rPr lang="vi-VN" sz="2667" b="1">
                <a:latin typeface="UTM Avo" pitchFamily="18" charset="0"/>
              </a:rPr>
              <a:t>. Có thể đặt 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dấu phẩy </a:t>
            </a:r>
            <a:r>
              <a:rPr lang="vi-VN" sz="2667" b="1">
                <a:latin typeface="UTM Avo" pitchFamily="18" charset="0"/>
              </a:rPr>
              <a:t>vào chỗ nào trong mỗi câu sau?</a:t>
            </a:r>
          </a:p>
        </p:txBody>
      </p:sp>
      <p:pic>
        <p:nvPicPr>
          <p:cNvPr id="24" name="Picture 3" descr="C:\Users\Administrator\Application Data\Zamaan's Software\psc\screensh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644691"/>
            <a:ext cx="1344928" cy="101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Straight Connector 25"/>
          <p:cNvCxnSpPr/>
          <p:nvPr/>
        </p:nvCxnSpPr>
        <p:spPr>
          <a:xfrm>
            <a:off x="2115403" y="1220755"/>
            <a:ext cx="17723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127781" y="1220755"/>
            <a:ext cx="1824203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172453" y="1220755"/>
            <a:ext cx="203578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47576" y="1647385"/>
            <a:ext cx="1004129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latin typeface="UTM Avo" pitchFamily="18" charset="0"/>
              </a:rPr>
              <a:t>a. Sách  báo  tạp chí đều được xếp gọn gàng trên giá.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91478" y="2266035"/>
            <a:ext cx="969707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latin typeface="UTM Avo" pitchFamily="18" charset="0"/>
              </a:rPr>
              <a:t>b. Bạn Mai  b</a:t>
            </a:r>
            <a:r>
              <a:rPr lang="en-US" sz="2667" b="1">
                <a:latin typeface="UTM Avo" pitchFamily="18" charset="0"/>
              </a:rPr>
              <a:t>ạ</a:t>
            </a:r>
            <a:r>
              <a:rPr lang="vi-VN" sz="2667" b="1">
                <a:latin typeface="UTM Avo" pitchFamily="18" charset="0"/>
              </a:rPr>
              <a:t>n Lan đều thích đọc sách khoa học.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91477" y="3061219"/>
            <a:ext cx="10394867" cy="943974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latin typeface="UTM Avo" pitchFamily="18" charset="0"/>
              </a:rPr>
              <a:t>c. Học sinh lớp 1  lớp 2 đến thư viện đọc sách vào chiều thứ Năm hằng tuần.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5464" y="4529860"/>
            <a:ext cx="3472291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Cách làm: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9257" y="5086927"/>
            <a:ext cx="3472291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002060"/>
                </a:solidFill>
                <a:latin typeface="UTM Avo" pitchFamily="18" charset="0"/>
              </a:rPr>
              <a:t>Câu c: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795437" y="5107745"/>
            <a:ext cx="10041297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Những ai </a:t>
            </a:r>
            <a:r>
              <a:rPr lang="vi-VN" sz="2667" b="1">
                <a:latin typeface="UTM Avo" pitchFamily="18" charset="0"/>
              </a:rPr>
              <a:t>đến thư viện đọc sách vào chiều thứ Năm hằng tuần?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094960" y="1700808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247088" y="1647384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 dirty="0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98949" y="2276872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1775521" y="3479990"/>
            <a:ext cx="1980017" cy="45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983765" y="3525011"/>
            <a:ext cx="864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791744" y="3086107"/>
            <a:ext cx="408752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01352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6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4" grpId="0"/>
      <p:bldP spid="42" grpId="0"/>
      <p:bldP spid="69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ounded Rectangle 118"/>
          <p:cNvSpPr/>
          <p:nvPr/>
        </p:nvSpPr>
        <p:spPr>
          <a:xfrm>
            <a:off x="1583499" y="740704"/>
            <a:ext cx="10465163" cy="552001"/>
          </a:xfrm>
          <a:prstGeom prst="roundRect">
            <a:avLst/>
          </a:prstGeom>
          <a:solidFill>
            <a:srgbClr val="FFD347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40">
              <a:defRPr/>
            </a:pPr>
            <a:endParaRPr lang="en-US" sz="24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583499" y="740701"/>
            <a:ext cx="10657184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3</a:t>
            </a:r>
            <a:r>
              <a:rPr lang="vi-VN" sz="2667" b="1">
                <a:latin typeface="UTM Avo" pitchFamily="18" charset="0"/>
              </a:rPr>
              <a:t>. Đặt một câu có sử dụng 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dấu phẩy </a:t>
            </a:r>
            <a:r>
              <a:rPr lang="vi-VN" sz="2667" b="1">
                <a:latin typeface="UTM Avo" pitchFamily="18" charset="0"/>
              </a:rPr>
              <a:t>.</a:t>
            </a:r>
          </a:p>
        </p:txBody>
      </p:sp>
      <p:pic>
        <p:nvPicPr>
          <p:cNvPr id="24" name="Picture 3" descr="C:\Users\Administrator\Application Data\Zamaan's Software\psc\screensho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644691"/>
            <a:ext cx="1344928" cy="101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Straight Connector 25"/>
          <p:cNvCxnSpPr/>
          <p:nvPr/>
        </p:nvCxnSpPr>
        <p:spPr>
          <a:xfrm>
            <a:off x="2115403" y="1220755"/>
            <a:ext cx="22524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991877" y="1220755"/>
            <a:ext cx="312034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2"/>
          <p:cNvSpPr>
            <a:spLocks noChangeArrowheads="1"/>
          </p:cNvSpPr>
          <p:nvPr/>
        </p:nvSpPr>
        <p:spPr bwMode="auto">
          <a:xfrm>
            <a:off x="2963928" y="1628530"/>
            <a:ext cx="9084733" cy="2866815"/>
          </a:xfrm>
          <a:prstGeom prst="roundRect">
            <a:avLst>
              <a:gd name="adj" fmla="val 16667"/>
            </a:avLst>
          </a:prstGeom>
          <a:solidFill>
            <a:schemeClr val="accent2">
              <a:lumMod val="50000"/>
            </a:schemeClr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/>
          <a:p>
            <a:pPr defTabSz="1219170">
              <a:defRPr/>
            </a:pPr>
            <a:endParaRPr lang="en-US" sz="2400" kern="0">
              <a:solidFill>
                <a:sysClr val="windowText" lastClr="0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96531" y="1662247"/>
            <a:ext cx="8796701" cy="2761331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933" b="1" u="sng">
                <a:solidFill>
                  <a:srgbClr val="FFFFD9"/>
                </a:solidFill>
                <a:latin typeface="UTM Avo" pitchFamily="18" charset="0"/>
              </a:rPr>
              <a:t>Lưu ý khi đặt câu:</a:t>
            </a:r>
          </a:p>
          <a:p>
            <a:pPr algn="just">
              <a:lnSpc>
                <a:spcPct val="150000"/>
              </a:lnSpc>
            </a:pPr>
            <a:r>
              <a:rPr lang="en-US" sz="2933" b="1">
                <a:solidFill>
                  <a:srgbClr val="FFFFD9"/>
                </a:solidFill>
                <a:latin typeface="UTM Avo" pitchFamily="18" charset="0"/>
              </a:rPr>
              <a:t>-  Câu đó </a:t>
            </a:r>
            <a:r>
              <a:rPr lang="vi-VN" sz="2933" b="1">
                <a:solidFill>
                  <a:srgbClr val="FFFFD9"/>
                </a:solidFill>
                <a:latin typeface="UTM Avo" pitchFamily="18" charset="0"/>
              </a:rPr>
              <a:t>có dùng dấu phẩy</a:t>
            </a:r>
            <a:r>
              <a:rPr lang="en-US" sz="2933" b="1">
                <a:solidFill>
                  <a:srgbClr val="FFFFD9"/>
                </a:solidFill>
                <a:latin typeface="UTM Avo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933" b="1">
                <a:solidFill>
                  <a:srgbClr val="FFFFD9"/>
                </a:solidFill>
                <a:latin typeface="UTM Avo" pitchFamily="18" charset="0"/>
              </a:rPr>
              <a:t>-  Đầu câu viết hoa. Cuối câu có dấu chấm.</a:t>
            </a:r>
          </a:p>
          <a:p>
            <a:pPr algn="just">
              <a:lnSpc>
                <a:spcPct val="150000"/>
              </a:lnSpc>
            </a:pPr>
            <a:r>
              <a:rPr lang="en-US" sz="2933" b="1">
                <a:solidFill>
                  <a:srgbClr val="FFFFD9"/>
                </a:solidFill>
                <a:latin typeface="UTM Avo" pitchFamily="18" charset="0"/>
              </a:rPr>
              <a:t>-  Diễn đạt ý trọn vẹn</a:t>
            </a:r>
            <a:r>
              <a:rPr lang="vi-VN" sz="2933" b="1">
                <a:solidFill>
                  <a:srgbClr val="FFFFD9"/>
                </a:solidFill>
                <a:latin typeface="UTM Avo" pitchFamily="18" charset="0"/>
              </a:rPr>
              <a:t>.</a:t>
            </a:r>
            <a:endParaRPr lang="en-US" sz="2933" b="1">
              <a:solidFill>
                <a:srgbClr val="FFFFD9"/>
              </a:solidFill>
              <a:latin typeface="UTM Av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2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6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animBg="1"/>
      <p:bldP spid="117" grpId="0"/>
      <p:bldP spid="35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ounded Rectangle 118"/>
          <p:cNvSpPr/>
          <p:nvPr/>
        </p:nvSpPr>
        <p:spPr>
          <a:xfrm>
            <a:off x="1583499" y="740704"/>
            <a:ext cx="10465163" cy="552001"/>
          </a:xfrm>
          <a:prstGeom prst="roundRect">
            <a:avLst/>
          </a:prstGeom>
          <a:solidFill>
            <a:srgbClr val="FFD347"/>
          </a:solidFill>
          <a:ln w="12700" cap="flat" cmpd="sng" algn="ctr">
            <a:solidFill>
              <a:srgbClr val="FFC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40">
              <a:defRPr/>
            </a:pPr>
            <a:endParaRPr lang="en-US" sz="24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583499" y="740701"/>
            <a:ext cx="10657184" cy="533542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algn="just"/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3</a:t>
            </a:r>
            <a:r>
              <a:rPr lang="vi-VN" sz="2667" b="1">
                <a:latin typeface="UTM Avo" pitchFamily="18" charset="0"/>
              </a:rPr>
              <a:t>. Đặt một câu có sử dụng </a:t>
            </a:r>
            <a:r>
              <a:rPr lang="vi-VN" sz="2667" b="1">
                <a:solidFill>
                  <a:srgbClr val="C00000"/>
                </a:solidFill>
                <a:latin typeface="UTM Avo" pitchFamily="18" charset="0"/>
              </a:rPr>
              <a:t>dấu phẩy </a:t>
            </a:r>
            <a:r>
              <a:rPr lang="vi-VN" sz="2667" b="1">
                <a:latin typeface="UTM Avo" pitchFamily="18" charset="0"/>
              </a:rPr>
              <a:t>.</a:t>
            </a:r>
          </a:p>
        </p:txBody>
      </p:sp>
      <p:pic>
        <p:nvPicPr>
          <p:cNvPr id="24" name="Picture 3" descr="C:\Users\Administrator\Application Data\Zamaan's Software\psc\screensho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644691"/>
            <a:ext cx="1344928" cy="101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Straight Connector 25"/>
          <p:cNvCxnSpPr/>
          <p:nvPr/>
        </p:nvCxnSpPr>
        <p:spPr>
          <a:xfrm>
            <a:off x="2115403" y="1220755"/>
            <a:ext cx="22524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991877" y="1220755"/>
            <a:ext cx="312034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/>
          <p:cNvPicPr>
            <a:picLocks noChangeAspect="1" noChangeArrowheads="1"/>
          </p:cNvPicPr>
          <p:nvPr/>
        </p:nvPicPr>
        <p:blipFill rotWithShape="1"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4976" b="-414"/>
          <a:stretch/>
        </p:blipFill>
        <p:spPr bwMode="auto">
          <a:xfrm>
            <a:off x="2289235" y="1893190"/>
            <a:ext cx="9759431" cy="3525479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TextBox 31"/>
          <p:cNvSpPr txBox="1"/>
          <p:nvPr/>
        </p:nvSpPr>
        <p:spPr>
          <a:xfrm>
            <a:off x="4127782" y="2085213"/>
            <a:ext cx="8112901" cy="574451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r>
              <a:rPr lang="en-US" sz="2933" b="1">
                <a:latin typeface="UTM Avo" pitchFamily="18" charset="0"/>
              </a:rPr>
              <a:t>Đặt câu:</a:t>
            </a:r>
            <a:endParaRPr lang="en-US" sz="2933" b="1">
              <a:solidFill>
                <a:srgbClr val="C00000"/>
              </a:solidFill>
              <a:latin typeface="UTM Avo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91744" y="2718405"/>
            <a:ext cx="8640960" cy="2173991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67" b="1">
                <a:latin typeface="+mj-lt"/>
                <a:cs typeface="HP001 5H" pitchFamily="34" charset="0"/>
              </a:rPr>
              <a:t>- </a:t>
            </a:r>
            <a:r>
              <a:rPr lang="en-US" sz="3067" b="1">
                <a:latin typeface="HP001 5H" pitchFamily="34" charset="0"/>
                <a:cs typeface="HP001 5H" pitchFamily="34" charset="0"/>
              </a:rPr>
              <a:t>Em </a:t>
            </a:r>
            <a:r>
              <a:rPr lang="vi-VN" sz="3067" b="1">
                <a:latin typeface="HP001 5H" pitchFamily="34" charset="0"/>
                <a:cs typeface="HP001 5H" pitchFamily="34" charset="0"/>
              </a:rPr>
              <a:t>ở xã An Khánh, huyện Thủy Nguyên.</a:t>
            </a:r>
          </a:p>
          <a:p>
            <a:pPr>
              <a:lnSpc>
                <a:spcPct val="150000"/>
              </a:lnSpc>
            </a:pPr>
            <a:r>
              <a:rPr lang="en-US" sz="3067" b="1">
                <a:latin typeface="+mj-lt"/>
                <a:cs typeface="HP001 5H" pitchFamily="34" charset="0"/>
              </a:rPr>
              <a:t>- </a:t>
            </a:r>
            <a:r>
              <a:rPr lang="en-US" sz="3067" b="1">
                <a:latin typeface="HP001 5H" pitchFamily="34" charset="0"/>
                <a:cs typeface="HP001 5H" pitchFamily="34" charset="0"/>
              </a:rPr>
              <a:t>Mẹ em</a:t>
            </a:r>
            <a:r>
              <a:rPr lang="vi-VN" sz="3067" b="1">
                <a:latin typeface="HP001 5H" pitchFamily="34" charset="0"/>
                <a:cs typeface="HP001 5H" pitchFamily="34" charset="0"/>
              </a:rPr>
              <a:t>, bố em đều </a:t>
            </a:r>
            <a:r>
              <a:rPr lang="en-US" sz="3067" b="1">
                <a:latin typeface="HP001 5H" pitchFamily="34" charset="0"/>
                <a:cs typeface="HP001 5H" pitchFamily="34" charset="0"/>
              </a:rPr>
              <a:t> là giáo viên.</a:t>
            </a:r>
          </a:p>
          <a:p>
            <a:pPr>
              <a:lnSpc>
                <a:spcPct val="150000"/>
              </a:lnSpc>
            </a:pPr>
            <a:r>
              <a:rPr lang="en-US" sz="3067" b="1">
                <a:latin typeface="+mj-lt"/>
                <a:cs typeface="HP001 5H" pitchFamily="34" charset="0"/>
              </a:rPr>
              <a:t>- </a:t>
            </a:r>
            <a:r>
              <a:rPr lang="vi-VN" sz="3067" b="1">
                <a:latin typeface="HP001 5H" pitchFamily="34" charset="0"/>
                <a:cs typeface="HP001 5H" pitchFamily="34" charset="0"/>
              </a:rPr>
              <a:t>Ông em trồng nhiều táo, chuối và cau.</a:t>
            </a:r>
            <a:endParaRPr lang="en-US" sz="3067">
              <a:latin typeface="HP001 5H" pitchFamily="34" charset="0"/>
              <a:cs typeface="HP001 5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5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387</Words>
  <Application>Microsoft Office PowerPoint</Application>
  <PresentationFormat>Widescreen</PresentationFormat>
  <Paragraphs>51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HP001 5H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2026-03-26T14:32:43Z</dcterms:created>
  <dcterms:modified xsi:type="dcterms:W3CDTF">2026-03-26T14:35:24Z</dcterms:modified>
</cp:coreProperties>
</file>