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6" r:id="rId4"/>
  </p:sldMasterIdLst>
  <p:notesMasterIdLst>
    <p:notesMasterId r:id="rId6"/>
  </p:notesMasterIdLst>
  <p:sldIdLst>
    <p:sldId id="2884" r:id="rId5"/>
    <p:sldId id="259" r:id="rId7"/>
    <p:sldId id="265" r:id="rId8"/>
    <p:sldId id="11088416" r:id="rId9"/>
    <p:sldId id="2892" r:id="rId10"/>
    <p:sldId id="2886" r:id="rId11"/>
    <p:sldId id="11088420" r:id="rId12"/>
    <p:sldId id="2899" r:id="rId13"/>
    <p:sldId id="11088418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4077" y="2123967"/>
            <a:ext cx="10086555" cy="34143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59:</a:t>
            </a: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PHÉP CỘNG (KHÔNG NHỚ) TRONG PHẠM VI 1000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7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99502" y="223582"/>
            <a:ext cx="2228850" cy="1520825"/>
            <a:chOff x="1485898" y="0"/>
            <a:chExt cx="2228850" cy="1520825"/>
          </a:xfrm>
        </p:grpSpPr>
        <p:grpSp>
          <p:nvGrpSpPr>
            <p:cNvPr id="20" name="Group 19"/>
            <p:cNvGrpSpPr/>
            <p:nvPr/>
          </p:nvGrpSpPr>
          <p:grpSpPr>
            <a:xfrm>
              <a:off x="1485898" y="0"/>
              <a:ext cx="2228850" cy="1520825"/>
              <a:chOff x="1501643" y="0"/>
              <a:chExt cx="1307817" cy="2836133"/>
            </a:xfrm>
          </p:grpSpPr>
          <p:sp>
            <p:nvSpPr>
              <p:cNvPr id="22" name="Rectangle: Top Corners Rounded 1"/>
              <p:cNvSpPr/>
              <p:nvPr/>
            </p:nvSpPr>
            <p:spPr>
              <a:xfrm rot="10800000">
                <a:off x="1501643" y="0"/>
                <a:ext cx="1307817" cy="2836133"/>
              </a:xfrm>
              <a:prstGeom prst="round2SameRect">
                <a:avLst/>
              </a:prstGeom>
              <a:solidFill>
                <a:srgbClr val="9BBB59">
                  <a:lumMod val="75000"/>
                </a:srgbClr>
              </a:solidFill>
              <a:ln w="12700" cap="flat" cmpd="sng" algn="ctr">
                <a:solidFill>
                  <a:srgbClr val="9BBB59">
                    <a:lumMod val="50000"/>
                  </a:srgb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23" name="Rectangle: Top Corners Rounded 2"/>
              <p:cNvSpPr/>
              <p:nvPr/>
            </p:nvSpPr>
            <p:spPr>
              <a:xfrm rot="10800000">
                <a:off x="1550453" y="75788"/>
                <a:ext cx="1221002" cy="2482060"/>
              </a:xfrm>
              <a:prstGeom prst="round2SameRect">
                <a:avLst>
                  <a:gd name="adj1" fmla="val 11390"/>
                  <a:gd name="adj2" fmla="val 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9BBB59">
                    <a:lumMod val="50000"/>
                  </a:srgb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47848" y="198120"/>
              <a:ext cx="1646555" cy="308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charset="0"/>
                  <a:cs typeface="Times New Roman" panose="02020603050405020304" charset="0"/>
                </a:rPr>
                <a:t>12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62996" y="290067"/>
            <a:ext cx="812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9BBB59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PHÉP CỘNG, PHÉP TRỪ TRONG PHẠM VI 1000</a:t>
            </a:r>
            <a:endParaRPr lang="en-US" sz="3600" dirty="0">
              <a:solidFill>
                <a:srgbClr val="9BBB59">
                  <a:lumMod val="50000"/>
                </a:srgb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99956" y="1431697"/>
            <a:ext cx="78943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CỦNG CỐ KIẾN THỨC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23294" y="2143125"/>
            <a:ext cx="4140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8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</a:rPr>
              <a:t>Tiết</a:t>
            </a:r>
            <a:r>
              <a:rPr lang="en-US" altLang="zh-CN" sz="88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</a:rPr>
              <a:t> 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-1" fmla="*/ 652759 w 6008783"/>
              <a:gd name="connsiteY0-2" fmla="*/ 2824586 h 4661425"/>
              <a:gd name="connsiteX1-3" fmla="*/ 300439 w 6008783"/>
              <a:gd name="connsiteY1-4" fmla="*/ 2738587 h 4661425"/>
              <a:gd name="connsiteX2-5" fmla="*/ 963630 w 6008783"/>
              <a:gd name="connsiteY2-6" fmla="*/ 3765719 h 4661425"/>
              <a:gd name="connsiteX3-7" fmla="*/ 809516 w 6008783"/>
              <a:gd name="connsiteY3-8" fmla="*/ 3806830 h 4661425"/>
              <a:gd name="connsiteX4-9" fmla="*/ 2291961 w 6008783"/>
              <a:gd name="connsiteY4-10" fmla="*/ 4217942 h 4661425"/>
              <a:gd name="connsiteX5-11" fmla="*/ 2199047 w 6008783"/>
              <a:gd name="connsiteY5-12" fmla="*/ 4030190 h 4661425"/>
              <a:gd name="connsiteX6-13" fmla="*/ 4009610 w 6008783"/>
              <a:gd name="connsiteY6-14" fmla="*/ 3749749 h 4661425"/>
              <a:gd name="connsiteX7-15" fmla="*/ 3972473 w 6008783"/>
              <a:gd name="connsiteY7-16" fmla="*/ 3955737 h 4661425"/>
              <a:gd name="connsiteX8-17" fmla="*/ 4747077 w 6008783"/>
              <a:gd name="connsiteY8-18" fmla="*/ 2476813 h 4661425"/>
              <a:gd name="connsiteX9-19" fmla="*/ 5199266 w 6008783"/>
              <a:gd name="connsiteY9-20" fmla="*/ 3246811 h 4661425"/>
              <a:gd name="connsiteX10-21" fmla="*/ 5813775 w 6008783"/>
              <a:gd name="connsiteY10-22" fmla="*/ 1656748 h 4661425"/>
              <a:gd name="connsiteX11-23" fmla="*/ 5612370 w 6008783"/>
              <a:gd name="connsiteY11-24" fmla="*/ 1945497 h 4661425"/>
              <a:gd name="connsiteX12-25" fmla="*/ 5330569 w 6008783"/>
              <a:gd name="connsiteY12-26" fmla="*/ 585483 h 4661425"/>
              <a:gd name="connsiteX13-27" fmla="*/ 5341140 w 6008783"/>
              <a:gd name="connsiteY13-28" fmla="*/ 721873 h 4661425"/>
              <a:gd name="connsiteX14-29" fmla="*/ 4044522 w 6008783"/>
              <a:gd name="connsiteY14-30" fmla="*/ 426434 h 4661425"/>
              <a:gd name="connsiteX15-31" fmla="*/ 4147729 w 6008783"/>
              <a:gd name="connsiteY15-32" fmla="*/ 252493 h 4661425"/>
              <a:gd name="connsiteX16-33" fmla="*/ 3079640 w 6008783"/>
              <a:gd name="connsiteY16-34" fmla="*/ 509303 h 4661425"/>
              <a:gd name="connsiteX17-35" fmla="*/ 3129574 w 6008783"/>
              <a:gd name="connsiteY17-36" fmla="*/ 359318 h 4661425"/>
              <a:gd name="connsiteX18-37" fmla="*/ 1947290 w 6008783"/>
              <a:gd name="connsiteY18-38" fmla="*/ 560234 h 4661425"/>
              <a:gd name="connsiteX19-39" fmla="*/ 2128110 w 6008783"/>
              <a:gd name="connsiteY19-40" fmla="*/ 705687 h 4661425"/>
              <a:gd name="connsiteX20-41" fmla="*/ 574033 w 6008783"/>
              <a:gd name="connsiteY20-42" fmla="*/ 1703686 h 4661425"/>
              <a:gd name="connsiteX21-43" fmla="*/ 542459 w 6008783"/>
              <a:gd name="connsiteY21-44" fmla="*/ 1550571 h 4661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>
            <a:fillRect/>
          </a:stretch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5" name="Oval Callout 3"/>
          <p:cNvSpPr/>
          <p:nvPr/>
        </p:nvSpPr>
        <p:spPr>
          <a:xfrm>
            <a:off x="2442753" y="1267093"/>
            <a:ext cx="2682747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264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Callout 4"/>
          <p:cNvSpPr/>
          <p:nvPr/>
        </p:nvSpPr>
        <p:spPr>
          <a:xfrm>
            <a:off x="5068387" y="1071150"/>
            <a:ext cx="2682747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312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Callout 5"/>
          <p:cNvSpPr/>
          <p:nvPr/>
        </p:nvSpPr>
        <p:spPr>
          <a:xfrm>
            <a:off x="8138160" y="1665510"/>
            <a:ext cx="3249310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190" y="5499463"/>
            <a:ext cx="406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" y="630567"/>
            <a:ext cx="2069886" cy="103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6500" y="600893"/>
          <a:ext cx="4529892" cy="5656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964"/>
                <a:gridCol w="1509964"/>
                <a:gridCol w="1509964"/>
              </a:tblGrid>
              <a:tr h="502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24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Chục</a:t>
                      </a:r>
                      <a:r>
                        <a:rPr lang="en-US" sz="24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24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Đơn</a:t>
                      </a:r>
                      <a:r>
                        <a:rPr lang="en-US" sz="24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vị</a:t>
                      </a:r>
                      <a:endParaRPr lang="en-US" sz="24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205787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9616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30057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6" name="Rectangle 105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7" name="Rectangle 206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8" name="Rectangle 30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9" name="Rectangle 40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09" name="TextBox 508"/>
          <p:cNvSpPr txBox="1"/>
          <p:nvPr/>
        </p:nvSpPr>
        <p:spPr>
          <a:xfrm>
            <a:off x="7767876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8118395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8532328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8945449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9245168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9557587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15" name="Group 51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516" name="Group 515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572" name="Rectangle 57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17" name="Group 516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2" name="Rectangle 56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18" name="Group 517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2" name="Rectangle 5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2" name="Rectangle 54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532" name="Rectangle 53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521" name="Group 520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522" name="Rectangle 52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582" name="Group 581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583" name="Rectangle 58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87" name="Group 586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588" name="Rectangle 587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599" name="Rectangle 598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01" name="TextBox 600"/>
          <p:cNvSpPr txBox="1"/>
          <p:nvPr/>
        </p:nvSpPr>
        <p:spPr>
          <a:xfrm>
            <a:off x="5936236" y="1378925"/>
            <a:ext cx="1323968" cy="147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264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312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5634254" y="1978321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03" name="Straight Connector 602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TextBox 603"/>
          <p:cNvSpPr txBox="1"/>
          <p:nvPr/>
        </p:nvSpPr>
        <p:spPr>
          <a:xfrm>
            <a:off x="5915905" y="3086316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6180698" y="3086316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6" name="TextBox 605"/>
          <p:cNvSpPr txBox="1"/>
          <p:nvPr/>
        </p:nvSpPr>
        <p:spPr>
          <a:xfrm>
            <a:off x="6434160" y="3088149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7" name="TextBox 606"/>
          <p:cNvSpPr txBox="1"/>
          <p:nvPr/>
        </p:nvSpPr>
        <p:spPr>
          <a:xfrm>
            <a:off x="7204139" y="1808548"/>
            <a:ext cx="4775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6,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6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7,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7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3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5,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5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08" name="Group 607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609" name="TextBox 608"/>
            <p:cNvSpPr txBox="1"/>
            <p:nvPr/>
          </p:nvSpPr>
          <p:spPr>
            <a:xfrm>
              <a:off x="7021028" y="4098709"/>
              <a:ext cx="3748572" cy="73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264 + 312 = 576</a:t>
              </a:r>
              <a:endPara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0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9" grpId="0"/>
      <p:bldP spid="510" grpId="0"/>
      <p:bldP spid="512" grpId="0"/>
      <p:bldP spid="513" grpId="0"/>
      <p:bldP spid="514" grpId="0"/>
      <p:bldP spid="601" grpId="0"/>
      <p:bldP spid="602" grpId="0"/>
      <p:bldP spid="604" grpId="0"/>
      <p:bldP spid="605" grpId="0"/>
      <p:bldP spid="606" grpId="0"/>
      <p:bldP spid="60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823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6123" y="1934970"/>
            <a:ext cx="2025471" cy="570588"/>
            <a:chOff x="1296327" y="1647588"/>
            <a:chExt cx="2025471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Tính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 ?</a:t>
              </a:r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sz="36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6711" y="2641826"/>
            <a:ext cx="1147790" cy="1305165"/>
            <a:chOff x="1566470" y="2095726"/>
            <a:chExt cx="1147790" cy="130516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247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351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417928" y="2641826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703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204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929146" y="2641826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526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32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72711" y="2641826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815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60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127191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598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5700" y="37975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907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0140" y="37975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558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19827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875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6" y="528650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06828" y="32330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396" y="1859202"/>
            <a:ext cx="10279251" cy="15924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5882" y="1477770"/>
            <a:ext cx="4990248" cy="570588"/>
            <a:chOff x="1296327" y="1647588"/>
            <a:chExt cx="3614218" cy="570588"/>
          </a:xfrm>
        </p:grpSpPr>
        <p:sp>
          <p:nvSpPr>
            <p:cNvPr id="11" name="TextBox 10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Đặt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tính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rồi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latin typeface="Times New Roman" panose="02020603050405020304" charset="0"/>
                  <a:cs typeface="Times New Roman" panose="02020603050405020304" charset="0"/>
                </a:rPr>
                <a:t>tính</a:t>
              </a:r>
              <a:r>
                <a:rPr lang="en-US" sz="2800" dirty="0">
                  <a:latin typeface="Times New Roman" panose="02020603050405020304" charset="0"/>
                  <a:cs typeface="Times New Roman" panose="02020603050405020304" charset="0"/>
                </a:rPr>
                <a:t> ?</a:t>
              </a:r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36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4" name="Group 1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460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231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9" name="Group 1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375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622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4" name="Group 2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800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37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9" name="Group 2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923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    6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charset="0"/>
                    <a:cs typeface="Times New Roman" panose="02020603050405020304" charset="0"/>
                  </a:rPr>
                  <a:t>+</a:t>
                </a:r>
                <a:endParaRPr lang="en-US" sz="2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691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997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837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929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460 + 231          375 + 622             800 + 37           923 + 6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2936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6" y="562367"/>
            <a:ext cx="2325467" cy="116273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25055" y="1336083"/>
            <a:ext cx="5504287" cy="1198880"/>
            <a:chOff x="1296327" y="1631456"/>
            <a:chExt cx="8837159" cy="1198880"/>
          </a:xfrm>
        </p:grpSpPr>
        <p:sp>
          <p:nvSpPr>
            <p:cNvPr id="17" name="TextBox 16"/>
            <p:cNvSpPr txBox="1"/>
            <p:nvPr/>
          </p:nvSpPr>
          <p:spPr>
            <a:xfrm>
              <a:off x="1866914" y="1631456"/>
              <a:ext cx="8266572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Mèo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và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hà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mã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vớt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được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những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hòm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đựng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ngọc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trai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ngọc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trai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được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ghi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trên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mỗi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hòm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sz="32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>
            <a:fillRect/>
          </a:stretch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>
            <a:fillRect/>
          </a:stretch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>
            <a:fillRect/>
          </a:stretch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>
            <a:fillRect/>
          </a:stretch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367788" y="2822186"/>
            <a:ext cx="1122900" cy="491303"/>
            <a:chOff x="1999127" y="1726873"/>
            <a:chExt cx="1122900" cy="491303"/>
          </a:xfrm>
        </p:grpSpPr>
        <p:sp>
          <p:nvSpPr>
            <p:cNvPr id="29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33262" y="1726873"/>
              <a:ext cx="1088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 ?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08043" y="3329603"/>
            <a:ext cx="5130485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Thuyền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vớt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   ?  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ngọc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Thuyền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vớt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  ?    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ngọc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Rounded Rectangle 29"/>
          <p:cNvSpPr/>
          <p:nvPr/>
        </p:nvSpPr>
        <p:spPr>
          <a:xfrm>
            <a:off x="6096000" y="3904502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Rounded Rectangle 30"/>
          <p:cNvSpPr/>
          <p:nvPr/>
        </p:nvSpPr>
        <p:spPr>
          <a:xfrm>
            <a:off x="6806603" y="5047251"/>
            <a:ext cx="831632" cy="5469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6661" y="3937872"/>
            <a:ext cx="6030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478</a:t>
            </a:r>
            <a:endParaRPr lang="en-US" sz="2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0903" y="5110522"/>
            <a:ext cx="6030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457</a:t>
            </a:r>
            <a:endParaRPr lang="en-US" sz="2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Presentation</Application>
  <PresentationFormat>Widescreen</PresentationFormat>
  <Paragraphs>143</Paragraphs>
  <Slides>10</Slides>
  <Notes>5</Notes>
  <HiddenSlides>0</HiddenSlides>
  <MMClips>35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Arial-Rounded</vt:lpstr>
      <vt:lpstr>Segoe UI Symbol</vt:lpstr>
      <vt:lpstr>Calibri</vt:lpstr>
      <vt:lpstr>Microsoft YaHei</vt:lpstr>
      <vt:lpstr>字魂7号-温暖童稚体</vt:lpstr>
      <vt:lpstr>等线</vt:lpstr>
      <vt:lpstr>等线</vt:lpstr>
      <vt:lpstr>Arial</vt:lpstr>
      <vt:lpstr>Utm AVO</vt:lpstr>
      <vt:lpstr>Segoe Print</vt:lpstr>
      <vt:lpstr>Arial Unicode MS</vt:lpstr>
      <vt:lpstr>自定义设计方案</vt:lpstr>
      <vt:lpstr>第一PPT，www.1ppt.com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24</cp:revision>
  <dcterms:created xsi:type="dcterms:W3CDTF">2021-07-09T06:30:00Z</dcterms:created>
  <dcterms:modified xsi:type="dcterms:W3CDTF">2026-03-26T00:55:24Z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B08A29D6D4B14062993E03ACEFB38955_12</vt:lpwstr>
  </property>
  <property fmtid="{D5CDD505-2E9C-101B-9397-08002B2CF9AE}" pid="3" name="KSOProductBuildVer">
    <vt:lpwstr>1033-12.1.0.25242</vt:lpwstr>
  </property>
</Properties>
</file>