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3" r:id="rId3"/>
    <p:sldId id="275" r:id="rId4"/>
    <p:sldId id="268" r:id="rId5"/>
    <p:sldId id="267" r:id="rId6"/>
    <p:sldId id="266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D7F4-4D38-C002-6B18-CB1680F68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62EAB-332B-8E17-B211-EED45FC72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53FB3-C209-7CDD-582D-D204BF86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A9CAE-B79C-2161-1D8C-10DDDFA2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A04C-146C-BABB-7809-00ED4C8B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5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97A6-86C1-D54D-7926-BF58E488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69D4B-C2DE-01CC-9728-1A038ED3C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AADF9-1ADF-DFA8-7BAA-2610C60C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EBA61-8DB3-7228-BAD8-F77AC564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9FBCC-B39B-EB7E-6351-1E4D8E22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7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8073A1-E296-EAF5-55E3-668F499C0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CCAE8-B8A5-CA4C-A3BE-21B3C9DFE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A7BE6-931B-0F02-B450-A7FDE9E6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E6127-6415-2655-11D5-A95E4943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FF124-429B-63CD-2B24-1CBBB12D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9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339E-1DA6-21A7-31EC-387DB211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181C-002B-8052-31F0-51D15208F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DB743-07AD-27F0-7776-04E4A038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E2CA-4813-B540-6485-B0096B48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9034F-D741-2E6E-1015-67C38C80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6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BCBC-610B-B637-1D99-490A4C34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2A93D-ACFA-DB81-CE61-D04612EE8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E8097-1DEA-6A54-DCED-33718D3B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26612-E01B-D84E-769E-46164987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FEEE-71CC-8C0B-2AB9-B511909D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0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C137D-B199-9528-13F8-BAB37994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77E58-C807-FE50-82E5-0205D0237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EF04-28B3-8B61-3C53-D8A33F109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6C00C-960F-093E-413D-0E79A640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E368D-8AE0-1D1B-1571-7C40E7BF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71D4D-3D9F-6E7C-0049-F9CFB8C4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8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FB832-1810-543A-EB04-EE9709D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70B16-39FD-88D6-3CCE-CFBF9A37C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587C7-084A-4806-D9D4-B0D676631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4E213-4C75-4559-6D93-B19426648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11930-2C2B-9A76-4E88-3155151A1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58DE4-3300-BF4C-F709-AD7DAF8E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48B3CB-CDDD-4AF0-3290-A3F156B8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3BEF1-340E-0EA2-8C77-8EB9DE45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3110-26F3-12C8-4F7E-4B3C4883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EDD2-06B6-7F02-F7E5-F9BAEB48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1FB20-5AF4-7C09-B9C5-D3533126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DB8A4-5786-2169-5446-6E11EDE6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7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1074F-0F8D-EB28-6432-59438FE5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2DDDA-EF0B-7EB4-E531-30324C485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AEB5B-6477-6CA1-B7E8-7AFCB4F2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0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C310C-81D9-B0F6-EA83-AADC36C1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678F0-FEB0-1EE7-5E33-F31F79871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15387-A48B-5CBB-3B43-4E05E1E14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65F39-41BF-2378-F274-185CB04F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24814-2497-37D3-CFE7-261E62CD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E0E17-51A4-E449-6B3E-2F409E92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6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2E94E-300F-2A86-D344-9C364B72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15EB2-D077-6DE3-6AB1-3B2784635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08516-614E-2874-FA6C-E9C72B44E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00D01-737C-9E7E-819B-84CCF02F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F327B-8A0D-11A3-8B3B-AE4B9679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827FB-B98C-2899-6DD5-71D7FCA3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46627E-F090-8C40-0C34-019EE3BE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64870-8FC4-326B-D86F-9218D9813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CC064-021C-8AC4-8BEB-75C860A8F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DCD9A-84CD-4881-B0DF-FDF9C7460C15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BC8F9-3714-3E6D-2AC0-D0E6CE5F8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C83C7-7362-B0A9-721F-F05B4D5B1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5271-F134-465D-9329-A8B1BBB02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A954C5-5006-4882-A1AA-F02E07E33228}"/>
              </a:ext>
            </a:extLst>
          </p:cNvPr>
          <p:cNvSpPr/>
          <p:nvPr/>
        </p:nvSpPr>
        <p:spPr>
          <a:xfrm>
            <a:off x="2152643" y="587726"/>
            <a:ext cx="8039736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133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1. Tìm </a:t>
            </a:r>
            <a:r>
              <a:rPr lang="vi-VN" sz="2133" b="1" kern="0" dirty="0">
                <a:solidFill>
                  <a:srgbClr val="FF0000"/>
                </a:solidFill>
                <a:cs typeface="Arial"/>
                <a:sym typeface="Arial"/>
              </a:rPr>
              <a:t>từ ngữ chỉ sự vật </a:t>
            </a:r>
            <a:r>
              <a:rPr lang="vi-VN" sz="2133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tương ứng với </a:t>
            </a:r>
            <a:r>
              <a:rPr lang="vi-VN" sz="2133" b="1" kern="0" dirty="0">
                <a:solidFill>
                  <a:srgbClr val="FF0000"/>
                </a:solidFill>
                <a:cs typeface="Arial"/>
                <a:sym typeface="Arial"/>
              </a:rPr>
              <a:t>mỗi lời giải thích </a:t>
            </a:r>
            <a:r>
              <a:rPr lang="vi-VN" sz="2133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dưới đây: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564B2-9B16-4064-BBBA-F595986ABDAE}"/>
              </a:ext>
            </a:extLst>
          </p:cNvPr>
          <p:cNvSpPr/>
          <p:nvPr/>
        </p:nvSpPr>
        <p:spPr>
          <a:xfrm>
            <a:off x="2152643" y="1367424"/>
            <a:ext cx="8039736" cy="2061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Clr>
                <a:srgbClr val="000000"/>
              </a:buClr>
              <a:buFont typeface="Arial"/>
              <a:buAutoNum type="alphaLcPeriod"/>
            </a:pPr>
            <a:r>
              <a:rPr lang="vi-VN" sz="2133" kern="0" dirty="0">
                <a:solidFill>
                  <a:srgbClr val="000000"/>
                </a:solidFill>
                <a:cs typeface="Arial"/>
                <a:sym typeface="Arial"/>
              </a:rPr>
              <a:t>Món ăn gồm bánh phở và thịt, chan nước dùng.</a:t>
            </a:r>
          </a:p>
          <a:p>
            <a:pPr marL="457189" indent="-457189" algn="just">
              <a:buClr>
                <a:srgbClr val="000000"/>
              </a:buClr>
              <a:buFont typeface="Arial"/>
              <a:buAutoNum type="alphaLcPeriod"/>
            </a:pPr>
            <a:r>
              <a:rPr lang="vi-VN" sz="2133" kern="0" dirty="0">
                <a:solidFill>
                  <a:srgbClr val="000000"/>
                </a:solidFill>
                <a:cs typeface="Arial"/>
                <a:sym typeface="Arial"/>
              </a:rPr>
              <a:t>Vật dùng để đội đầu, che mưa nắng, thường làm bằng lá có hình chóp.</a:t>
            </a:r>
          </a:p>
          <a:p>
            <a:pPr marL="457189" indent="-457189" algn="just">
              <a:buClr>
                <a:srgbClr val="000000"/>
              </a:buClr>
              <a:buFont typeface="Arial"/>
              <a:buAutoNum type="alphaLcPeriod"/>
            </a:pPr>
            <a:r>
              <a:rPr lang="vi-VN" sz="2133" kern="0" dirty="0">
                <a:solidFill>
                  <a:srgbClr val="000000"/>
                </a:solidFill>
                <a:cs typeface="Arial"/>
                <a:sym typeface="Arial"/>
              </a:rPr>
              <a:t>Trang phục truyền thống của người Việt Nam.</a:t>
            </a:r>
          </a:p>
          <a:p>
            <a:pPr marL="457189" indent="-457189" algn="just">
              <a:buClr>
                <a:srgbClr val="000000"/>
              </a:buClr>
              <a:buFont typeface="Arial"/>
              <a:buAutoNum type="alphaLcPeriod"/>
            </a:pPr>
            <a:r>
              <a:rPr lang="vi-VN" sz="2133" kern="0" dirty="0">
                <a:solidFill>
                  <a:srgbClr val="000000"/>
                </a:solidFill>
                <a:cs typeface="Arial"/>
                <a:sym typeface="Arial"/>
              </a:rPr>
              <a:t>Đồ chơi dân gian được nặn bằng bột màu hấp chín, thường có hình con vật.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033B-27A5-44E1-BF3E-2397431F8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037" y="3659486"/>
            <a:ext cx="7743929" cy="16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F6E48-E3B7-419F-BDAD-1FCBDDE0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5130"/>
          <a:stretch/>
        </p:blipFill>
        <p:spPr>
          <a:xfrm>
            <a:off x="7315200" y="1066801"/>
            <a:ext cx="2435052" cy="21421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2152643" y="587726"/>
            <a:ext cx="8039736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133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1. Tìm </a:t>
            </a:r>
            <a:r>
              <a:rPr lang="vi-VN" sz="2133" b="1" kern="0" dirty="0">
                <a:solidFill>
                  <a:srgbClr val="FF0000"/>
                </a:solidFill>
                <a:cs typeface="Arial"/>
                <a:sym typeface="Arial"/>
              </a:rPr>
              <a:t>từ ngữ chỉ sự vật </a:t>
            </a:r>
            <a:r>
              <a:rPr lang="vi-VN" sz="2133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tương ứng với </a:t>
            </a:r>
            <a:r>
              <a:rPr lang="vi-VN" sz="2133" b="1" kern="0" dirty="0">
                <a:solidFill>
                  <a:srgbClr val="FF0000"/>
                </a:solidFill>
                <a:cs typeface="Arial"/>
                <a:sym typeface="Arial"/>
              </a:rPr>
              <a:t>mỗi lời giải thích</a:t>
            </a:r>
            <a:r>
              <a:rPr lang="vi-VN" sz="2133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dưới đây: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265A7-39E9-485E-9AF1-5FF772B7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315" r="49815"/>
          <a:stretch/>
        </p:blipFill>
        <p:spPr>
          <a:xfrm>
            <a:off x="3048000" y="3733801"/>
            <a:ext cx="2435052" cy="2142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17DA9-B616-447F-9F4E-C5D431CB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25130"/>
          <a:stretch/>
        </p:blipFill>
        <p:spPr>
          <a:xfrm>
            <a:off x="6781800" y="3733801"/>
            <a:ext cx="2435052" cy="2142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A72C8-774F-4653-B58C-CF517032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3457887" y="1241311"/>
            <a:ext cx="2435052" cy="2142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59612-4BCD-44C8-81BC-F23A2F63D865}"/>
              </a:ext>
            </a:extLst>
          </p:cNvPr>
          <p:cNvSpPr/>
          <p:nvPr/>
        </p:nvSpPr>
        <p:spPr>
          <a:xfrm>
            <a:off x="6905730" y="2971800"/>
            <a:ext cx="3381271" cy="95430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1867" kern="0" dirty="0">
                <a:solidFill>
                  <a:srgbClr val="000000"/>
                </a:solidFill>
                <a:cs typeface="Arial"/>
                <a:sym typeface="Arial"/>
              </a:rPr>
              <a:t>b. Vật dùng để đội đầu, che mưa nắng, thường làm bằng lá có hình chóp.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A6296-CC59-4ABE-A4B3-BB1869A18545}"/>
              </a:ext>
            </a:extLst>
          </p:cNvPr>
          <p:cNvSpPr/>
          <p:nvPr/>
        </p:nvSpPr>
        <p:spPr>
          <a:xfrm>
            <a:off x="2438401" y="5810024"/>
            <a:ext cx="3381271" cy="6669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1867" kern="0" dirty="0">
                <a:solidFill>
                  <a:srgbClr val="000000"/>
                </a:solidFill>
                <a:cs typeface="Arial"/>
                <a:sym typeface="Arial"/>
              </a:rPr>
              <a:t>c. Trang phục truyền thống của người Việt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7F8AC2-1BD6-407F-8F51-211AC7F37285}"/>
              </a:ext>
            </a:extLst>
          </p:cNvPr>
          <p:cNvSpPr/>
          <p:nvPr/>
        </p:nvSpPr>
        <p:spPr>
          <a:xfrm>
            <a:off x="6400796" y="5470973"/>
            <a:ext cx="3733805" cy="95430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1867" kern="0" dirty="0">
                <a:solidFill>
                  <a:srgbClr val="000000"/>
                </a:solidFill>
                <a:cs typeface="Arial"/>
                <a:sym typeface="Arial"/>
              </a:rPr>
              <a:t>d. Đồ chơi dân gian được nặn bằng bột màu hấp chín, thường có hình con vật.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7FA579-CC8D-48D6-8A6A-B779CEF4AD40}"/>
              </a:ext>
            </a:extLst>
          </p:cNvPr>
          <p:cNvSpPr/>
          <p:nvPr/>
        </p:nvSpPr>
        <p:spPr>
          <a:xfrm>
            <a:off x="2765808" y="3295424"/>
            <a:ext cx="3330192" cy="6669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1867" kern="0" dirty="0">
                <a:solidFill>
                  <a:srgbClr val="000000"/>
                </a:solidFill>
                <a:cs typeface="Arial"/>
                <a:sym typeface="Arial"/>
              </a:rPr>
              <a:t>a. Món ăn gồm bánh phở và thịt, chan nước dùng.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F34CB-A882-4E1F-8957-3249B6907D0A}"/>
              </a:ext>
            </a:extLst>
          </p:cNvPr>
          <p:cNvSpPr txBox="1"/>
          <p:nvPr/>
        </p:nvSpPr>
        <p:spPr>
          <a:xfrm>
            <a:off x="7991864" y="1066801"/>
            <a:ext cx="1075936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70C0"/>
                </a:solidFill>
                <a:cs typeface="Arial"/>
                <a:sym typeface="Arial"/>
              </a:rPr>
              <a:t>Nón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99D2D-C581-4531-8921-D141761D78C8}"/>
              </a:ext>
            </a:extLst>
          </p:cNvPr>
          <p:cNvSpPr txBox="1"/>
          <p:nvPr/>
        </p:nvSpPr>
        <p:spPr>
          <a:xfrm>
            <a:off x="3742298" y="3962401"/>
            <a:ext cx="1058303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70C0"/>
                </a:solidFill>
                <a:cs typeface="Arial"/>
                <a:sym typeface="Arial"/>
              </a:rPr>
              <a:t>Áo dài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86835-3525-4D99-8C0B-FB76EFB0F4E3}"/>
              </a:ext>
            </a:extLst>
          </p:cNvPr>
          <p:cNvSpPr txBox="1"/>
          <p:nvPr/>
        </p:nvSpPr>
        <p:spPr>
          <a:xfrm>
            <a:off x="7638860" y="3962401"/>
            <a:ext cx="971741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70C0"/>
                </a:solidFill>
                <a:cs typeface="Arial"/>
                <a:sym typeface="Arial"/>
              </a:rPr>
              <a:t>Tò 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677B3C-D387-4073-86C3-893C22D681E7}"/>
              </a:ext>
            </a:extLst>
          </p:cNvPr>
          <p:cNvSpPr txBox="1"/>
          <p:nvPr/>
        </p:nvSpPr>
        <p:spPr>
          <a:xfrm>
            <a:off x="4207442" y="1019267"/>
            <a:ext cx="1191352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70C0"/>
                </a:solidFill>
                <a:cs typeface="Arial"/>
                <a:sym typeface="Arial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323298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9530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"/>
            <a:ext cx="4191000" cy="3505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9144000" cy="2787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29718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Gốm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sứ</a:t>
            </a:r>
            <a:r>
              <a:rPr lang="en-US" sz="2400" b="1" dirty="0">
                <a:solidFill>
                  <a:srgbClr val="C00000"/>
                </a:solidFill>
              </a:rPr>
              <a:t> - </a:t>
            </a:r>
            <a:r>
              <a:rPr lang="en-US" sz="2400" b="1" dirty="0" err="1">
                <a:solidFill>
                  <a:srgbClr val="C00000"/>
                </a:solidFill>
              </a:rPr>
              <a:t>Bát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Tràng</a:t>
            </a:r>
            <a:r>
              <a:rPr lang="en-US" sz="2400" b="1" dirty="0">
                <a:solidFill>
                  <a:srgbClr val="C00000"/>
                </a:solidFill>
              </a:rPr>
              <a:t> – </a:t>
            </a:r>
            <a:r>
              <a:rPr lang="en-US" sz="2400" b="1" dirty="0" err="1">
                <a:solidFill>
                  <a:srgbClr val="C00000"/>
                </a:solidFill>
              </a:rPr>
              <a:t>Gia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Lâm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97180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</a:rPr>
              <a:t>Lụa</a:t>
            </a:r>
            <a:r>
              <a:rPr lang="en-US" sz="2400" b="1" dirty="0">
                <a:solidFill>
                  <a:srgbClr val="00B0F0"/>
                </a:solidFill>
              </a:rPr>
              <a:t> – </a:t>
            </a:r>
            <a:r>
              <a:rPr lang="en-US" sz="2400" b="1" dirty="0" err="1">
                <a:solidFill>
                  <a:srgbClr val="00B0F0"/>
                </a:solidFill>
              </a:rPr>
              <a:t>Vạn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Phúc</a:t>
            </a:r>
            <a:r>
              <a:rPr lang="en-US" sz="2400" b="1" dirty="0">
                <a:solidFill>
                  <a:srgbClr val="00B0F0"/>
                </a:solidFill>
              </a:rPr>
              <a:t> – </a:t>
            </a:r>
            <a:r>
              <a:rPr lang="en-US" sz="2400" b="1" dirty="0" err="1">
                <a:solidFill>
                  <a:srgbClr val="00B0F0"/>
                </a:solidFill>
              </a:rPr>
              <a:t>Hà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 err="1">
                <a:solidFill>
                  <a:srgbClr val="00B0F0"/>
                </a:solidFill>
              </a:rPr>
              <a:t>Đông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63880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Chiếu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</a:rPr>
              <a:t>Nga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Sơn</a:t>
            </a:r>
            <a:r>
              <a:rPr lang="en-US" sz="2400" b="1" dirty="0">
                <a:solidFill>
                  <a:srgbClr val="002060"/>
                </a:solidFill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</a:rPr>
              <a:t>Thanh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>
                <a:solidFill>
                  <a:srgbClr val="002060"/>
                </a:solidFill>
              </a:rPr>
              <a:t>Hóa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4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25" y="630694"/>
            <a:ext cx="7462151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5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25" y="670321"/>
            <a:ext cx="7462151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26" y="1017823"/>
            <a:ext cx="7992549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760452-33A4-4373-8374-738B1A710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132" y="1752600"/>
            <a:ext cx="8039736" cy="2828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DD5639-D3A2-4E87-B1A1-94C2BC85C122}"/>
              </a:ext>
            </a:extLst>
          </p:cNvPr>
          <p:cNvSpPr/>
          <p:nvPr/>
        </p:nvSpPr>
        <p:spPr>
          <a:xfrm>
            <a:off x="2152643" y="845404"/>
            <a:ext cx="8039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2. Kết hợp </a:t>
            </a:r>
            <a:r>
              <a:rPr lang="vi-VN" sz="2400" b="1" kern="0" dirty="0">
                <a:solidFill>
                  <a:srgbClr val="FF0000"/>
                </a:solidFill>
                <a:cs typeface="Arial"/>
                <a:sym typeface="Arial"/>
              </a:rPr>
              <a:t>từ ngữ ở cột A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với </a:t>
            </a:r>
            <a:r>
              <a:rPr lang="vi-VN" sz="2400" b="1" kern="0" dirty="0">
                <a:solidFill>
                  <a:srgbClr val="FF0000"/>
                </a:solidFill>
                <a:cs typeface="Arial"/>
                <a:sym typeface="Arial"/>
              </a:rPr>
              <a:t>từ ngữ ở cột B </a:t>
            </a:r>
            <a:r>
              <a:rPr lang="vi-VN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để tạo </a:t>
            </a:r>
            <a:r>
              <a:rPr lang="vi-VN" sz="2400" b="1" kern="0" dirty="0">
                <a:solidFill>
                  <a:srgbClr val="FF0000"/>
                </a:solidFill>
                <a:cs typeface="Arial"/>
                <a:sym typeface="Arial"/>
              </a:rPr>
              <a:t>câu giới thiệu.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14ACE-45D4-43D9-B94C-B40597319862}"/>
              </a:ext>
            </a:extLst>
          </p:cNvPr>
          <p:cNvCxnSpPr>
            <a:cxnSpLocks/>
          </p:cNvCxnSpPr>
          <p:nvPr/>
        </p:nvCxnSpPr>
        <p:spPr>
          <a:xfrm>
            <a:off x="4702007" y="2700420"/>
            <a:ext cx="1470504" cy="941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7F42B8-C418-466B-8A85-47F05AABBBBB}"/>
              </a:ext>
            </a:extLst>
          </p:cNvPr>
          <p:cNvCxnSpPr>
            <a:cxnSpLocks/>
          </p:cNvCxnSpPr>
          <p:nvPr/>
        </p:nvCxnSpPr>
        <p:spPr>
          <a:xfrm>
            <a:off x="4702009" y="3480120"/>
            <a:ext cx="1393993" cy="777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F31E26-DA78-4DC4-82DB-29682FDBF832}"/>
              </a:ext>
            </a:extLst>
          </p:cNvPr>
          <p:cNvCxnSpPr>
            <a:cxnSpLocks/>
          </p:cNvCxnSpPr>
          <p:nvPr/>
        </p:nvCxnSpPr>
        <p:spPr>
          <a:xfrm flipV="1">
            <a:off x="4702009" y="2778783"/>
            <a:ext cx="1393993" cy="148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891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2026-04-22T09:51:10Z</dcterms:created>
  <dcterms:modified xsi:type="dcterms:W3CDTF">2026-04-22T09:54:34Z</dcterms:modified>
</cp:coreProperties>
</file>