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image4.wdp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017621" y="780705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9" name="TextBox 2"/>
          <p:cNvSpPr txBox="1"/>
          <p:nvPr/>
        </p:nvSpPr>
        <p:spPr>
          <a:xfrm>
            <a:off x="5454943" y="780705"/>
            <a:ext cx="1904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nhẩm</a:t>
            </a:r>
            <a:endParaRPr lang="vi-VN" sz="2800" dirty="0"/>
          </a:p>
        </p:txBody>
      </p:sp>
      <p:pic>
        <p:nvPicPr>
          <p:cNvPr id="10" name="Picture 9" descr="C:\Users\TUAN\Downloads\Luyện tập 1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72682" y="413873"/>
            <a:ext cx="2237784" cy="863493"/>
          </a:xfrm>
          <a:prstGeom prst="rect">
            <a:avLst/>
          </a:prstGeom>
          <a:noFill/>
        </p:spPr>
      </p:pic>
      <p:grpSp>
        <p:nvGrpSpPr>
          <p:cNvPr id="14" name="Group 13"/>
          <p:cNvGrpSpPr/>
          <p:nvPr/>
        </p:nvGrpSpPr>
        <p:grpSpPr>
          <a:xfrm>
            <a:off x="384280" y="1235135"/>
            <a:ext cx="3228886" cy="3450600"/>
            <a:chOff x="255468" y="1308626"/>
            <a:chExt cx="3228886" cy="3450600"/>
          </a:xfrm>
        </p:grpSpPr>
        <p:pic>
          <p:nvPicPr>
            <p:cNvPr id="15" name="Picture 4" descr="30,774 BEST Green Apple Cartoon IMAGES, STOCK PHOTOS &amp;amp; VECTORS | Adobe Stock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54" t="23453" r="68299" b="23656"/>
            <a:stretch>
              <a:fillRect/>
            </a:stretch>
          </p:blipFill>
          <p:spPr bwMode="auto">
            <a:xfrm flipH="1">
              <a:off x="255468" y="1308626"/>
              <a:ext cx="3228886" cy="3450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6"/>
            <p:cNvSpPr txBox="1"/>
            <p:nvPr/>
          </p:nvSpPr>
          <p:spPr>
            <a:xfrm>
              <a:off x="666225" y="2410381"/>
              <a:ext cx="2465231" cy="16858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200 + 300 = ?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700 – 300 = ?</a:t>
              </a:r>
              <a:endParaRPr lang="en-US" sz="2400" dirty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600 + 60 = ?</a:t>
              </a:r>
              <a:endParaRPr lang="vi-VN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119593" y="2006687"/>
            <a:ext cx="3285297" cy="3510885"/>
            <a:chOff x="3983320" y="1677031"/>
            <a:chExt cx="3285297" cy="3510885"/>
          </a:xfrm>
        </p:grpSpPr>
        <p:pic>
          <p:nvPicPr>
            <p:cNvPr id="19" name="Picture 4" descr="30,774 BEST Green Apple Cartoon IMAGES, STOCK PHOTOS &amp;amp; VECTORS | Adobe Stock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396" t="23554" r="36857" b="23554"/>
            <a:stretch>
              <a:fillRect/>
            </a:stretch>
          </p:blipFill>
          <p:spPr bwMode="auto">
            <a:xfrm flipH="1">
              <a:off x="3983320" y="1677031"/>
              <a:ext cx="3285297" cy="35108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9"/>
            <p:cNvSpPr txBox="1"/>
            <p:nvPr/>
          </p:nvSpPr>
          <p:spPr>
            <a:xfrm>
              <a:off x="4480068" y="2722495"/>
              <a:ext cx="2465231" cy="16858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300 + 400 = ?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800 – 400 = ?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850 – 50 = ?</a:t>
              </a:r>
              <a:endParaRPr lang="vi-VN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726440" y="2616848"/>
            <a:ext cx="3598045" cy="3845108"/>
            <a:chOff x="7562489" y="2471230"/>
            <a:chExt cx="3228886" cy="3450600"/>
          </a:xfrm>
        </p:grpSpPr>
        <p:pic>
          <p:nvPicPr>
            <p:cNvPr id="22" name="Picture 4" descr="30,774 BEST Green Apple Cartoon IMAGES, STOCK PHOTOS &amp;amp; VECTORS | Adobe Stock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913" t="22314" r="6340" b="24795"/>
            <a:stretch>
              <a:fillRect/>
            </a:stretch>
          </p:blipFill>
          <p:spPr bwMode="auto">
            <a:xfrm flipH="1">
              <a:off x="7562489" y="2471230"/>
              <a:ext cx="3228886" cy="3450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12"/>
            <p:cNvSpPr txBox="1"/>
            <p:nvPr/>
          </p:nvSpPr>
          <p:spPr>
            <a:xfrm>
              <a:off x="8037586" y="3718985"/>
              <a:ext cx="2465231" cy="16858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600 + 400 = ?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1000 – 600 = ?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1000 – 400 = ?</a:t>
              </a:r>
              <a:endParaRPr lang="vi-VN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24" name="TextBox 13"/>
          <p:cNvSpPr txBox="1"/>
          <p:nvPr/>
        </p:nvSpPr>
        <p:spPr>
          <a:xfrm>
            <a:off x="2509087" y="2454320"/>
            <a:ext cx="699230" cy="461665"/>
          </a:xfrm>
          <a:prstGeom prst="rect">
            <a:avLst/>
          </a:prstGeom>
          <a:solidFill>
            <a:srgbClr val="FB1D1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500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5" name="TextBox 14"/>
          <p:cNvSpPr txBox="1"/>
          <p:nvPr/>
        </p:nvSpPr>
        <p:spPr>
          <a:xfrm>
            <a:off x="2517468" y="2998656"/>
            <a:ext cx="699230" cy="461665"/>
          </a:xfrm>
          <a:prstGeom prst="rect">
            <a:avLst/>
          </a:prstGeom>
          <a:solidFill>
            <a:srgbClr val="FB1D12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400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TextBox 15"/>
          <p:cNvSpPr txBox="1"/>
          <p:nvPr/>
        </p:nvSpPr>
        <p:spPr>
          <a:xfrm>
            <a:off x="2300245" y="3545594"/>
            <a:ext cx="699230" cy="461665"/>
          </a:xfrm>
          <a:prstGeom prst="rect">
            <a:avLst/>
          </a:prstGeom>
          <a:solidFill>
            <a:srgbClr val="FB1D12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660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" name="TextBox 16"/>
          <p:cNvSpPr txBox="1"/>
          <p:nvPr/>
        </p:nvSpPr>
        <p:spPr>
          <a:xfrm>
            <a:off x="6286378" y="3157909"/>
            <a:ext cx="699230" cy="461665"/>
          </a:xfrm>
          <a:prstGeom prst="rect">
            <a:avLst/>
          </a:prstGeom>
          <a:solidFill>
            <a:srgbClr val="A4C735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700</a:t>
            </a:r>
            <a:endParaRPr lang="en-US" sz="2400" dirty="0">
              <a:solidFill>
                <a:srgbClr val="FB1D12"/>
              </a:solidFill>
            </a:endParaRPr>
          </a:p>
        </p:txBody>
      </p:sp>
      <p:sp>
        <p:nvSpPr>
          <p:cNvPr id="28" name="TextBox 17"/>
          <p:cNvSpPr txBox="1"/>
          <p:nvPr/>
        </p:nvSpPr>
        <p:spPr>
          <a:xfrm>
            <a:off x="6381695" y="3696010"/>
            <a:ext cx="699230" cy="461665"/>
          </a:xfrm>
          <a:prstGeom prst="rect">
            <a:avLst/>
          </a:prstGeom>
          <a:solidFill>
            <a:srgbClr val="A4C735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400</a:t>
            </a:r>
            <a:endParaRPr lang="en-US" sz="2400" dirty="0">
              <a:solidFill>
                <a:srgbClr val="FB1D12"/>
              </a:solidFill>
            </a:endParaRPr>
          </a:p>
        </p:txBody>
      </p:sp>
      <p:sp>
        <p:nvSpPr>
          <p:cNvPr id="29" name="TextBox 18"/>
          <p:cNvSpPr txBox="1"/>
          <p:nvPr/>
        </p:nvSpPr>
        <p:spPr>
          <a:xfrm>
            <a:off x="6178503" y="4281905"/>
            <a:ext cx="699230" cy="461665"/>
          </a:xfrm>
          <a:prstGeom prst="rect">
            <a:avLst/>
          </a:prstGeom>
          <a:solidFill>
            <a:srgbClr val="A4C735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800</a:t>
            </a:r>
            <a:endParaRPr lang="en-US" sz="2400" dirty="0">
              <a:solidFill>
                <a:srgbClr val="FB1D12"/>
              </a:solidFill>
            </a:endParaRPr>
          </a:p>
        </p:txBody>
      </p:sp>
      <p:sp>
        <p:nvSpPr>
          <p:cNvPr id="30" name="TextBox 19"/>
          <p:cNvSpPr txBox="1"/>
          <p:nvPr/>
        </p:nvSpPr>
        <p:spPr>
          <a:xfrm>
            <a:off x="9995813" y="4144813"/>
            <a:ext cx="967634" cy="461665"/>
          </a:xfrm>
          <a:prstGeom prst="rect">
            <a:avLst/>
          </a:prstGeom>
          <a:solidFill>
            <a:srgbClr val="F1FF23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1000</a:t>
            </a:r>
            <a:endParaRPr lang="en-US" sz="2400" dirty="0">
              <a:solidFill>
                <a:srgbClr val="FB1D12"/>
              </a:solidFill>
            </a:endParaRPr>
          </a:p>
        </p:txBody>
      </p:sp>
      <p:sp>
        <p:nvSpPr>
          <p:cNvPr id="31" name="TextBox 20"/>
          <p:cNvSpPr txBox="1"/>
          <p:nvPr/>
        </p:nvSpPr>
        <p:spPr>
          <a:xfrm>
            <a:off x="10218050" y="4663699"/>
            <a:ext cx="699230" cy="461665"/>
          </a:xfrm>
          <a:prstGeom prst="rect">
            <a:avLst/>
          </a:prstGeom>
          <a:solidFill>
            <a:srgbClr val="F1FF23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400</a:t>
            </a:r>
            <a:endParaRPr lang="en-US" sz="2400" dirty="0">
              <a:solidFill>
                <a:srgbClr val="FB1D12"/>
              </a:solidFill>
            </a:endParaRPr>
          </a:p>
        </p:txBody>
      </p:sp>
      <p:sp>
        <p:nvSpPr>
          <p:cNvPr id="32" name="TextBox 21"/>
          <p:cNvSpPr txBox="1"/>
          <p:nvPr/>
        </p:nvSpPr>
        <p:spPr>
          <a:xfrm>
            <a:off x="10130015" y="5221961"/>
            <a:ext cx="699230" cy="461665"/>
          </a:xfrm>
          <a:prstGeom prst="rect">
            <a:avLst/>
          </a:prstGeom>
          <a:solidFill>
            <a:srgbClr val="F1FF23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B1D12"/>
                </a:solidFill>
              </a:rPr>
              <a:t>600</a:t>
            </a:r>
            <a:endParaRPr lang="en-US" sz="2400" dirty="0">
              <a:solidFill>
                <a:srgbClr val="FB1D1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25" grpId="0" bldLvl="0" animBg="1"/>
      <p:bldP spid="26" grpId="0" bldLvl="0" animBg="1"/>
      <p:bldP spid="27" grpId="0" bldLvl="0" animBg="1"/>
      <p:bldP spid="28" grpId="0" bldLvl="0" animBg="1"/>
      <p:bldP spid="29" grpId="0" bldLvl="0" animBg="1"/>
      <p:bldP spid="30" grpId="0" bldLvl="0" animBg="1"/>
      <p:bldP spid="31" grpId="0" bldLvl="0" animBg="1"/>
      <p:bldP spid="3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Oval 85"/>
          <p:cNvSpPr/>
          <p:nvPr/>
        </p:nvSpPr>
        <p:spPr>
          <a:xfrm>
            <a:off x="959889" y="585542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sp>
        <p:nvSpPr>
          <p:cNvPr id="87" name="TextBox 2"/>
          <p:cNvSpPr txBox="1"/>
          <p:nvPr/>
        </p:nvSpPr>
        <p:spPr>
          <a:xfrm>
            <a:off x="1397212" y="585542"/>
            <a:ext cx="2932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/>
              <a:t>Đặt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rồi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.</a:t>
            </a:r>
            <a:endParaRPr lang="vi-VN" sz="2800" dirty="0"/>
          </a:p>
        </p:txBody>
      </p:sp>
      <p:grpSp>
        <p:nvGrpSpPr>
          <p:cNvPr id="88" name="Group 87"/>
          <p:cNvGrpSpPr/>
          <p:nvPr/>
        </p:nvGrpSpPr>
        <p:grpSpPr>
          <a:xfrm>
            <a:off x="2233121" y="1079831"/>
            <a:ext cx="7505356" cy="658837"/>
            <a:chOff x="1824226" y="3918824"/>
            <a:chExt cx="7505356" cy="658837"/>
          </a:xfrm>
        </p:grpSpPr>
        <p:sp>
          <p:nvSpPr>
            <p:cNvPr id="89" name="Rectangle 88"/>
            <p:cNvSpPr/>
            <p:nvPr/>
          </p:nvSpPr>
          <p:spPr>
            <a:xfrm>
              <a:off x="1824226" y="3918826"/>
              <a:ext cx="1795684" cy="65883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435 + 352</a:t>
              </a:r>
              <a:endParaRPr lang="vi-VN" sz="28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859079" y="3918825"/>
              <a:ext cx="1795684" cy="65883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236 + 528</a:t>
              </a:r>
              <a:endParaRPr lang="vi-VN" sz="2800" dirty="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734273" y="3918824"/>
              <a:ext cx="1595309" cy="65883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354 + 63</a:t>
              </a:r>
              <a:endParaRPr lang="vi-VN" sz="2800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2668" y="1727616"/>
            <a:ext cx="1123898" cy="1312215"/>
            <a:chOff x="1933616" y="4498692"/>
            <a:chExt cx="1123898" cy="1312215"/>
          </a:xfrm>
        </p:grpSpPr>
        <p:sp>
          <p:nvSpPr>
            <p:cNvPr id="93" name="TextBox 8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435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352</a:t>
              </a:r>
              <a:endParaRPr lang="vi-VN" sz="2800" dirty="0"/>
            </a:p>
          </p:txBody>
        </p:sp>
        <p:sp>
          <p:nvSpPr>
            <p:cNvPr id="94" name="TextBox 9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2024879" y="5810907"/>
              <a:ext cx="103263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5562136" y="1720566"/>
            <a:ext cx="1037625" cy="1312215"/>
            <a:chOff x="1933616" y="4498692"/>
            <a:chExt cx="1037625" cy="1312215"/>
          </a:xfrm>
        </p:grpSpPr>
        <p:sp>
          <p:nvSpPr>
            <p:cNvPr id="97" name="TextBox 12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236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528</a:t>
              </a:r>
              <a:endParaRPr lang="vi-VN" sz="2800" dirty="0"/>
            </a:p>
          </p:txBody>
        </p:sp>
        <p:sp>
          <p:nvSpPr>
            <p:cNvPr id="98" name="TextBox 13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2024879" y="5810907"/>
              <a:ext cx="94636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8331769" y="1727616"/>
            <a:ext cx="1115585" cy="1312215"/>
            <a:chOff x="1933616" y="4498692"/>
            <a:chExt cx="1115585" cy="1312215"/>
          </a:xfrm>
        </p:grpSpPr>
        <p:sp>
          <p:nvSpPr>
            <p:cNvPr id="101" name="TextBox 16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354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  63</a:t>
              </a:r>
              <a:endParaRPr lang="vi-VN" sz="2800" dirty="0"/>
            </a:p>
          </p:txBody>
        </p:sp>
        <p:sp>
          <p:nvSpPr>
            <p:cNvPr id="102" name="TextBox 17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+</a:t>
              </a:r>
              <a:endParaRPr lang="vi-VN" sz="2800" dirty="0"/>
            </a:p>
          </p:txBody>
        </p:sp>
        <p:cxnSp>
          <p:nvCxnSpPr>
            <p:cNvPr id="103" name="Straight Connector 102"/>
            <p:cNvCxnSpPr/>
            <p:nvPr/>
          </p:nvCxnSpPr>
          <p:spPr>
            <a:xfrm>
              <a:off x="2024879" y="5810907"/>
              <a:ext cx="102432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9"/>
          <p:cNvSpPr txBox="1"/>
          <p:nvPr/>
        </p:nvSpPr>
        <p:spPr>
          <a:xfrm>
            <a:off x="2529998" y="3068708"/>
            <a:ext cx="10381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787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5" name="TextBox 20"/>
          <p:cNvSpPr txBox="1"/>
          <p:nvPr/>
        </p:nvSpPr>
        <p:spPr>
          <a:xfrm>
            <a:off x="5759466" y="3037830"/>
            <a:ext cx="891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764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6" name="TextBox 21"/>
          <p:cNvSpPr txBox="1"/>
          <p:nvPr/>
        </p:nvSpPr>
        <p:spPr>
          <a:xfrm>
            <a:off x="8555603" y="3068706"/>
            <a:ext cx="891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417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07" name="TextBox 22"/>
          <p:cNvSpPr txBox="1"/>
          <p:nvPr/>
        </p:nvSpPr>
        <p:spPr>
          <a:xfrm>
            <a:off x="1323730" y="1323558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a)</a:t>
            </a:r>
            <a:endParaRPr lang="vi-VN" sz="2800" dirty="0"/>
          </a:p>
        </p:txBody>
      </p:sp>
      <p:sp>
        <p:nvSpPr>
          <p:cNvPr id="108" name="TextBox 23"/>
          <p:cNvSpPr txBox="1"/>
          <p:nvPr/>
        </p:nvSpPr>
        <p:spPr>
          <a:xfrm>
            <a:off x="1323730" y="4016528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dirty="0"/>
              <a:t>b)</a:t>
            </a:r>
            <a:endParaRPr lang="vi-VN" sz="2800" dirty="0"/>
          </a:p>
        </p:txBody>
      </p:sp>
      <p:grpSp>
        <p:nvGrpSpPr>
          <p:cNvPr id="109" name="Group 108"/>
          <p:cNvGrpSpPr/>
          <p:nvPr/>
        </p:nvGrpSpPr>
        <p:grpSpPr>
          <a:xfrm>
            <a:off x="2233121" y="3871386"/>
            <a:ext cx="7725757" cy="658837"/>
            <a:chOff x="1824226" y="3918824"/>
            <a:chExt cx="7725757" cy="658838"/>
          </a:xfrm>
        </p:grpSpPr>
        <p:sp>
          <p:nvSpPr>
            <p:cNvPr id="110" name="Rectangle 109"/>
            <p:cNvSpPr/>
            <p:nvPr/>
          </p:nvSpPr>
          <p:spPr>
            <a:xfrm>
              <a:off x="1824226" y="3918826"/>
              <a:ext cx="1885453" cy="658836"/>
            </a:xfrm>
            <a:prstGeom prst="rect">
              <a:avLst/>
            </a:prstGeom>
            <a:solidFill>
              <a:srgbClr val="92D050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569 – 426 </a:t>
              </a:r>
              <a:endParaRPr lang="vi-VN" sz="2800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4830051" y="3918825"/>
              <a:ext cx="1885453" cy="658836"/>
            </a:xfrm>
            <a:prstGeom prst="rect">
              <a:avLst/>
            </a:prstGeom>
            <a:solidFill>
              <a:srgbClr val="92D050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753 – 236 </a:t>
              </a:r>
              <a:endParaRPr lang="vi-VN" sz="2800" dirty="0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864906" y="3918824"/>
              <a:ext cx="1685077" cy="658836"/>
            </a:xfrm>
            <a:prstGeom prst="rect">
              <a:avLst/>
            </a:prstGeom>
            <a:solidFill>
              <a:srgbClr val="92D050"/>
            </a:solidFill>
            <a:effectLst>
              <a:softEdge rad="127000"/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880 – 54 </a:t>
              </a:r>
              <a:endParaRPr lang="vi-VN" sz="2800" dirty="0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2539144" y="4519170"/>
            <a:ext cx="1037625" cy="1312215"/>
            <a:chOff x="1933616" y="4498692"/>
            <a:chExt cx="1037625" cy="1312215"/>
          </a:xfrm>
        </p:grpSpPr>
        <p:sp>
          <p:nvSpPr>
            <p:cNvPr id="114" name="TextBox 29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569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426</a:t>
              </a:r>
              <a:endParaRPr lang="vi-VN" sz="2800" dirty="0"/>
            </a:p>
          </p:txBody>
        </p:sp>
        <p:sp>
          <p:nvSpPr>
            <p:cNvPr id="115" name="TextBox 30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  <a:endParaRPr lang="vi-VN" sz="2800" dirty="0"/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2024879" y="5810907"/>
              <a:ext cx="94636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5462582" y="4512120"/>
            <a:ext cx="1089081" cy="1312215"/>
            <a:chOff x="1933616" y="4498692"/>
            <a:chExt cx="1089081" cy="1312215"/>
          </a:xfrm>
        </p:grpSpPr>
        <p:sp>
          <p:nvSpPr>
            <p:cNvPr id="118" name="TextBox 33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753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236</a:t>
              </a:r>
              <a:endParaRPr lang="vi-VN" sz="2800" dirty="0"/>
            </a:p>
          </p:txBody>
        </p:sp>
        <p:sp>
          <p:nvSpPr>
            <p:cNvPr id="119" name="TextBox 34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  <a:endParaRPr lang="vi-VN" sz="2800" dirty="0"/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2024879" y="5810907"/>
              <a:ext cx="9978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8429686" y="4519170"/>
            <a:ext cx="1115585" cy="1312215"/>
            <a:chOff x="1933616" y="4498692"/>
            <a:chExt cx="1115585" cy="1312215"/>
          </a:xfrm>
        </p:grpSpPr>
        <p:sp>
          <p:nvSpPr>
            <p:cNvPr id="122" name="TextBox 37"/>
            <p:cNvSpPr txBox="1"/>
            <p:nvPr/>
          </p:nvSpPr>
          <p:spPr>
            <a:xfrm>
              <a:off x="2185448" y="4498692"/>
              <a:ext cx="785793" cy="1305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/>
                <a:t>880</a:t>
              </a:r>
              <a:endParaRPr lang="vi-VN" sz="2800" dirty="0"/>
            </a:p>
            <a:p>
              <a:pPr>
                <a:lnSpc>
                  <a:spcPct val="150000"/>
                </a:lnSpc>
              </a:pPr>
              <a:r>
                <a:rPr lang="en-US" sz="2800" dirty="0"/>
                <a:t>  54</a:t>
              </a:r>
              <a:endParaRPr lang="vi-VN" sz="2800" dirty="0"/>
            </a:p>
          </p:txBody>
        </p:sp>
        <p:sp>
          <p:nvSpPr>
            <p:cNvPr id="123" name="TextBox 38"/>
            <p:cNvSpPr txBox="1"/>
            <p:nvPr/>
          </p:nvSpPr>
          <p:spPr>
            <a:xfrm>
              <a:off x="1933616" y="4966423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dirty="0"/>
                <a:t>–</a:t>
              </a:r>
              <a:endParaRPr lang="vi-VN" sz="2800" dirty="0"/>
            </a:p>
          </p:txBody>
        </p:sp>
        <p:cxnSp>
          <p:nvCxnSpPr>
            <p:cNvPr id="124" name="Straight Connector 123"/>
            <p:cNvCxnSpPr/>
            <p:nvPr/>
          </p:nvCxnSpPr>
          <p:spPr>
            <a:xfrm>
              <a:off x="2024879" y="5810907"/>
              <a:ext cx="102432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40"/>
          <p:cNvSpPr txBox="1"/>
          <p:nvPr/>
        </p:nvSpPr>
        <p:spPr>
          <a:xfrm>
            <a:off x="2736474" y="5860262"/>
            <a:ext cx="883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143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6" name="TextBox 41"/>
          <p:cNvSpPr txBox="1"/>
          <p:nvPr/>
        </p:nvSpPr>
        <p:spPr>
          <a:xfrm>
            <a:off x="5659912" y="5829384"/>
            <a:ext cx="891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517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127" name="TextBox 42"/>
          <p:cNvSpPr txBox="1"/>
          <p:nvPr/>
        </p:nvSpPr>
        <p:spPr>
          <a:xfrm>
            <a:off x="8653520" y="5860260"/>
            <a:ext cx="891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826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bldLvl="0" animBg="1"/>
      <p:bldP spid="87" grpId="0"/>
      <p:bldP spid="104" grpId="0"/>
      <p:bldP spid="105" grpId="0"/>
      <p:bldP spid="106" grpId="0"/>
      <p:bldP spid="107" grpId="0"/>
      <p:bldP spid="108" grpId="0"/>
      <p:bldP spid="125" grpId="0"/>
      <p:bldP spid="126" grpId="0"/>
      <p:bldP spid="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15739" y="2172018"/>
            <a:ext cx="9346544" cy="4076519"/>
          </a:xfrm>
          <a:prstGeom prst="roundRect">
            <a:avLst/>
          </a:prstGeom>
        </p:spPr>
      </p:pic>
      <p:sp>
        <p:nvSpPr>
          <p:cNvPr id="39" name="Oval 38"/>
          <p:cNvSpPr/>
          <p:nvPr/>
        </p:nvSpPr>
        <p:spPr>
          <a:xfrm>
            <a:off x="978417" y="654252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sp>
        <p:nvSpPr>
          <p:cNvPr id="40" name="TextBox 3"/>
          <p:cNvSpPr txBox="1"/>
          <p:nvPr/>
        </p:nvSpPr>
        <p:spPr>
          <a:xfrm>
            <a:off x="1324909" y="411862"/>
            <a:ext cx="1024501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,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400,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560?</a:t>
            </a:r>
            <a:endParaRPr lang="vi-VN" sz="28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793320" y="1569364"/>
            <a:ext cx="18034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194385" y="1430936"/>
            <a:ext cx="196444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6"/>
          <p:cNvSpPr/>
          <p:nvPr/>
        </p:nvSpPr>
        <p:spPr>
          <a:xfrm>
            <a:off x="8431978" y="2681502"/>
            <a:ext cx="1799731" cy="7820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7"/>
          <p:cNvSpPr txBox="1"/>
          <p:nvPr/>
        </p:nvSpPr>
        <p:spPr>
          <a:xfrm>
            <a:off x="5156000" y="1807765"/>
            <a:ext cx="928835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562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45" name="TextBox 8"/>
          <p:cNvSpPr txBox="1"/>
          <p:nvPr/>
        </p:nvSpPr>
        <p:spPr>
          <a:xfrm>
            <a:off x="8918096" y="1894567"/>
            <a:ext cx="928835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389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46" name="TextBox 9"/>
          <p:cNvSpPr txBox="1"/>
          <p:nvPr/>
        </p:nvSpPr>
        <p:spPr>
          <a:xfrm>
            <a:off x="2709714" y="2799695"/>
            <a:ext cx="1016513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400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47" name="TextBox 10"/>
          <p:cNvSpPr txBox="1"/>
          <p:nvPr/>
        </p:nvSpPr>
        <p:spPr>
          <a:xfrm>
            <a:off x="6735998" y="3307720"/>
            <a:ext cx="1016513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600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48" name="TextBox 11"/>
          <p:cNvSpPr txBox="1"/>
          <p:nvPr/>
        </p:nvSpPr>
        <p:spPr>
          <a:xfrm>
            <a:off x="4146099" y="4341989"/>
            <a:ext cx="1009901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560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49" name="TextBox 12"/>
          <p:cNvSpPr txBox="1"/>
          <p:nvPr/>
        </p:nvSpPr>
        <p:spPr>
          <a:xfrm>
            <a:off x="9227534" y="4259720"/>
            <a:ext cx="928835" cy="646986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270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50" name="Rectangle: Rounded Corners 13"/>
          <p:cNvSpPr/>
          <p:nvPr/>
        </p:nvSpPr>
        <p:spPr>
          <a:xfrm>
            <a:off x="8653096" y="5046655"/>
            <a:ext cx="1799731" cy="78203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: Rounded Corners 14"/>
          <p:cNvSpPr/>
          <p:nvPr/>
        </p:nvSpPr>
        <p:spPr>
          <a:xfrm>
            <a:off x="4684750" y="2598215"/>
            <a:ext cx="1799731" cy="782030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: Rounded Corners 15"/>
          <p:cNvSpPr/>
          <p:nvPr/>
        </p:nvSpPr>
        <p:spPr>
          <a:xfrm>
            <a:off x="6231837" y="4080251"/>
            <a:ext cx="1799731" cy="779588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16"/>
          <p:cNvSpPr/>
          <p:nvPr/>
        </p:nvSpPr>
        <p:spPr>
          <a:xfrm>
            <a:off x="3537799" y="5160422"/>
            <a:ext cx="1799731" cy="779588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ldLvl="0" animBg="1"/>
      <p:bldP spid="40" grpId="0"/>
      <p:bldP spid="43" grpId="0" bldLvl="0" animBg="1"/>
      <p:bldP spid="44" grpId="0"/>
      <p:bldP spid="45" grpId="0"/>
      <p:bldP spid="46" grpId="0"/>
      <p:bldP spid="47" grpId="0"/>
      <p:bldP spid="48" grpId="0"/>
      <p:bldP spid="49" grpId="0"/>
      <p:bldP spid="50" grpId="0" bldLvl="0" animBg="1"/>
      <p:bldP spid="51" grpId="0" bldLvl="0" animBg="1"/>
      <p:bldP spid="52" grpId="0" bldLvl="0" animBg="1"/>
      <p:bldP spid="5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748" b="1818"/>
          <a:stretch>
            <a:fillRect/>
          </a:stretch>
        </p:blipFill>
        <p:spPr>
          <a:xfrm>
            <a:off x="5972326" y="909833"/>
            <a:ext cx="5459363" cy="5605816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09473" y="453161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endParaRPr lang="vi-VN" sz="3200" b="1" dirty="0"/>
          </a:p>
        </p:txBody>
      </p:sp>
      <p:sp>
        <p:nvSpPr>
          <p:cNvPr id="8" name="TextBox 3"/>
          <p:cNvSpPr txBox="1"/>
          <p:nvPr/>
        </p:nvSpPr>
        <p:spPr>
          <a:xfrm>
            <a:off x="1200062" y="271260"/>
            <a:ext cx="10163612" cy="638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700" dirty="0"/>
              <a:t>Quan </a:t>
            </a:r>
            <a:r>
              <a:rPr lang="en-US" sz="2700" dirty="0" err="1"/>
              <a:t>sát</a:t>
            </a:r>
            <a:r>
              <a:rPr lang="en-US" sz="2700" dirty="0"/>
              <a:t> </a:t>
            </a:r>
            <a:r>
              <a:rPr lang="en-US" sz="2700" dirty="0" err="1"/>
              <a:t>một</a:t>
            </a:r>
            <a:r>
              <a:rPr lang="en-US" sz="2700" dirty="0"/>
              <a:t> </a:t>
            </a:r>
            <a:r>
              <a:rPr lang="en-US" sz="2700" dirty="0" err="1"/>
              <a:t>số</a:t>
            </a:r>
            <a:r>
              <a:rPr lang="en-US" sz="2700" dirty="0"/>
              <a:t> </a:t>
            </a:r>
            <a:r>
              <a:rPr lang="en-US" sz="2700" dirty="0" err="1"/>
              <a:t>tuyến</a:t>
            </a:r>
            <a:r>
              <a:rPr lang="en-US" sz="2700" dirty="0"/>
              <a:t> </a:t>
            </a:r>
            <a:r>
              <a:rPr lang="en-US" sz="2700" dirty="0" err="1"/>
              <a:t>đường</a:t>
            </a:r>
            <a:r>
              <a:rPr lang="en-US" sz="2700" dirty="0"/>
              <a:t> </a:t>
            </a:r>
            <a:r>
              <a:rPr lang="en-US" sz="2700" dirty="0" err="1"/>
              <a:t>bộ</a:t>
            </a:r>
            <a:r>
              <a:rPr lang="en-US" sz="2700" dirty="0"/>
              <a:t> </a:t>
            </a:r>
            <a:r>
              <a:rPr lang="en-US" sz="2700" dirty="0" err="1"/>
              <a:t>trong</a:t>
            </a:r>
            <a:r>
              <a:rPr lang="en-US" sz="2700" dirty="0"/>
              <a:t> </a:t>
            </a:r>
            <a:r>
              <a:rPr lang="en-US" sz="2700" dirty="0" err="1"/>
              <a:t>hình</a:t>
            </a:r>
            <a:r>
              <a:rPr lang="en-US" sz="2700" dirty="0"/>
              <a:t> </a:t>
            </a:r>
            <a:r>
              <a:rPr lang="en-US" sz="2700" dirty="0" err="1"/>
              <a:t>vẽ</a:t>
            </a:r>
            <a:r>
              <a:rPr lang="en-US" sz="2700" dirty="0"/>
              <a:t>.</a:t>
            </a:r>
            <a:endParaRPr lang="vi-VN" sz="2700" dirty="0"/>
          </a:p>
        </p:txBody>
      </p:sp>
      <p:sp>
        <p:nvSpPr>
          <p:cNvPr id="9" name="TextBox 4"/>
          <p:cNvSpPr txBox="1"/>
          <p:nvPr/>
        </p:nvSpPr>
        <p:spPr>
          <a:xfrm>
            <a:off x="461184" y="925430"/>
            <a:ext cx="4980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a) Cao </a:t>
            </a:r>
            <a:r>
              <a:rPr lang="en-US" sz="2400" dirty="0" err="1"/>
              <a:t>Bằng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Vinh, </a:t>
            </a:r>
            <a:r>
              <a:rPr lang="en-US" sz="2400" dirty="0" err="1"/>
              <a:t>nơi</a:t>
            </a:r>
            <a:r>
              <a:rPr lang="en-US" sz="2400" dirty="0"/>
              <a:t>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xa</a:t>
            </a:r>
            <a:r>
              <a:rPr lang="en-US" sz="2400" dirty="0"/>
              <a:t> </a:t>
            </a:r>
            <a:r>
              <a:rPr lang="en-US" sz="2400" dirty="0" err="1"/>
              <a:t>Hà</a:t>
            </a:r>
            <a:r>
              <a:rPr lang="en-US" sz="2400" dirty="0"/>
              <a:t> </a:t>
            </a:r>
            <a:r>
              <a:rPr lang="en-US" sz="2400" dirty="0" err="1"/>
              <a:t>Nội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" name="TextBox 5"/>
          <p:cNvSpPr txBox="1"/>
          <p:nvPr/>
        </p:nvSpPr>
        <p:spPr>
          <a:xfrm>
            <a:off x="321643" y="1692752"/>
            <a:ext cx="4200959" cy="577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400" i="1" dirty="0">
                <a:solidFill>
                  <a:srgbClr val="FF0000"/>
                </a:solidFill>
              </a:rPr>
              <a:t>Vinh </a:t>
            </a:r>
            <a:r>
              <a:rPr lang="en-US" sz="2400" i="1" dirty="0" err="1">
                <a:solidFill>
                  <a:srgbClr val="FF0000"/>
                </a:solidFill>
              </a:rPr>
              <a:t>xa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Hà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Nội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hơn</a:t>
            </a:r>
            <a:r>
              <a:rPr lang="en-US" sz="2400" i="1" dirty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150671" y="2297576"/>
            <a:ext cx="6097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b) </a:t>
            </a:r>
            <a:r>
              <a:rPr lang="en-US" sz="2400" dirty="0" err="1"/>
              <a:t>Quãng</a:t>
            </a:r>
            <a:r>
              <a:rPr lang="en-US" sz="2400" dirty="0"/>
              <a:t> </a:t>
            </a:r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Hà</a:t>
            </a:r>
            <a:r>
              <a:rPr lang="en-US" sz="2400" dirty="0"/>
              <a:t> </a:t>
            </a:r>
            <a:r>
              <a:rPr lang="en-US" sz="2400" dirty="0" err="1"/>
              <a:t>Nội</a:t>
            </a:r>
            <a:r>
              <a:rPr lang="en-US" sz="2400" dirty="0"/>
              <a:t> – </a:t>
            </a:r>
            <a:r>
              <a:rPr lang="en-US" sz="2400" dirty="0" err="1"/>
              <a:t>Đà</a:t>
            </a:r>
            <a:r>
              <a:rPr lang="en-US" sz="2400" dirty="0"/>
              <a:t> </a:t>
            </a:r>
            <a:r>
              <a:rPr lang="en-US" sz="2400" dirty="0" err="1"/>
              <a:t>Nẵng</a:t>
            </a:r>
            <a:r>
              <a:rPr lang="en-US" sz="2400" dirty="0"/>
              <a:t> </a:t>
            </a:r>
            <a:endParaRPr lang="en-US" sz="2400" dirty="0"/>
          </a:p>
          <a:p>
            <a:pPr algn="ctr"/>
            <a:r>
              <a:rPr lang="en-US" sz="2400" dirty="0"/>
              <a:t>(qua Vinh) </a:t>
            </a:r>
            <a:r>
              <a:rPr lang="en-US" sz="2400" dirty="0" err="1"/>
              <a:t>dài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ki-</a:t>
            </a:r>
            <a:r>
              <a:rPr lang="en-US" sz="2400" dirty="0" err="1"/>
              <a:t>lô</a:t>
            </a:r>
            <a:r>
              <a:rPr lang="en-US" sz="2400" dirty="0"/>
              <a:t>-</a:t>
            </a:r>
            <a:r>
              <a:rPr lang="en-US" sz="2400" dirty="0" err="1"/>
              <a:t>mét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2" name="TextBox 7"/>
          <p:cNvSpPr txBox="1"/>
          <p:nvPr/>
        </p:nvSpPr>
        <p:spPr>
          <a:xfrm>
            <a:off x="709473" y="3091743"/>
            <a:ext cx="4200959" cy="577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400" i="1" dirty="0" err="1">
                <a:solidFill>
                  <a:srgbClr val="FF0000"/>
                </a:solidFill>
              </a:rPr>
              <a:t>Quãng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đường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dài</a:t>
            </a:r>
            <a:r>
              <a:rPr lang="en-US" sz="2400" i="1" dirty="0">
                <a:solidFill>
                  <a:srgbClr val="FF0000"/>
                </a:solidFill>
              </a:rPr>
              <a:t> 771 km.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321643" y="3658474"/>
            <a:ext cx="60977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c) </a:t>
            </a:r>
            <a:r>
              <a:rPr lang="en-US" sz="2400" dirty="0" err="1"/>
              <a:t>Quãng</a:t>
            </a:r>
            <a:r>
              <a:rPr lang="en-US" sz="2400" dirty="0"/>
              <a:t> </a:t>
            </a:r>
            <a:r>
              <a:rPr lang="en-US" sz="2400" dirty="0" err="1"/>
              <a:t>đường</a:t>
            </a:r>
            <a:r>
              <a:rPr lang="en-US" sz="2400" dirty="0"/>
              <a:t> </a:t>
            </a:r>
            <a:r>
              <a:rPr lang="en-US" sz="2400" dirty="0" err="1"/>
              <a:t>Đà</a:t>
            </a:r>
            <a:r>
              <a:rPr lang="en-US" sz="2400" dirty="0"/>
              <a:t> </a:t>
            </a:r>
            <a:r>
              <a:rPr lang="en-US" sz="2400" dirty="0" err="1"/>
              <a:t>Nẵng</a:t>
            </a:r>
            <a:r>
              <a:rPr lang="en-US" sz="2400" dirty="0"/>
              <a:t> – TP </a:t>
            </a:r>
            <a:r>
              <a:rPr lang="en-US" sz="2400" dirty="0" err="1"/>
              <a:t>Hồ</a:t>
            </a:r>
            <a:r>
              <a:rPr lang="en-US" sz="2400" dirty="0"/>
              <a:t> </a:t>
            </a:r>
            <a:r>
              <a:rPr lang="en-US" sz="2400" dirty="0" err="1"/>
              <a:t>Chí</a:t>
            </a:r>
            <a:r>
              <a:rPr lang="en-US" sz="2400" dirty="0"/>
              <a:t> Minh </a:t>
            </a:r>
            <a:r>
              <a:rPr lang="en-US" sz="2400" dirty="0" err="1"/>
              <a:t>dài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quãng</a:t>
            </a:r>
            <a:r>
              <a:rPr lang="en-US" sz="2400" dirty="0"/>
              <a:t> </a:t>
            </a:r>
            <a:r>
              <a:rPr lang="en-US" sz="2400" dirty="0" err="1"/>
              <a:t>đường</a:t>
            </a:r>
            <a:r>
              <a:rPr lang="en-US" sz="2400" dirty="0"/>
              <a:t> TP </a:t>
            </a:r>
            <a:r>
              <a:rPr lang="en-US" sz="2400" dirty="0" err="1"/>
              <a:t>Hồ</a:t>
            </a:r>
            <a:r>
              <a:rPr lang="en-US" sz="2400" dirty="0"/>
              <a:t> </a:t>
            </a:r>
            <a:r>
              <a:rPr lang="en-US" sz="2400" dirty="0" err="1"/>
              <a:t>Chí</a:t>
            </a:r>
            <a:r>
              <a:rPr lang="en-US" sz="2400" dirty="0"/>
              <a:t> Minh – </a:t>
            </a:r>
            <a:r>
              <a:rPr lang="en-US" sz="2400" dirty="0" err="1"/>
              <a:t>Cần</a:t>
            </a:r>
            <a:r>
              <a:rPr lang="en-US" sz="2400" dirty="0"/>
              <a:t> </a:t>
            </a:r>
            <a:r>
              <a:rPr lang="en-US" sz="2400" dirty="0" err="1"/>
              <a:t>Thơ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ki-</a:t>
            </a:r>
            <a:r>
              <a:rPr lang="en-US" sz="2400" dirty="0" err="1"/>
              <a:t>lô</a:t>
            </a:r>
            <a:r>
              <a:rPr lang="en-US" sz="2400" dirty="0"/>
              <a:t>-</a:t>
            </a:r>
            <a:r>
              <a:rPr lang="en-US" sz="2400" dirty="0" err="1"/>
              <a:t>mét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4" name="TextBox 9"/>
          <p:cNvSpPr txBox="1"/>
          <p:nvPr/>
        </p:nvSpPr>
        <p:spPr>
          <a:xfrm>
            <a:off x="709472" y="4943120"/>
            <a:ext cx="5262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>
                <a:solidFill>
                  <a:srgbClr val="FB1D12"/>
                </a:solidFill>
                <a:sym typeface="Wingdings" panose="05000000000000000000" pitchFamily="2" charset="2"/>
              </a:rPr>
              <a:t> </a:t>
            </a:r>
            <a:r>
              <a:rPr lang="en-US" sz="2400" i="1" dirty="0" err="1">
                <a:solidFill>
                  <a:srgbClr val="FB1D12"/>
                </a:solidFill>
              </a:rPr>
              <a:t>Quãng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đường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Đà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Nẵng</a:t>
            </a:r>
            <a:r>
              <a:rPr lang="en-US" sz="2400" i="1" dirty="0">
                <a:solidFill>
                  <a:srgbClr val="FB1D12"/>
                </a:solidFill>
              </a:rPr>
              <a:t> – TP </a:t>
            </a:r>
            <a:r>
              <a:rPr lang="en-US" sz="2400" i="1" dirty="0" err="1">
                <a:solidFill>
                  <a:srgbClr val="FB1D12"/>
                </a:solidFill>
              </a:rPr>
              <a:t>Hồ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Chí</a:t>
            </a:r>
            <a:r>
              <a:rPr lang="en-US" sz="2400" i="1" dirty="0">
                <a:solidFill>
                  <a:srgbClr val="FB1D12"/>
                </a:solidFill>
              </a:rPr>
              <a:t> Minh </a:t>
            </a:r>
            <a:r>
              <a:rPr lang="en-US" sz="2400" i="1" dirty="0" err="1">
                <a:solidFill>
                  <a:srgbClr val="FB1D12"/>
                </a:solidFill>
              </a:rPr>
              <a:t>dài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hơn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quãng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đường</a:t>
            </a:r>
            <a:r>
              <a:rPr lang="en-US" sz="2400" i="1" dirty="0">
                <a:solidFill>
                  <a:srgbClr val="FB1D12"/>
                </a:solidFill>
              </a:rPr>
              <a:t> TP </a:t>
            </a:r>
            <a:r>
              <a:rPr lang="en-US" sz="2400" i="1" dirty="0" err="1">
                <a:solidFill>
                  <a:srgbClr val="FB1D12"/>
                </a:solidFill>
              </a:rPr>
              <a:t>Hồ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Chí</a:t>
            </a:r>
            <a:r>
              <a:rPr lang="en-US" sz="2400" i="1" dirty="0">
                <a:solidFill>
                  <a:srgbClr val="FB1D12"/>
                </a:solidFill>
              </a:rPr>
              <a:t> Minh – </a:t>
            </a:r>
            <a:r>
              <a:rPr lang="en-US" sz="2400" i="1" dirty="0" err="1">
                <a:solidFill>
                  <a:srgbClr val="FB1D12"/>
                </a:solidFill>
              </a:rPr>
              <a:t>Cần</a:t>
            </a:r>
            <a:r>
              <a:rPr lang="en-US" sz="2400" i="1" dirty="0">
                <a:solidFill>
                  <a:srgbClr val="FB1D12"/>
                </a:solidFill>
              </a:rPr>
              <a:t> </a:t>
            </a:r>
            <a:r>
              <a:rPr lang="en-US" sz="2400" i="1" dirty="0" err="1">
                <a:solidFill>
                  <a:srgbClr val="FB1D12"/>
                </a:solidFill>
              </a:rPr>
              <a:t>Thơ</a:t>
            </a:r>
            <a:r>
              <a:rPr lang="en-US" sz="2400" i="1" dirty="0">
                <a:solidFill>
                  <a:srgbClr val="FB1D12"/>
                </a:solidFill>
              </a:rPr>
              <a:t> 684 km.</a:t>
            </a:r>
            <a:endParaRPr lang="en-US" sz="2400" i="1" dirty="0">
              <a:solidFill>
                <a:srgbClr val="FB1D1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/>
      <p:bldP spid="9" grpId="0"/>
      <p:bldP spid="10" grpId="0" build="p"/>
      <p:bldP spid="11" grpId="0"/>
      <p:bldP spid="12" grpId="0" build="p"/>
      <p:bldP spid="13" grpId="0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WPS Presentation</Application>
  <PresentationFormat>Widescreen</PresentationFormat>
  <Paragraphs>129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PC</dc:creator>
  <cp:lastModifiedBy>Hợi Vũ Thị</cp:lastModifiedBy>
  <cp:revision>10</cp:revision>
  <dcterms:created xsi:type="dcterms:W3CDTF">2025-07-23T00:59:00Z</dcterms:created>
  <dcterms:modified xsi:type="dcterms:W3CDTF">2026-04-29T08:52:55Z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EBC505BCE2A9453BB8DC5F150AD52376_11</vt:lpwstr>
  </property>
  <property fmtid="{D5CDD505-2E9C-101B-9397-08002B2CF9AE}" pid="3" name="KSOProductBuildVer">
    <vt:lpwstr>1033-12.1.0.25242</vt:lpwstr>
  </property>
</Properties>
</file>