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82" r:id="rId4"/>
    <p:sldId id="283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83D7-866E-7D7B-E186-97D928559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F67FC-7BDD-E71E-7617-52D180887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22BF8-8B4E-03F2-2632-8CAF6F0B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DA37-CECB-4450-BC57-6893D0988C2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3EA8D-E0AB-ABD4-3F40-CD28E0D8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D86B1-AC6A-01F7-A97E-D6B9DD51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889D-2B53-4B1E-8273-FBA30754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7104-3C17-2379-108B-DDB2F428B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C59D2-3BFA-81B8-74C4-F573527AA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6F028-E45D-C665-A57D-A85C2F74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DA37-CECB-4450-BC57-6893D0988C2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C958A-30CE-A80F-854A-F47D5A5C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C1821-247A-FC88-1C69-4572165D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889D-2B53-4B1E-8273-FBA30754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4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434298-80C6-5937-D630-34FF1B62A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A4211-892C-F08F-F105-307511A9B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CA8CE-D751-2696-982A-830E878C7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DA37-CECB-4450-BC57-6893D0988C2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A03AD-83F1-AF80-E7F6-184936B0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0F34E-1BA4-70E5-0E36-F269E054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889D-2B53-4B1E-8273-FBA30754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6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DE64-DC8C-2B41-38BB-FDF1AF133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50473-11E0-AB6C-7056-52955FEB0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0645-17D5-90C0-AD4A-C7D588A8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DA37-CECB-4450-BC57-6893D0988C2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A8E3C-2639-A446-39A9-A1C855BF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254B6-EEB8-E6E0-400F-0A9EE19A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889D-2B53-4B1E-8273-FBA30754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CF98-E387-9704-ED77-623C4182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D7E30-8FA9-F8D5-5B57-198585EF0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EB292-321F-9D52-B505-0FBAD232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DA37-CECB-4450-BC57-6893D0988C2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BE58F-8C8E-7246-E45A-6BFD8BD3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EE3EB-BAE3-D2AB-5111-DC05FE32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889D-2B53-4B1E-8273-FBA30754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6E8CC-907D-B37E-1CF1-06EAB8C4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C1A9-B47F-CE0F-FDCA-F7CE8BF55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E020E-A326-29DF-C66B-EA5B07CFB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E1892-818C-9CF8-EC99-1B6DD5E5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DA37-CECB-4450-BC57-6893D0988C2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D5F39-0A53-CEB1-A7A3-418E59A7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9CD29-3DE0-3813-8216-EFC7F92B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889D-2B53-4B1E-8273-FBA30754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0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AF86-6377-7F4B-7E84-FAF7929F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10AA3-FE2D-E36D-5AA3-CC2EDA653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4CC2A-293B-F253-7BB6-14C1EC5CB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14F981-E8B0-BF73-BBD6-A26537D0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8FFE4-58E2-9895-9E25-9B9C08E96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A53D0D-0455-ABB2-D006-3727AB4F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DA37-CECB-4450-BC57-6893D0988C2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2531E0-7A6B-6052-CA59-D3FA94F8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D79CF2-EEB9-C0B5-04FB-FAE6FD17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889D-2B53-4B1E-8273-FBA30754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9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FD97-7C3E-C479-DDCD-E820BC65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575F0-C4A5-1914-7F14-376139BF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DA37-CECB-4450-BC57-6893D0988C2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8DFFF-D751-6CEA-003E-7D7BCA20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89DF2-2127-FB5C-9950-A5CD798A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889D-2B53-4B1E-8273-FBA30754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8137AB-A6EA-EF5A-56E5-23FC6050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DA37-CECB-4450-BC57-6893D0988C2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D0525-F9B2-E079-CC3E-D1BDA10E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6350D-CD22-3809-F0FA-046ABB88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889D-2B53-4B1E-8273-FBA30754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9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5F01-B8AE-D3AC-956E-B81C695B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0BBD4-CF5C-A767-BF5B-164E3BC48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87105-6F91-4C5B-AF88-3EE666472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5856E-8322-DBDE-E3C8-55D6FD94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DA37-CECB-4450-BC57-6893D0988C2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A326F-29AA-87F4-E8ED-A010AC97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0A404-6E89-AD58-BC1B-22D46130D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889D-2B53-4B1E-8273-FBA30754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7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D8179-2626-4BD9-C62F-E8387A0C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46FA7-D2F2-F2FB-ED65-D2C17B8C9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F484C-EFDF-D45E-CFFD-5F1A95E5C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543E-50C8-DA58-2578-428EA30A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DA37-CECB-4450-BC57-6893D0988C2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50DBA-F40D-4C10-5A41-9EF7D1E3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26D92-F28A-F772-3AAD-658E2AA3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889D-2B53-4B1E-8273-FBA30754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8A05F-38CA-7C86-9BFF-DDED8943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5AFBE-CD21-BA53-933F-129969344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2B441-D38C-8F58-70CE-CD0F83957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FDA37-CECB-4450-BC57-6893D0988C2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D2F6E-C2F6-54B5-6913-66AC8F0CB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08642-2575-245E-C161-A81A8486F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D889D-2B53-4B1E-8273-FBA30754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8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191702a34eef9dd367c98a7d82df6a8f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err="1"/>
              <a:t>Giải</a:t>
            </a:r>
            <a:r>
              <a:rPr lang="en-US" sz="5400" b="1" dirty="0"/>
              <a:t> </a:t>
            </a:r>
            <a:r>
              <a:rPr lang="en-US" sz="5400" b="1" dirty="0" err="1"/>
              <a:t>đố</a:t>
            </a:r>
            <a:r>
              <a:rPr lang="en-US" sz="5400" b="1" dirty="0"/>
              <a:t> </a:t>
            </a:r>
            <a:r>
              <a:rPr lang="en-US" sz="5400" b="1" dirty="0" err="1"/>
              <a:t>vui</a:t>
            </a:r>
            <a:r>
              <a:rPr lang="en-US" sz="5400" b="1" dirty="0"/>
              <a:t> </a:t>
            </a:r>
          </a:p>
        </p:txBody>
      </p:sp>
      <p:sp>
        <p:nvSpPr>
          <p:cNvPr id="3" name="Sun 2">
            <a:hlinkClick r:id="rId3" action="ppaction://hlinksldjump"/>
          </p:cNvPr>
          <p:cNvSpPr/>
          <p:nvPr/>
        </p:nvSpPr>
        <p:spPr>
          <a:xfrm>
            <a:off x="1100455" y="2651125"/>
            <a:ext cx="3000375" cy="2668270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4" name="Sun 3">
            <a:hlinkClick r:id="rId4" action="ppaction://hlinksldjump"/>
          </p:cNvPr>
          <p:cNvSpPr/>
          <p:nvPr/>
        </p:nvSpPr>
        <p:spPr>
          <a:xfrm>
            <a:off x="4718050" y="2651125"/>
            <a:ext cx="2757170" cy="2668270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5" name="Sun 4">
            <a:hlinkClick r:id="rId5" action="ppaction://hlinksldjump"/>
          </p:cNvPr>
          <p:cNvSpPr/>
          <p:nvPr/>
        </p:nvSpPr>
        <p:spPr>
          <a:xfrm>
            <a:off x="8300720" y="2651125"/>
            <a:ext cx="2867660" cy="2668270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63b5843cb5de5e5f4ec4c77b437bd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635"/>
            <a:ext cx="12192635" cy="7079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888" y="2049198"/>
            <a:ext cx="11349613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Câu chuyện này muốn nói với em điều gì?</a:t>
            </a:r>
          </a:p>
        </p:txBody>
      </p:sp>
      <p:sp>
        <p:nvSpPr>
          <p:cNvPr id="5" name="Rounded Rectangle 11"/>
          <p:cNvSpPr/>
          <p:nvPr/>
        </p:nvSpPr>
        <p:spPr>
          <a:xfrm>
            <a:off x="1052010" y="3703243"/>
            <a:ext cx="10500491" cy="2139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muốn nhờ người khác làm việc gì đó giúp mình, phải </a:t>
            </a:r>
            <a:r>
              <a:rPr lang="en-US" altLang="vi-VN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hỏi</a:t>
            </a:r>
            <a:r>
              <a:rPr lang="vi-VN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đề nghị </a:t>
            </a:r>
            <a:r>
              <a:rPr lang="vi-VN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cách lịch sự, lễ phép. </a:t>
            </a:r>
            <a:endParaRPr lang="en-US" sz="2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được người khác giúp đỡ, phải cảm ơn một cách </a:t>
            </a: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 sự, chân thành</a:t>
            </a:r>
            <a:r>
              <a:rPr lang="vi-VN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6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6" r="16930" b="3857"/>
          <a:stretch>
            <a:fillRect/>
          </a:stretch>
        </p:blipFill>
        <p:spPr>
          <a:xfrm>
            <a:off x="1286886" y="1808457"/>
            <a:ext cx="906847" cy="1000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inh-nen-powerpoint-ngo-nghinh-157873 (14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851785" y="1193800"/>
            <a:ext cx="655066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Thường nằm đầu hè</a:t>
            </a:r>
          </a:p>
          <a:p>
            <a:pPr algn="ctr"/>
            <a:r>
              <a:rPr lang="en-US" sz="4000"/>
              <a:t>Giữ cho nhà chủ</a:t>
            </a:r>
          </a:p>
          <a:p>
            <a:pPr algn="ctr"/>
            <a:r>
              <a:rPr lang="en-US" sz="4000"/>
              <a:t>Người lạ nó sủa</a:t>
            </a:r>
          </a:p>
          <a:p>
            <a:pPr algn="ctr"/>
            <a:r>
              <a:rPr lang="en-US" sz="4000"/>
              <a:t>Người quen nó mừng </a:t>
            </a:r>
          </a:p>
          <a:p>
            <a:pPr algn="ctr"/>
            <a:r>
              <a:rPr lang="en-US" sz="4000"/>
              <a:t>Là con gì </a:t>
            </a:r>
          </a:p>
        </p:txBody>
      </p:sp>
      <p:sp>
        <p:nvSpPr>
          <p:cNvPr id="9" name="Up Ribbon 8"/>
          <p:cNvSpPr/>
          <p:nvPr/>
        </p:nvSpPr>
        <p:spPr>
          <a:xfrm>
            <a:off x="3785235" y="5448935"/>
            <a:ext cx="4796790" cy="1306195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Con chó</a:t>
            </a:r>
          </a:p>
        </p:txBody>
      </p:sp>
      <p:sp>
        <p:nvSpPr>
          <p:cNvPr id="10" name="Notched Right Arrow 9">
            <a:hlinkClick r:id="rId3" action="ppaction://hlinksldjump"/>
          </p:cNvPr>
          <p:cNvSpPr/>
          <p:nvPr/>
        </p:nvSpPr>
        <p:spPr>
          <a:xfrm>
            <a:off x="10039350" y="5687695"/>
            <a:ext cx="2008505" cy="1067435"/>
          </a:xfrm>
          <a:prstGeom prst="notch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Back</a:t>
            </a:r>
          </a:p>
        </p:txBody>
      </p:sp>
      <p:sp>
        <p:nvSpPr>
          <p:cNvPr id="3" name="Cloud 2">
            <a:hlinkClick r:id="rId4" action="ppaction://hlinksldjump"/>
          </p:cNvPr>
          <p:cNvSpPr/>
          <p:nvPr/>
        </p:nvSpPr>
        <p:spPr>
          <a:xfrm>
            <a:off x="116205" y="270510"/>
            <a:ext cx="1597025" cy="923290"/>
          </a:xfrm>
          <a:prstGeom prst="cloud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hlinkClick r:id="rId4" action="ppaction://hlinksldjump"/>
              </a:rPr>
              <a:t>NEXT</a:t>
            </a:r>
            <a:endParaRPr lang="en-US" sz="280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tretch>
            <a:fillRect/>
          </a:stretch>
        </p:blipFill>
        <p:spPr>
          <a:xfrm>
            <a:off x="116205" y="3160395"/>
            <a:ext cx="3669030" cy="3698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inh-nen-powerpoint-ngo-nghinh-157873 (1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0" y="3001010"/>
            <a:ext cx="4342130" cy="375348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851785" y="1193800"/>
            <a:ext cx="655066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béo</a:t>
            </a:r>
            <a:r>
              <a:rPr lang="en-US" sz="4000" dirty="0"/>
              <a:t> </a:t>
            </a:r>
            <a:r>
              <a:rPr lang="en-US" sz="4000" dirty="0" err="1"/>
              <a:t>phục</a:t>
            </a:r>
            <a:r>
              <a:rPr lang="en-US" sz="4000" dirty="0"/>
              <a:t> </a:t>
            </a:r>
            <a:r>
              <a:rPr lang="en-US" sz="4000" dirty="0" err="1"/>
              <a:t>phịch</a:t>
            </a:r>
            <a:r>
              <a:rPr lang="en-US" sz="4000" dirty="0"/>
              <a:t> </a:t>
            </a:r>
          </a:p>
          <a:p>
            <a:pPr algn="ctr"/>
            <a:r>
              <a:rPr lang="en-US" sz="4000" dirty="0"/>
              <a:t>Thích </a:t>
            </a:r>
            <a:r>
              <a:rPr lang="en-US" sz="4000" dirty="0" err="1"/>
              <a:t>nghịch</a:t>
            </a:r>
            <a:r>
              <a:rPr lang="en-US" sz="4000" dirty="0"/>
              <a:t> </a:t>
            </a:r>
            <a:r>
              <a:rPr lang="en-US" sz="4000" dirty="0" err="1"/>
              <a:t>nước</a:t>
            </a:r>
            <a:r>
              <a:rPr lang="en-US" sz="4000" dirty="0"/>
              <a:t> </a:t>
            </a:r>
            <a:r>
              <a:rPr lang="en-US" sz="4000" dirty="0" err="1"/>
              <a:t>sâu</a:t>
            </a:r>
            <a:endParaRPr lang="en-US" sz="4000" dirty="0"/>
          </a:p>
          <a:p>
            <a:pPr algn="ctr"/>
            <a:r>
              <a:rPr lang="en-US" sz="4000" dirty="0" err="1"/>
              <a:t>Há</a:t>
            </a:r>
            <a:r>
              <a:rPr lang="en-US" sz="4000" dirty="0"/>
              <a:t> </a:t>
            </a:r>
            <a:r>
              <a:rPr lang="en-US" sz="4000" dirty="0" err="1"/>
              <a:t>mồm</a:t>
            </a:r>
            <a:r>
              <a:rPr lang="en-US" sz="4000" dirty="0"/>
              <a:t> </a:t>
            </a:r>
            <a:r>
              <a:rPr lang="en-US" sz="4000" dirty="0" err="1"/>
              <a:t>rộng</a:t>
            </a:r>
            <a:r>
              <a:rPr lang="en-US" sz="4000" dirty="0"/>
              <a:t> </a:t>
            </a:r>
            <a:r>
              <a:rPr lang="en-US" sz="4000" dirty="0" err="1"/>
              <a:t>ngoác</a:t>
            </a:r>
            <a:endParaRPr lang="en-US" sz="4000" dirty="0"/>
          </a:p>
          <a:p>
            <a:pPr algn="ctr"/>
            <a:r>
              <a:rPr lang="en-US" sz="4000" dirty="0" err="1"/>
              <a:t>Là</a:t>
            </a:r>
            <a:r>
              <a:rPr lang="en-US" sz="4000" dirty="0"/>
              <a:t> con </a:t>
            </a:r>
            <a:r>
              <a:rPr lang="en-US" sz="4000" dirty="0" err="1"/>
              <a:t>gì</a:t>
            </a:r>
            <a:r>
              <a:rPr lang="en-US" sz="4000" dirty="0"/>
              <a:t> </a:t>
            </a:r>
          </a:p>
        </p:txBody>
      </p:sp>
      <p:sp>
        <p:nvSpPr>
          <p:cNvPr id="9" name="Up Ribbon 8"/>
          <p:cNvSpPr/>
          <p:nvPr/>
        </p:nvSpPr>
        <p:spPr>
          <a:xfrm>
            <a:off x="3785235" y="5448935"/>
            <a:ext cx="4796790" cy="1306195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Con hà mã</a:t>
            </a:r>
          </a:p>
        </p:txBody>
      </p:sp>
      <p:sp>
        <p:nvSpPr>
          <p:cNvPr id="10" name="Notched Right Arrow 9">
            <a:hlinkClick r:id="rId4" action="ppaction://hlinksldjump"/>
          </p:cNvPr>
          <p:cNvSpPr/>
          <p:nvPr/>
        </p:nvSpPr>
        <p:spPr>
          <a:xfrm>
            <a:off x="10039350" y="5687695"/>
            <a:ext cx="2008505" cy="1067435"/>
          </a:xfrm>
          <a:prstGeom prst="notch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Back</a:t>
            </a:r>
          </a:p>
        </p:txBody>
      </p:sp>
      <p:sp>
        <p:nvSpPr>
          <p:cNvPr id="5" name="Cloud 4">
            <a:hlinkClick r:id="rId5" action="ppaction://hlinksldjump"/>
          </p:cNvPr>
          <p:cNvSpPr/>
          <p:nvPr/>
        </p:nvSpPr>
        <p:spPr>
          <a:xfrm>
            <a:off x="115570" y="365125"/>
            <a:ext cx="1597025" cy="923290"/>
          </a:xfrm>
          <a:prstGeom prst="cloud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NEXT</a:t>
            </a:r>
            <a:r>
              <a:rPr lang="en-US" sz="2800">
                <a:hlinkClick r:id="rId5" action="ppaction://hlinksldjump"/>
              </a:rPr>
              <a:t>Slide 5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inh-nen-powerpoint-ngo-nghinh-157873 (1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851785" y="1193800"/>
            <a:ext cx="655066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Con gì kêu be be</a:t>
            </a:r>
          </a:p>
          <a:p>
            <a:pPr algn="ctr"/>
            <a:r>
              <a:rPr lang="en-US" sz="4000"/>
              <a:t>Đầu có đôi sừng nhỏ</a:t>
            </a:r>
          </a:p>
          <a:p>
            <a:pPr algn="ctr"/>
            <a:r>
              <a:rPr lang="en-US" sz="4000"/>
              <a:t>Thích ăn nhiều lá, cỏ</a:t>
            </a:r>
          </a:p>
          <a:p>
            <a:pPr algn="ctr"/>
            <a:r>
              <a:rPr lang="en-US" sz="4000"/>
              <a:t>Mang sữa ngọt cho người</a:t>
            </a:r>
          </a:p>
          <a:p>
            <a:pPr algn="ctr"/>
            <a:r>
              <a:rPr lang="en-US" sz="4000"/>
              <a:t>Là con gì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0" y="3569970"/>
            <a:ext cx="4034790" cy="3185160"/>
          </a:xfrm>
          <a:prstGeom prst="rect">
            <a:avLst/>
          </a:prstGeom>
        </p:spPr>
      </p:pic>
      <p:sp>
        <p:nvSpPr>
          <p:cNvPr id="9" name="Up Ribbon 8"/>
          <p:cNvSpPr/>
          <p:nvPr/>
        </p:nvSpPr>
        <p:spPr>
          <a:xfrm>
            <a:off x="3785235" y="5448935"/>
            <a:ext cx="4796790" cy="1306195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Con dê</a:t>
            </a:r>
          </a:p>
        </p:txBody>
      </p:sp>
      <p:sp>
        <p:nvSpPr>
          <p:cNvPr id="10" name="Notched Right Arrow 9">
            <a:hlinkClick r:id="rId4" action="ppaction://hlinksldjump"/>
          </p:cNvPr>
          <p:cNvSpPr/>
          <p:nvPr/>
        </p:nvSpPr>
        <p:spPr>
          <a:xfrm>
            <a:off x="10039350" y="5687695"/>
            <a:ext cx="2008505" cy="1067435"/>
          </a:xfrm>
          <a:prstGeom prst="notch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Back</a:t>
            </a:r>
          </a:p>
        </p:txBody>
      </p:sp>
      <p:sp>
        <p:nvSpPr>
          <p:cNvPr id="5" name="Cloud 4">
            <a:hlinkClick r:id="rId5" action="ppaction://hlinksldjump"/>
          </p:cNvPr>
          <p:cNvSpPr/>
          <p:nvPr/>
        </p:nvSpPr>
        <p:spPr>
          <a:xfrm>
            <a:off x="159385" y="270510"/>
            <a:ext cx="1597025" cy="923290"/>
          </a:xfrm>
          <a:prstGeom prst="cloud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NEXT</a:t>
            </a:r>
            <a:r>
              <a:rPr lang="en-US" sz="2800">
                <a:hlinkClick r:id="rId5" action="ppaction://hlinksldjump"/>
              </a:rPr>
              <a:t>Slide 5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a173de7ed118bd926dc77dfbfe5b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" y="21590"/>
            <a:ext cx="12161520" cy="68268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960" y="6328477"/>
            <a:ext cx="5831173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 sao dê làm anh hà mã phật ý?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9196" y="7898"/>
            <a:ext cx="1116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Dựa vào tranh và câu hỏi gợi ý, nói về sự việc trong từng tranh.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77" y="561246"/>
            <a:ext cx="3672052" cy="267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44" y="599024"/>
            <a:ext cx="3672052" cy="25704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65" y="3689659"/>
            <a:ext cx="3818907" cy="26802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96" y="3483596"/>
            <a:ext cx="4011239" cy="2755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75554" y="5894485"/>
            <a:ext cx="5416446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 đã làm gì khiến anh hà mã vui vẻ giúp đỡ?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676" y="2887973"/>
            <a:ext cx="5421442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 và cún gặp chuyện gì khi vào khu rừng?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025" y="2983250"/>
            <a:ext cx="529750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 đã nói gì khi gặp cô hươu?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/>
      <p:bldP spid="17" grpId="1"/>
      <p:bldP spid="11" grpId="0" animBg="1"/>
      <p:bldP spid="11" grpId="1" animBg="1"/>
      <p:bldP spid="12" grpId="0" animBg="1"/>
      <p:bldP spid="12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a173de7ed118bd926dc77dfbfe5b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05" y="31115"/>
            <a:ext cx="12161520" cy="6826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2473"/>
            <a:ext cx="1213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Dựa vào tranh và câu hỏi gợi ý, nói về sự việc trong từng tranh.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6698615" cy="5687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6719" y="3418511"/>
            <a:ext cx="525557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 và cún gặp chuyện gì khi vào khu rừng?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6730" y="1271270"/>
            <a:ext cx="5277485" cy="8496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tranh có những nhân vật nào?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6741" y="2116331"/>
            <a:ext cx="5277474" cy="523220"/>
          </a:xfrm>
          <a:prstGeom prst="rect">
            <a:avLst/>
          </a:prstGeom>
          <a:solidFill>
            <a:srgbClr val="FCEBE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tranh có dê và cún.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6419" y="4372767"/>
            <a:ext cx="5277474" cy="954107"/>
          </a:xfrm>
          <a:prstGeom prst="rect">
            <a:avLst/>
          </a:prstGeom>
          <a:solidFill>
            <a:srgbClr val="F9D4BD"/>
          </a:solidFill>
        </p:spPr>
        <p:txBody>
          <a:bodyPr wrap="square" rtlCol="0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Dê và cún rủ nhau vào rừng chơi, khi quay về bị lạc đường.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a173de7ed118bd926dc77dfbfe5b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" y="21590"/>
            <a:ext cx="12161520" cy="6826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75" y="185483"/>
            <a:ext cx="1213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Dựa vào tranh và câu hỏi gợi ý, nói về sự việc trong từng tranh.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" y="863600"/>
            <a:ext cx="6914515" cy="579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14526" y="4435935"/>
            <a:ext cx="525557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 đã nói gì khi gặp cô hươu?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2936" y="1557594"/>
            <a:ext cx="527747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tranh có những nhân vật nào?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3241" y="2511603"/>
            <a:ext cx="5277474" cy="954107"/>
          </a:xfrm>
          <a:prstGeom prst="rect">
            <a:avLst/>
          </a:prstGeom>
          <a:solidFill>
            <a:srgbClr val="FCEBE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tranh có dê, cún và cô hươu.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6421" y="5000738"/>
            <a:ext cx="5277474" cy="954107"/>
          </a:xfrm>
          <a:prstGeom prst="rect">
            <a:avLst/>
          </a:prstGeom>
          <a:solidFill>
            <a:srgbClr val="F9D4BD"/>
          </a:solidFill>
        </p:spPr>
        <p:txBody>
          <a:bodyPr wrap="square" rtlCol="0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Khi gặp cô Hươu, dê đã nói: “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 kia, về làng đi lối nào?".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a173de7ed118bd926dc77dfbfe5b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" y="21590"/>
            <a:ext cx="12161520" cy="6826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910" y="200088"/>
            <a:ext cx="1213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Dựa vào tranh và câu hỏi gợi ý, nói về sự việc trong từng tranh.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" y="988060"/>
            <a:ext cx="6547485" cy="54241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0141" y="3966870"/>
            <a:ext cx="610298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 sao dê làm anh hà mã phật ý?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0138" y="1251025"/>
            <a:ext cx="6096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tranh có những nhân vật nào?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0929" y="1868035"/>
            <a:ext cx="6102982" cy="954107"/>
          </a:xfrm>
          <a:prstGeom prst="rect">
            <a:avLst/>
          </a:prstGeom>
          <a:solidFill>
            <a:srgbClr val="FCEBE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tranh có dê, cún và anh hà mã.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0141" y="4607524"/>
            <a:ext cx="6131859" cy="1815882"/>
          </a:xfrm>
          <a:prstGeom prst="rect">
            <a:avLst/>
          </a:prstGeom>
          <a:solidFill>
            <a:srgbClr val="F9D4BD"/>
          </a:solidFill>
        </p:spPr>
        <p:txBody>
          <a:bodyPr wrap="square" rtlCol="0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Dê làm anh hà mã phật ý vì đã không lễ phép với anh,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dê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đã nói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với anh hà mã rằng: “Bọn tôi muốn về làng, hãy đưa bọn tôi qua s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14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a173de7ed118bd926dc77dfbfe5b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" y="21590"/>
            <a:ext cx="12161520" cy="6826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35" y="137858"/>
            <a:ext cx="1213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Dựa vào tranh và câu hỏi gợi ý, nói về sự việc trong từng tranh.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" y="915670"/>
            <a:ext cx="6647815" cy="54273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2139" y="3632224"/>
            <a:ext cx="525557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 đã làm gì khiến anh hà mã vui vẻ giúp đỡ?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2956" y="1168396"/>
            <a:ext cx="527747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tranh có những nhân vật nào?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9761" y="2146715"/>
            <a:ext cx="5277474" cy="954107"/>
          </a:xfrm>
          <a:prstGeom prst="rect">
            <a:avLst/>
          </a:prstGeom>
          <a:solidFill>
            <a:srgbClr val="FCEBE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tranh có dê, cún và anh hà mã.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0244" y="4586331"/>
            <a:ext cx="5277474" cy="2246769"/>
          </a:xfrm>
          <a:prstGeom prst="rect">
            <a:avLst/>
          </a:prstGeom>
          <a:solidFill>
            <a:srgbClr val="F9D4BD"/>
          </a:solidFill>
        </p:spPr>
        <p:txBody>
          <a:bodyPr wrap="square" rtlCol="0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Cún nói chuyện lễ phép và lịch sự nên anh hà mã đã vui vẻ giúp đỡ. Cún đã nói rằng: “Chào anh hà mã, anh giúp bọn em qua sông được không ạ?”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14" grpId="0" bldLvl="0" animBg="1"/>
      <p:bldP spid="1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503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Giải đố vui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Giải đố vui </dc:title>
  <dc:creator>Administrator</dc:creator>
  <cp:lastModifiedBy>Administrator</cp:lastModifiedBy>
  <cp:revision>2</cp:revision>
  <dcterms:created xsi:type="dcterms:W3CDTF">2026-04-01T11:03:26Z</dcterms:created>
  <dcterms:modified xsi:type="dcterms:W3CDTF">2026-04-01T11:08:39Z</dcterms:modified>
</cp:coreProperties>
</file>