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0"/>
  </p:notesMasterIdLst>
  <p:handoutMasterIdLst>
    <p:handoutMasterId r:id="rId91"/>
  </p:handoutMasterIdLst>
  <p:sldIdLst>
    <p:sldId id="1034" r:id="rId2"/>
    <p:sldId id="975" r:id="rId3"/>
    <p:sldId id="1039" r:id="rId4"/>
    <p:sldId id="1189" r:id="rId5"/>
    <p:sldId id="1300" r:id="rId6"/>
    <p:sldId id="1301" r:id="rId7"/>
    <p:sldId id="1190" r:id="rId8"/>
    <p:sldId id="1191" r:id="rId9"/>
    <p:sldId id="1192" r:id="rId10"/>
    <p:sldId id="1266" r:id="rId11"/>
    <p:sldId id="1195" r:id="rId12"/>
    <p:sldId id="1294" r:id="rId13"/>
    <p:sldId id="1295" r:id="rId14"/>
    <p:sldId id="1296" r:id="rId15"/>
    <p:sldId id="1267" r:id="rId16"/>
    <p:sldId id="1268" r:id="rId17"/>
    <p:sldId id="1269" r:id="rId18"/>
    <p:sldId id="1270" r:id="rId19"/>
    <p:sldId id="1271" r:id="rId20"/>
    <p:sldId id="1272" r:id="rId21"/>
    <p:sldId id="1273" r:id="rId22"/>
    <p:sldId id="1297" r:id="rId23"/>
    <p:sldId id="1298" r:id="rId24"/>
    <p:sldId id="1274" r:id="rId25"/>
    <p:sldId id="1299" r:id="rId26"/>
    <p:sldId id="1214" r:id="rId27"/>
    <p:sldId id="1062" r:id="rId28"/>
    <p:sldId id="1029" r:id="rId29"/>
    <p:sldId id="1217" r:id="rId30"/>
    <p:sldId id="1218" r:id="rId31"/>
    <p:sldId id="1219" r:id="rId32"/>
    <p:sldId id="1220" r:id="rId33"/>
    <p:sldId id="1221" r:id="rId34"/>
    <p:sldId id="1222" r:id="rId35"/>
    <p:sldId id="1223" r:id="rId36"/>
    <p:sldId id="1224" r:id="rId37"/>
    <p:sldId id="1225" r:id="rId38"/>
    <p:sldId id="1226" r:id="rId39"/>
    <p:sldId id="1227" r:id="rId40"/>
    <p:sldId id="1228" r:id="rId41"/>
    <p:sldId id="1229" r:id="rId42"/>
    <p:sldId id="1230" r:id="rId43"/>
    <p:sldId id="1232" r:id="rId44"/>
    <p:sldId id="1238" r:id="rId45"/>
    <p:sldId id="1239" r:id="rId46"/>
    <p:sldId id="1240" r:id="rId47"/>
    <p:sldId id="1276" r:id="rId48"/>
    <p:sldId id="1277" r:id="rId49"/>
    <p:sldId id="1278" r:id="rId50"/>
    <p:sldId id="1279" r:id="rId51"/>
    <p:sldId id="1280" r:id="rId52"/>
    <p:sldId id="1281" r:id="rId53"/>
    <p:sldId id="1283" r:id="rId54"/>
    <p:sldId id="1310" r:id="rId55"/>
    <p:sldId id="1311" r:id="rId56"/>
    <p:sldId id="1307" r:id="rId57"/>
    <p:sldId id="1308" r:id="rId58"/>
    <p:sldId id="1309" r:id="rId59"/>
    <p:sldId id="1306" r:id="rId60"/>
    <p:sldId id="1284" r:id="rId61"/>
    <p:sldId id="1245" r:id="rId62"/>
    <p:sldId id="1285" r:id="rId63"/>
    <p:sldId id="1286" r:id="rId64"/>
    <p:sldId id="1287" r:id="rId65"/>
    <p:sldId id="1291" r:id="rId66"/>
    <p:sldId id="1292" r:id="rId67"/>
    <p:sldId id="1293" r:id="rId68"/>
    <p:sldId id="1302" r:id="rId69"/>
    <p:sldId id="1303" r:id="rId70"/>
    <p:sldId id="1246" r:id="rId71"/>
    <p:sldId id="1247" r:id="rId72"/>
    <p:sldId id="1288" r:id="rId73"/>
    <p:sldId id="1289" r:id="rId74"/>
    <p:sldId id="1290" r:id="rId75"/>
    <p:sldId id="1249" r:id="rId76"/>
    <p:sldId id="1253" r:id="rId77"/>
    <p:sldId id="1254" r:id="rId78"/>
    <p:sldId id="1255" r:id="rId79"/>
    <p:sldId id="1256" r:id="rId80"/>
    <p:sldId id="1257" r:id="rId81"/>
    <p:sldId id="1258" r:id="rId82"/>
    <p:sldId id="1260" r:id="rId83"/>
    <p:sldId id="1259" r:id="rId84"/>
    <p:sldId id="1304" r:id="rId85"/>
    <p:sldId id="1305" r:id="rId86"/>
    <p:sldId id="1261" r:id="rId87"/>
    <p:sldId id="1262" r:id="rId88"/>
    <p:sldId id="900" r:id="rId8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ễn Anh Khiêm-Cục QLCL" initials="NAKQ" lastIdx="1" clrIdx="0">
    <p:extLst>
      <p:ext uri="{19B8F6BF-5375-455C-9EA6-DF929625EA0E}">
        <p15:presenceInfo xmlns:p15="http://schemas.microsoft.com/office/powerpoint/2012/main" userId="S::nakhiem@moet.edu.vn::ac09ae2e-032c-4fbe-974b-a6709e7e78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D04C8"/>
    <a:srgbClr val="000000"/>
    <a:srgbClr val="3E26A6"/>
    <a:srgbClr val="F3F2F1"/>
    <a:srgbClr val="21546D"/>
    <a:srgbClr val="1692D0"/>
    <a:srgbClr val="0DAB85"/>
    <a:srgbClr val="3C636C"/>
    <a:srgbClr val="223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0" autoAdjust="0"/>
    <p:restoredTop sz="89252" autoAdjust="0"/>
  </p:normalViewPr>
  <p:slideViewPr>
    <p:cSldViewPr snapToGrid="0" snapToObjects="1">
      <p:cViewPr varScale="1">
        <p:scale>
          <a:sx n="87" d="100"/>
          <a:sy n="87" d="100"/>
        </p:scale>
        <p:origin x="1134" y="60"/>
      </p:cViewPr>
      <p:guideLst>
        <p:guide orient="horz"/>
        <p:guide pos="3840"/>
        <p:guide pos="2880"/>
      </p:guideLst>
    </p:cSldViewPr>
  </p:slideViewPr>
  <p:outlineViewPr>
    <p:cViewPr>
      <p:scale>
        <a:sx n="33" d="100"/>
        <a:sy n="33" d="100"/>
      </p:scale>
      <p:origin x="0" y="132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1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latin typeface="Times New Roman" panose="02020603050405020304" pitchFamily="18" charset="0"/>
                <a:cs typeface="Times New Roman" panose="02020603050405020304" pitchFamily="18" charset="0"/>
              </a:rPr>
              <a:t>Triệu</a:t>
            </a:r>
            <a:r>
              <a:rPr lang="en-US" baseline="0">
                <a:latin typeface="Times New Roman" panose="02020603050405020304" pitchFamily="18" charset="0"/>
                <a:cs typeface="Times New Roman" panose="02020603050405020304" pitchFamily="18" charset="0"/>
              </a:rPr>
              <a:t> người</a:t>
            </a:r>
            <a:endParaRPr lang="en-US">
              <a:latin typeface="Times New Roman" panose="02020603050405020304" pitchFamily="18" charset="0"/>
              <a:cs typeface="Times New Roman" panose="02020603050405020304" pitchFamily="18" charset="0"/>
            </a:endParaRPr>
          </a:p>
        </c:rich>
      </c:tx>
      <c:layout>
        <c:manualLayout>
          <c:xMode val="edge"/>
          <c:yMode val="edge"/>
          <c:x val="9.9110122358175734E-2"/>
          <c:y val="7.46753246753246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Sheet1!$A$2</c:f>
              <c:strCache>
                <c:ptCount val="1"/>
                <c:pt idx="0">
                  <c:v>Số dân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1979</c:v>
                </c:pt>
                <c:pt idx="1">
                  <c:v>1989</c:v>
                </c:pt>
                <c:pt idx="2">
                  <c:v>1999</c:v>
                </c:pt>
                <c:pt idx="3">
                  <c:v>2009</c:v>
                </c:pt>
                <c:pt idx="4">
                  <c:v>2019</c:v>
                </c:pt>
                <c:pt idx="5">
                  <c:v>2024</c:v>
                </c:pt>
              </c:numCache>
            </c:numRef>
          </c:cat>
          <c:val>
            <c:numRef>
              <c:f>Sheet1!$B$2:$G$2</c:f>
              <c:numCache>
                <c:formatCode>General</c:formatCode>
                <c:ptCount val="6"/>
                <c:pt idx="0">
                  <c:v>52.7</c:v>
                </c:pt>
                <c:pt idx="1">
                  <c:v>64.400000000000006</c:v>
                </c:pt>
                <c:pt idx="2">
                  <c:v>76.3</c:v>
                </c:pt>
                <c:pt idx="3">
                  <c:v>85.8</c:v>
                </c:pt>
                <c:pt idx="4">
                  <c:v>96.2</c:v>
                </c:pt>
                <c:pt idx="5">
                  <c:v>101.3</c:v>
                </c:pt>
              </c:numCache>
            </c:numRef>
          </c:val>
          <c:extLst>
            <c:ext xmlns:c16="http://schemas.microsoft.com/office/drawing/2014/chart" uri="{C3380CC4-5D6E-409C-BE32-E72D297353CC}">
              <c16:uniqueId val="{00000000-D187-C741-89AB-4C86B4DDC0DE}"/>
            </c:ext>
          </c:extLst>
        </c:ser>
        <c:dLbls>
          <c:showLegendKey val="0"/>
          <c:showVal val="0"/>
          <c:showCatName val="0"/>
          <c:showSerName val="0"/>
          <c:showPercent val="0"/>
          <c:showBubbleSize val="0"/>
        </c:dLbls>
        <c:gapWidth val="219"/>
        <c:overlap val="-27"/>
        <c:axId val="395947151"/>
        <c:axId val="395811215"/>
      </c:barChart>
      <c:catAx>
        <c:axId val="395947151"/>
        <c:scaling>
          <c:orientation val="minMax"/>
        </c:scaling>
        <c:delete val="0"/>
        <c:axPos val="b"/>
        <c:numFmt formatCode="General" sourceLinked="1"/>
        <c:majorTickMark val="none"/>
        <c:minorTickMark val="none"/>
        <c:tickLblPos val="nextTo"/>
        <c:spPr>
          <a:noFill/>
          <a:ln w="9525" cap="flat" cmpd="sng" algn="ctr">
            <a:solidFill>
              <a:schemeClr val="tx1"/>
            </a:solidFill>
            <a:round/>
            <a:tailEnd type="arrow"/>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5811215"/>
        <c:crosses val="autoZero"/>
        <c:auto val="1"/>
        <c:lblAlgn val="ctr"/>
        <c:lblOffset val="100"/>
        <c:noMultiLvlLbl val="0"/>
      </c:catAx>
      <c:valAx>
        <c:axId val="39581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tailEnd type="arrow"/>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5947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970940" y="1"/>
            <a:ext cx="3037840" cy="466434"/>
          </a:xfrm>
          <a:prstGeom prst="rect">
            <a:avLst/>
          </a:prstGeom>
        </p:spPr>
        <p:txBody>
          <a:bodyPr vert="horz" lIns="91440" tIns="45720" rIns="91440" bIns="45720" rtlCol="0"/>
          <a:lstStyle>
            <a:lvl1pPr algn="r">
              <a:defRPr sz="1200"/>
            </a:lvl1pPr>
          </a:lstStyle>
          <a:p>
            <a:fld id="{2AD1A594-041B-449E-89BC-5A6CB1F5A9AB}" type="datetimeFigureOut">
              <a:rPr lang="id-ID" smtClean="0"/>
              <a:pPr/>
              <a:t>31/12/2025</a:t>
            </a:fld>
            <a:endParaRPr lang="id-ID"/>
          </a:p>
        </p:txBody>
      </p:sp>
      <p:sp>
        <p:nvSpPr>
          <p:cNvPr id="4" name="Footer Placeholder 3"/>
          <p:cNvSpPr>
            <a:spLocks noGrp="1"/>
          </p:cNvSpPr>
          <p:nvPr>
            <p:ph type="ftr" sz="quarter" idx="2"/>
          </p:nvPr>
        </p:nvSpPr>
        <p:spPr>
          <a:xfrm>
            <a:off x="2" y="8829968"/>
            <a:ext cx="3037840" cy="466433"/>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970940" y="8829968"/>
            <a:ext cx="3037840" cy="466433"/>
          </a:xfrm>
          <a:prstGeom prst="rect">
            <a:avLst/>
          </a:prstGeom>
        </p:spPr>
        <p:txBody>
          <a:bodyPr vert="horz" lIns="91440" tIns="45720" rIns="91440" bIns="45720" rtlCol="0" anchor="b"/>
          <a:lstStyle>
            <a:lvl1pPr algn="r">
              <a:defRPr sz="1200"/>
            </a:lvl1pPr>
          </a:lstStyle>
          <a:p>
            <a:fld id="{63DDDC53-01B7-4E0F-8BE2-02DC8C672187}" type="slidenum">
              <a:rPr lang="id-ID" smtClean="0"/>
              <a:pPr/>
              <a:t>‹#›</a:t>
            </a:fld>
            <a:endParaRPr lang="id-ID"/>
          </a:p>
        </p:txBody>
      </p:sp>
    </p:spTree>
    <p:extLst>
      <p:ext uri="{BB962C8B-B14F-4D97-AF65-F5344CB8AC3E}">
        <p14:creationId xmlns:p14="http://schemas.microsoft.com/office/powerpoint/2010/main" val="4171936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40" y="1"/>
            <a:ext cx="3037840" cy="466434"/>
          </a:xfrm>
          <a:prstGeom prst="rect">
            <a:avLst/>
          </a:prstGeom>
        </p:spPr>
        <p:txBody>
          <a:bodyPr vert="horz" lIns="91440" tIns="45720" rIns="91440" bIns="45720" rtlCol="0"/>
          <a:lstStyle>
            <a:lvl1pPr algn="r">
              <a:defRPr sz="1200"/>
            </a:lvl1pPr>
          </a:lstStyle>
          <a:p>
            <a:fld id="{3E3CCC32-3486-46B1-A8B7-921064D8D59D}" type="datetimeFigureOut">
              <a:rPr lang="en-US" smtClean="0"/>
              <a:pPr/>
              <a:t>12/31/2025</a:t>
            </a:fld>
            <a:endParaRPr lang="en-US"/>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6433"/>
          </a:xfrm>
          <a:prstGeom prst="rect">
            <a:avLst/>
          </a:prstGeom>
        </p:spPr>
        <p:txBody>
          <a:bodyPr vert="horz" lIns="91440" tIns="45720" rIns="91440" bIns="45720" rtlCol="0" anchor="b"/>
          <a:lstStyle>
            <a:lvl1pPr algn="r">
              <a:defRPr sz="1200"/>
            </a:lvl1pPr>
          </a:lstStyle>
          <a:p>
            <a:fld id="{74D1495A-DD81-44F4-9F54-1F39867BF2D9}" type="slidenum">
              <a:rPr lang="en-US" smtClean="0"/>
              <a:pPr/>
              <a:t>‹#›</a:t>
            </a:fld>
            <a:endParaRPr lang="en-US"/>
          </a:p>
        </p:txBody>
      </p:sp>
    </p:spTree>
    <p:extLst>
      <p:ext uri="{BB962C8B-B14F-4D97-AF65-F5344CB8AC3E}">
        <p14:creationId xmlns:p14="http://schemas.microsoft.com/office/powerpoint/2010/main" val="1023919786"/>
      </p:ext>
    </p:extLst>
  </p:cSld>
  <p:clrMap bg1="lt1" tx1="dk1" bg2="lt2" tx2="dk2" accent1="accent1" accent2="accent2" accent3="accent3" accent4="accent4" accent5="accent5" accent6="accent6" hlink="hlink" folHlink="folHlink"/>
  <p:notesStyle>
    <a:lvl1pPr marL="0" algn="l" defTabSz="685755" rtl="0" eaLnBrk="1" latinLnBrk="0" hangingPunct="1">
      <a:defRPr sz="900" kern="1200">
        <a:solidFill>
          <a:schemeClr val="tx1"/>
        </a:solidFill>
        <a:latin typeface="+mn-lt"/>
        <a:ea typeface="+mn-ea"/>
        <a:cs typeface="+mn-cs"/>
      </a:defRPr>
    </a:lvl1pPr>
    <a:lvl2pPr marL="342878" algn="l" defTabSz="685755" rtl="0" eaLnBrk="1" latinLnBrk="0" hangingPunct="1">
      <a:defRPr sz="900" kern="1200">
        <a:solidFill>
          <a:schemeClr val="tx1"/>
        </a:solidFill>
        <a:latin typeface="+mn-lt"/>
        <a:ea typeface="+mn-ea"/>
        <a:cs typeface="+mn-cs"/>
      </a:defRPr>
    </a:lvl2pPr>
    <a:lvl3pPr marL="685755" algn="l" defTabSz="685755" rtl="0" eaLnBrk="1" latinLnBrk="0" hangingPunct="1">
      <a:defRPr sz="900" kern="1200">
        <a:solidFill>
          <a:schemeClr val="tx1"/>
        </a:solidFill>
        <a:latin typeface="+mn-lt"/>
        <a:ea typeface="+mn-ea"/>
        <a:cs typeface="+mn-cs"/>
      </a:defRPr>
    </a:lvl3pPr>
    <a:lvl4pPr marL="1028633" algn="l" defTabSz="685755" rtl="0" eaLnBrk="1" latinLnBrk="0" hangingPunct="1">
      <a:defRPr sz="900" kern="1200">
        <a:solidFill>
          <a:schemeClr val="tx1"/>
        </a:solidFill>
        <a:latin typeface="+mn-lt"/>
        <a:ea typeface="+mn-ea"/>
        <a:cs typeface="+mn-cs"/>
      </a:defRPr>
    </a:lvl4pPr>
    <a:lvl5pPr marL="1371511" algn="l" defTabSz="685755" rtl="0" eaLnBrk="1" latinLnBrk="0" hangingPunct="1">
      <a:defRPr sz="900" kern="1200">
        <a:solidFill>
          <a:schemeClr val="tx1"/>
        </a:solidFill>
        <a:latin typeface="+mn-lt"/>
        <a:ea typeface="+mn-ea"/>
        <a:cs typeface="+mn-cs"/>
      </a:defRPr>
    </a:lvl5pPr>
    <a:lvl6pPr marL="1714389" algn="l" defTabSz="685755" rtl="0" eaLnBrk="1" latinLnBrk="0" hangingPunct="1">
      <a:defRPr sz="900" kern="1200">
        <a:solidFill>
          <a:schemeClr val="tx1"/>
        </a:solidFill>
        <a:latin typeface="+mn-lt"/>
        <a:ea typeface="+mn-ea"/>
        <a:cs typeface="+mn-cs"/>
      </a:defRPr>
    </a:lvl6pPr>
    <a:lvl7pPr marL="2057266" algn="l" defTabSz="685755" rtl="0" eaLnBrk="1" latinLnBrk="0" hangingPunct="1">
      <a:defRPr sz="900" kern="1200">
        <a:solidFill>
          <a:schemeClr val="tx1"/>
        </a:solidFill>
        <a:latin typeface="+mn-lt"/>
        <a:ea typeface="+mn-ea"/>
        <a:cs typeface="+mn-cs"/>
      </a:defRPr>
    </a:lvl7pPr>
    <a:lvl8pPr marL="2400145" algn="l" defTabSz="685755" rtl="0" eaLnBrk="1" latinLnBrk="0" hangingPunct="1">
      <a:defRPr sz="900" kern="1200">
        <a:solidFill>
          <a:schemeClr val="tx1"/>
        </a:solidFill>
        <a:latin typeface="+mn-lt"/>
        <a:ea typeface="+mn-ea"/>
        <a:cs typeface="+mn-cs"/>
      </a:defRPr>
    </a:lvl8pPr>
    <a:lvl9pPr marL="2743022" algn="l" defTabSz="68575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phần</a:t>
            </a:r>
            <a:r>
              <a:rPr lang="en-US"/>
              <a:t> D</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1</a:t>
            </a:fld>
            <a:endParaRPr lang="en-US"/>
          </a:p>
        </p:txBody>
      </p:sp>
    </p:spTree>
    <p:extLst>
      <p:ext uri="{BB962C8B-B14F-4D97-AF65-F5344CB8AC3E}">
        <p14:creationId xmlns:p14="http://schemas.microsoft.com/office/powerpoint/2010/main" val="182197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10</a:t>
            </a:fld>
            <a:endParaRPr lang="en-US"/>
          </a:p>
        </p:txBody>
      </p:sp>
    </p:spTree>
    <p:extLst>
      <p:ext uri="{BB962C8B-B14F-4D97-AF65-F5344CB8AC3E}">
        <p14:creationId xmlns:p14="http://schemas.microsoft.com/office/powerpoint/2010/main" val="36082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11</a:t>
            </a:fld>
            <a:endParaRPr lang="en-US"/>
          </a:p>
        </p:txBody>
      </p:sp>
    </p:spTree>
    <p:extLst>
      <p:ext uri="{BB962C8B-B14F-4D97-AF65-F5344CB8AC3E}">
        <p14:creationId xmlns:p14="http://schemas.microsoft.com/office/powerpoint/2010/main" val="411610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12</a:t>
            </a:fld>
            <a:endParaRPr lang="en-US"/>
          </a:p>
        </p:txBody>
      </p:sp>
    </p:spTree>
    <p:extLst>
      <p:ext uri="{BB962C8B-B14F-4D97-AF65-F5344CB8AC3E}">
        <p14:creationId xmlns:p14="http://schemas.microsoft.com/office/powerpoint/2010/main" val="199706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13</a:t>
            </a:fld>
            <a:endParaRPr lang="en-US"/>
          </a:p>
        </p:txBody>
      </p:sp>
    </p:spTree>
    <p:extLst>
      <p:ext uri="{BB962C8B-B14F-4D97-AF65-F5344CB8AC3E}">
        <p14:creationId xmlns:p14="http://schemas.microsoft.com/office/powerpoint/2010/main" val="5952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14</a:t>
            </a:fld>
            <a:endParaRPr lang="en-US"/>
          </a:p>
        </p:txBody>
      </p:sp>
    </p:spTree>
    <p:extLst>
      <p:ext uri="{BB962C8B-B14F-4D97-AF65-F5344CB8AC3E}">
        <p14:creationId xmlns:p14="http://schemas.microsoft.com/office/powerpoint/2010/main" val="60376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15</a:t>
            </a:fld>
            <a:endParaRPr lang="en-US"/>
          </a:p>
        </p:txBody>
      </p:sp>
    </p:spTree>
    <p:extLst>
      <p:ext uri="{BB962C8B-B14F-4D97-AF65-F5344CB8AC3E}">
        <p14:creationId xmlns:p14="http://schemas.microsoft.com/office/powerpoint/2010/main" val="289589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16</a:t>
            </a:fld>
            <a:endParaRPr lang="en-US"/>
          </a:p>
        </p:txBody>
      </p:sp>
    </p:spTree>
    <p:extLst>
      <p:ext uri="{BB962C8B-B14F-4D97-AF65-F5344CB8AC3E}">
        <p14:creationId xmlns:p14="http://schemas.microsoft.com/office/powerpoint/2010/main" val="10423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17</a:t>
            </a:fld>
            <a:endParaRPr lang="en-US"/>
          </a:p>
        </p:txBody>
      </p:sp>
    </p:spTree>
    <p:extLst>
      <p:ext uri="{BB962C8B-B14F-4D97-AF65-F5344CB8AC3E}">
        <p14:creationId xmlns:p14="http://schemas.microsoft.com/office/powerpoint/2010/main" val="60698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18</a:t>
            </a:fld>
            <a:endParaRPr lang="en-US"/>
          </a:p>
        </p:txBody>
      </p:sp>
    </p:spTree>
    <p:extLst>
      <p:ext uri="{BB962C8B-B14F-4D97-AF65-F5344CB8AC3E}">
        <p14:creationId xmlns:p14="http://schemas.microsoft.com/office/powerpoint/2010/main" val="88025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19</a:t>
            </a:fld>
            <a:endParaRPr lang="en-US"/>
          </a:p>
        </p:txBody>
      </p:sp>
    </p:spTree>
    <p:extLst>
      <p:ext uri="{BB962C8B-B14F-4D97-AF65-F5344CB8AC3E}">
        <p14:creationId xmlns:p14="http://schemas.microsoft.com/office/powerpoint/2010/main" val="253077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a:t>
            </a:fld>
            <a:endParaRPr lang="en-US"/>
          </a:p>
        </p:txBody>
      </p:sp>
    </p:spTree>
    <p:extLst>
      <p:ext uri="{BB962C8B-B14F-4D97-AF65-F5344CB8AC3E}">
        <p14:creationId xmlns:p14="http://schemas.microsoft.com/office/powerpoint/2010/main" val="3793355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20</a:t>
            </a:fld>
            <a:endParaRPr lang="en-US"/>
          </a:p>
        </p:txBody>
      </p:sp>
    </p:spTree>
    <p:extLst>
      <p:ext uri="{BB962C8B-B14F-4D97-AF65-F5344CB8AC3E}">
        <p14:creationId xmlns:p14="http://schemas.microsoft.com/office/powerpoint/2010/main" val="181132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21</a:t>
            </a:fld>
            <a:endParaRPr lang="en-US"/>
          </a:p>
        </p:txBody>
      </p:sp>
    </p:spTree>
    <p:extLst>
      <p:ext uri="{BB962C8B-B14F-4D97-AF65-F5344CB8AC3E}">
        <p14:creationId xmlns:p14="http://schemas.microsoft.com/office/powerpoint/2010/main" val="2474226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22</a:t>
            </a:fld>
            <a:endParaRPr lang="en-US"/>
          </a:p>
        </p:txBody>
      </p:sp>
    </p:spTree>
    <p:extLst>
      <p:ext uri="{BB962C8B-B14F-4D97-AF65-F5344CB8AC3E}">
        <p14:creationId xmlns:p14="http://schemas.microsoft.com/office/powerpoint/2010/main" val="2704451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23</a:t>
            </a:fld>
            <a:endParaRPr lang="en-US"/>
          </a:p>
        </p:txBody>
      </p:sp>
    </p:spTree>
    <p:extLst>
      <p:ext uri="{BB962C8B-B14F-4D97-AF65-F5344CB8AC3E}">
        <p14:creationId xmlns:p14="http://schemas.microsoft.com/office/powerpoint/2010/main" val="29761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24</a:t>
            </a:fld>
            <a:endParaRPr lang="en-US"/>
          </a:p>
        </p:txBody>
      </p:sp>
    </p:spTree>
    <p:extLst>
      <p:ext uri="{BB962C8B-B14F-4D97-AF65-F5344CB8AC3E}">
        <p14:creationId xmlns:p14="http://schemas.microsoft.com/office/powerpoint/2010/main" val="356949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25</a:t>
            </a:fld>
            <a:endParaRPr lang="en-US"/>
          </a:p>
        </p:txBody>
      </p:sp>
    </p:spTree>
    <p:extLst>
      <p:ext uri="{BB962C8B-B14F-4D97-AF65-F5344CB8AC3E}">
        <p14:creationId xmlns:p14="http://schemas.microsoft.com/office/powerpoint/2010/main" val="2326941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26</a:t>
            </a:fld>
            <a:endParaRPr lang="en-US"/>
          </a:p>
        </p:txBody>
      </p:sp>
    </p:spTree>
    <p:extLst>
      <p:ext uri="{BB962C8B-B14F-4D97-AF65-F5344CB8AC3E}">
        <p14:creationId xmlns:p14="http://schemas.microsoft.com/office/powerpoint/2010/main" val="371592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27</a:t>
            </a:fld>
            <a:endParaRPr lang="en-US"/>
          </a:p>
        </p:txBody>
      </p:sp>
    </p:spTree>
    <p:extLst>
      <p:ext uri="{BB962C8B-B14F-4D97-AF65-F5344CB8AC3E}">
        <p14:creationId xmlns:p14="http://schemas.microsoft.com/office/powerpoint/2010/main" val="3950174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28</a:t>
            </a:fld>
            <a:endParaRPr lang="en-US"/>
          </a:p>
        </p:txBody>
      </p:sp>
    </p:spTree>
    <p:extLst>
      <p:ext uri="{BB962C8B-B14F-4D97-AF65-F5344CB8AC3E}">
        <p14:creationId xmlns:p14="http://schemas.microsoft.com/office/powerpoint/2010/main" val="19107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29</a:t>
            </a:fld>
            <a:endParaRPr lang="en-US"/>
          </a:p>
        </p:txBody>
      </p:sp>
    </p:spTree>
    <p:extLst>
      <p:ext uri="{BB962C8B-B14F-4D97-AF65-F5344CB8AC3E}">
        <p14:creationId xmlns:p14="http://schemas.microsoft.com/office/powerpoint/2010/main" val="60322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thông</a:t>
            </a:r>
            <a:r>
              <a:rPr lang="en-US"/>
              <a:t> </a:t>
            </a:r>
            <a:r>
              <a:rPr lang="en-US" err="1"/>
              <a:t>tư</a:t>
            </a:r>
            <a:r>
              <a:rPr lang="en-US"/>
              <a:t> 32</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3</a:t>
            </a:fld>
            <a:endParaRPr lang="en-US"/>
          </a:p>
        </p:txBody>
      </p:sp>
    </p:spTree>
    <p:extLst>
      <p:ext uri="{BB962C8B-B14F-4D97-AF65-F5344CB8AC3E}">
        <p14:creationId xmlns:p14="http://schemas.microsoft.com/office/powerpoint/2010/main" val="3271942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30</a:t>
            </a:fld>
            <a:endParaRPr lang="en-US"/>
          </a:p>
        </p:txBody>
      </p:sp>
    </p:spTree>
    <p:extLst>
      <p:ext uri="{BB962C8B-B14F-4D97-AF65-F5344CB8AC3E}">
        <p14:creationId xmlns:p14="http://schemas.microsoft.com/office/powerpoint/2010/main" val="129916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31</a:t>
            </a:fld>
            <a:endParaRPr lang="en-US"/>
          </a:p>
        </p:txBody>
      </p:sp>
    </p:spTree>
    <p:extLst>
      <p:ext uri="{BB962C8B-B14F-4D97-AF65-F5344CB8AC3E}">
        <p14:creationId xmlns:p14="http://schemas.microsoft.com/office/powerpoint/2010/main" val="74503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32</a:t>
            </a:fld>
            <a:endParaRPr lang="en-US"/>
          </a:p>
        </p:txBody>
      </p:sp>
    </p:spTree>
    <p:extLst>
      <p:ext uri="{BB962C8B-B14F-4D97-AF65-F5344CB8AC3E}">
        <p14:creationId xmlns:p14="http://schemas.microsoft.com/office/powerpoint/2010/main" val="12946501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33</a:t>
            </a:fld>
            <a:endParaRPr lang="en-US"/>
          </a:p>
        </p:txBody>
      </p:sp>
    </p:spTree>
    <p:extLst>
      <p:ext uri="{BB962C8B-B14F-4D97-AF65-F5344CB8AC3E}">
        <p14:creationId xmlns:p14="http://schemas.microsoft.com/office/powerpoint/2010/main" val="1718826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34</a:t>
            </a:fld>
            <a:endParaRPr lang="en-US"/>
          </a:p>
        </p:txBody>
      </p:sp>
    </p:spTree>
    <p:extLst>
      <p:ext uri="{BB962C8B-B14F-4D97-AF65-F5344CB8AC3E}">
        <p14:creationId xmlns:p14="http://schemas.microsoft.com/office/powerpoint/2010/main" val="795681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35</a:t>
            </a:fld>
            <a:endParaRPr lang="en-US"/>
          </a:p>
        </p:txBody>
      </p:sp>
    </p:spTree>
    <p:extLst>
      <p:ext uri="{BB962C8B-B14F-4D97-AF65-F5344CB8AC3E}">
        <p14:creationId xmlns:p14="http://schemas.microsoft.com/office/powerpoint/2010/main" val="2000746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36</a:t>
            </a:fld>
            <a:endParaRPr lang="en-US"/>
          </a:p>
        </p:txBody>
      </p:sp>
    </p:spTree>
    <p:extLst>
      <p:ext uri="{BB962C8B-B14F-4D97-AF65-F5344CB8AC3E}">
        <p14:creationId xmlns:p14="http://schemas.microsoft.com/office/powerpoint/2010/main" val="1344886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37</a:t>
            </a:fld>
            <a:endParaRPr lang="en-US"/>
          </a:p>
        </p:txBody>
      </p:sp>
    </p:spTree>
    <p:extLst>
      <p:ext uri="{BB962C8B-B14F-4D97-AF65-F5344CB8AC3E}">
        <p14:creationId xmlns:p14="http://schemas.microsoft.com/office/powerpoint/2010/main" val="4170842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38</a:t>
            </a:fld>
            <a:endParaRPr lang="en-US"/>
          </a:p>
        </p:txBody>
      </p:sp>
    </p:spTree>
    <p:extLst>
      <p:ext uri="{BB962C8B-B14F-4D97-AF65-F5344CB8AC3E}">
        <p14:creationId xmlns:p14="http://schemas.microsoft.com/office/powerpoint/2010/main" val="15108641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39</a:t>
            </a:fld>
            <a:endParaRPr lang="en-US"/>
          </a:p>
        </p:txBody>
      </p:sp>
    </p:spTree>
    <p:extLst>
      <p:ext uri="{BB962C8B-B14F-4D97-AF65-F5344CB8AC3E}">
        <p14:creationId xmlns:p14="http://schemas.microsoft.com/office/powerpoint/2010/main" val="368232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thông</a:t>
            </a:r>
            <a:r>
              <a:rPr lang="en-US"/>
              <a:t> </a:t>
            </a:r>
            <a:r>
              <a:rPr lang="en-US" err="1"/>
              <a:t>tư</a:t>
            </a:r>
            <a:r>
              <a:rPr lang="en-US"/>
              <a:t> 32</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4</a:t>
            </a:fld>
            <a:endParaRPr lang="en-US"/>
          </a:p>
        </p:txBody>
      </p:sp>
    </p:spTree>
    <p:extLst>
      <p:ext uri="{BB962C8B-B14F-4D97-AF65-F5344CB8AC3E}">
        <p14:creationId xmlns:p14="http://schemas.microsoft.com/office/powerpoint/2010/main" val="7477171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40</a:t>
            </a:fld>
            <a:endParaRPr lang="en-US"/>
          </a:p>
        </p:txBody>
      </p:sp>
    </p:spTree>
    <p:extLst>
      <p:ext uri="{BB962C8B-B14F-4D97-AF65-F5344CB8AC3E}">
        <p14:creationId xmlns:p14="http://schemas.microsoft.com/office/powerpoint/2010/main" val="1533186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41</a:t>
            </a:fld>
            <a:endParaRPr lang="en-US"/>
          </a:p>
        </p:txBody>
      </p:sp>
    </p:spTree>
    <p:extLst>
      <p:ext uri="{BB962C8B-B14F-4D97-AF65-F5344CB8AC3E}">
        <p14:creationId xmlns:p14="http://schemas.microsoft.com/office/powerpoint/2010/main" val="13507637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42</a:t>
            </a:fld>
            <a:endParaRPr lang="en-US"/>
          </a:p>
        </p:txBody>
      </p:sp>
    </p:spTree>
    <p:extLst>
      <p:ext uri="{BB962C8B-B14F-4D97-AF65-F5344CB8AC3E}">
        <p14:creationId xmlns:p14="http://schemas.microsoft.com/office/powerpoint/2010/main" val="3383613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43</a:t>
            </a:fld>
            <a:endParaRPr lang="en-US"/>
          </a:p>
        </p:txBody>
      </p:sp>
    </p:spTree>
    <p:extLst>
      <p:ext uri="{BB962C8B-B14F-4D97-AF65-F5344CB8AC3E}">
        <p14:creationId xmlns:p14="http://schemas.microsoft.com/office/powerpoint/2010/main" val="298749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44</a:t>
            </a:fld>
            <a:endParaRPr lang="en-US"/>
          </a:p>
        </p:txBody>
      </p:sp>
    </p:spTree>
    <p:extLst>
      <p:ext uri="{BB962C8B-B14F-4D97-AF65-F5344CB8AC3E}">
        <p14:creationId xmlns:p14="http://schemas.microsoft.com/office/powerpoint/2010/main" val="3924343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45</a:t>
            </a:fld>
            <a:endParaRPr lang="en-US"/>
          </a:p>
        </p:txBody>
      </p:sp>
    </p:spTree>
    <p:extLst>
      <p:ext uri="{BB962C8B-B14F-4D97-AF65-F5344CB8AC3E}">
        <p14:creationId xmlns:p14="http://schemas.microsoft.com/office/powerpoint/2010/main" val="1093924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46</a:t>
            </a:fld>
            <a:endParaRPr lang="en-US"/>
          </a:p>
        </p:txBody>
      </p:sp>
    </p:spTree>
    <p:extLst>
      <p:ext uri="{BB962C8B-B14F-4D97-AF65-F5344CB8AC3E}">
        <p14:creationId xmlns:p14="http://schemas.microsoft.com/office/powerpoint/2010/main" val="3800571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47</a:t>
            </a:fld>
            <a:endParaRPr lang="en-US"/>
          </a:p>
        </p:txBody>
      </p:sp>
    </p:spTree>
    <p:extLst>
      <p:ext uri="{BB962C8B-B14F-4D97-AF65-F5344CB8AC3E}">
        <p14:creationId xmlns:p14="http://schemas.microsoft.com/office/powerpoint/2010/main" val="931249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48</a:t>
            </a:fld>
            <a:endParaRPr lang="en-US"/>
          </a:p>
        </p:txBody>
      </p:sp>
    </p:spTree>
    <p:extLst>
      <p:ext uri="{BB962C8B-B14F-4D97-AF65-F5344CB8AC3E}">
        <p14:creationId xmlns:p14="http://schemas.microsoft.com/office/powerpoint/2010/main" val="1761709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49</a:t>
            </a:fld>
            <a:endParaRPr lang="en-US"/>
          </a:p>
        </p:txBody>
      </p:sp>
    </p:spTree>
    <p:extLst>
      <p:ext uri="{BB962C8B-B14F-4D97-AF65-F5344CB8AC3E}">
        <p14:creationId xmlns:p14="http://schemas.microsoft.com/office/powerpoint/2010/main" val="145669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thông</a:t>
            </a:r>
            <a:r>
              <a:rPr lang="en-US"/>
              <a:t> </a:t>
            </a:r>
            <a:r>
              <a:rPr lang="en-US" err="1"/>
              <a:t>tư</a:t>
            </a:r>
            <a:r>
              <a:rPr lang="en-US"/>
              <a:t> 32</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5</a:t>
            </a:fld>
            <a:endParaRPr lang="en-US"/>
          </a:p>
        </p:txBody>
      </p:sp>
    </p:spTree>
    <p:extLst>
      <p:ext uri="{BB962C8B-B14F-4D97-AF65-F5344CB8AC3E}">
        <p14:creationId xmlns:p14="http://schemas.microsoft.com/office/powerpoint/2010/main" val="377977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50</a:t>
            </a:fld>
            <a:endParaRPr lang="en-US"/>
          </a:p>
        </p:txBody>
      </p:sp>
    </p:spTree>
    <p:extLst>
      <p:ext uri="{BB962C8B-B14F-4D97-AF65-F5344CB8AC3E}">
        <p14:creationId xmlns:p14="http://schemas.microsoft.com/office/powerpoint/2010/main" val="3894505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51</a:t>
            </a:fld>
            <a:endParaRPr lang="en-US"/>
          </a:p>
        </p:txBody>
      </p:sp>
    </p:spTree>
    <p:extLst>
      <p:ext uri="{BB962C8B-B14F-4D97-AF65-F5344CB8AC3E}">
        <p14:creationId xmlns:p14="http://schemas.microsoft.com/office/powerpoint/2010/main" val="540417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52</a:t>
            </a:fld>
            <a:endParaRPr lang="en-US"/>
          </a:p>
        </p:txBody>
      </p:sp>
    </p:spTree>
    <p:extLst>
      <p:ext uri="{BB962C8B-B14F-4D97-AF65-F5344CB8AC3E}">
        <p14:creationId xmlns:p14="http://schemas.microsoft.com/office/powerpoint/2010/main" val="1117919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53</a:t>
            </a:fld>
            <a:endParaRPr lang="en-US"/>
          </a:p>
        </p:txBody>
      </p:sp>
    </p:spTree>
    <p:extLst>
      <p:ext uri="{BB962C8B-B14F-4D97-AF65-F5344CB8AC3E}">
        <p14:creationId xmlns:p14="http://schemas.microsoft.com/office/powerpoint/2010/main" val="33025457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60</a:t>
            </a:fld>
            <a:endParaRPr lang="en-US"/>
          </a:p>
        </p:txBody>
      </p:sp>
    </p:spTree>
    <p:extLst>
      <p:ext uri="{BB962C8B-B14F-4D97-AF65-F5344CB8AC3E}">
        <p14:creationId xmlns:p14="http://schemas.microsoft.com/office/powerpoint/2010/main" val="468630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61</a:t>
            </a:fld>
            <a:endParaRPr lang="en-US"/>
          </a:p>
        </p:txBody>
      </p:sp>
    </p:spTree>
    <p:extLst>
      <p:ext uri="{BB962C8B-B14F-4D97-AF65-F5344CB8AC3E}">
        <p14:creationId xmlns:p14="http://schemas.microsoft.com/office/powerpoint/2010/main" val="3354653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62</a:t>
            </a:fld>
            <a:endParaRPr lang="en-US"/>
          </a:p>
        </p:txBody>
      </p:sp>
    </p:spTree>
    <p:extLst>
      <p:ext uri="{BB962C8B-B14F-4D97-AF65-F5344CB8AC3E}">
        <p14:creationId xmlns:p14="http://schemas.microsoft.com/office/powerpoint/2010/main" val="31501679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63</a:t>
            </a:fld>
            <a:endParaRPr lang="en-US"/>
          </a:p>
        </p:txBody>
      </p:sp>
    </p:spTree>
    <p:extLst>
      <p:ext uri="{BB962C8B-B14F-4D97-AF65-F5344CB8AC3E}">
        <p14:creationId xmlns:p14="http://schemas.microsoft.com/office/powerpoint/2010/main" val="1820936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64</a:t>
            </a:fld>
            <a:endParaRPr lang="en-US"/>
          </a:p>
        </p:txBody>
      </p:sp>
    </p:spTree>
    <p:extLst>
      <p:ext uri="{BB962C8B-B14F-4D97-AF65-F5344CB8AC3E}">
        <p14:creationId xmlns:p14="http://schemas.microsoft.com/office/powerpoint/2010/main" val="3102613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65</a:t>
            </a:fld>
            <a:endParaRPr lang="en-US"/>
          </a:p>
        </p:txBody>
      </p:sp>
    </p:spTree>
    <p:extLst>
      <p:ext uri="{BB962C8B-B14F-4D97-AF65-F5344CB8AC3E}">
        <p14:creationId xmlns:p14="http://schemas.microsoft.com/office/powerpoint/2010/main" val="321395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dirty="0" err="1"/>
              <a:t>Bổ</a:t>
            </a:r>
            <a:r>
              <a:rPr lang="en-US" dirty="0"/>
              <a:t> sung </a:t>
            </a:r>
            <a:r>
              <a:rPr lang="en-US" dirty="0" err="1"/>
              <a:t>thông</a:t>
            </a:r>
            <a:r>
              <a:rPr lang="en-US" dirty="0"/>
              <a:t> </a:t>
            </a:r>
            <a:r>
              <a:rPr lang="en-US" dirty="0" err="1"/>
              <a:t>tư</a:t>
            </a:r>
            <a:r>
              <a:rPr lang="en-US" dirty="0"/>
              <a:t> 32</a:t>
            </a:r>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a:t>
            </a:fld>
            <a:endParaRPr lang="en-US"/>
          </a:p>
        </p:txBody>
      </p:sp>
    </p:spTree>
    <p:extLst>
      <p:ext uri="{BB962C8B-B14F-4D97-AF65-F5344CB8AC3E}">
        <p14:creationId xmlns:p14="http://schemas.microsoft.com/office/powerpoint/2010/main" val="41820689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66</a:t>
            </a:fld>
            <a:endParaRPr lang="en-US"/>
          </a:p>
        </p:txBody>
      </p:sp>
    </p:spTree>
    <p:extLst>
      <p:ext uri="{BB962C8B-B14F-4D97-AF65-F5344CB8AC3E}">
        <p14:creationId xmlns:p14="http://schemas.microsoft.com/office/powerpoint/2010/main" val="15786093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67</a:t>
            </a:fld>
            <a:endParaRPr lang="en-US"/>
          </a:p>
        </p:txBody>
      </p:sp>
    </p:spTree>
    <p:extLst>
      <p:ext uri="{BB962C8B-B14F-4D97-AF65-F5344CB8AC3E}">
        <p14:creationId xmlns:p14="http://schemas.microsoft.com/office/powerpoint/2010/main" val="1936208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68</a:t>
            </a:fld>
            <a:endParaRPr lang="en-US"/>
          </a:p>
        </p:txBody>
      </p:sp>
    </p:spTree>
    <p:extLst>
      <p:ext uri="{BB962C8B-B14F-4D97-AF65-F5344CB8AC3E}">
        <p14:creationId xmlns:p14="http://schemas.microsoft.com/office/powerpoint/2010/main" val="173325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69</a:t>
            </a:fld>
            <a:endParaRPr lang="en-US"/>
          </a:p>
        </p:txBody>
      </p:sp>
    </p:spTree>
    <p:extLst>
      <p:ext uri="{BB962C8B-B14F-4D97-AF65-F5344CB8AC3E}">
        <p14:creationId xmlns:p14="http://schemas.microsoft.com/office/powerpoint/2010/main" val="1067376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70</a:t>
            </a:fld>
            <a:endParaRPr lang="en-US"/>
          </a:p>
        </p:txBody>
      </p:sp>
    </p:spTree>
    <p:extLst>
      <p:ext uri="{BB962C8B-B14F-4D97-AF65-F5344CB8AC3E}">
        <p14:creationId xmlns:p14="http://schemas.microsoft.com/office/powerpoint/2010/main" val="1863009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71</a:t>
            </a:fld>
            <a:endParaRPr lang="en-US"/>
          </a:p>
        </p:txBody>
      </p:sp>
    </p:spTree>
    <p:extLst>
      <p:ext uri="{BB962C8B-B14F-4D97-AF65-F5344CB8AC3E}">
        <p14:creationId xmlns:p14="http://schemas.microsoft.com/office/powerpoint/2010/main" val="38971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72</a:t>
            </a:fld>
            <a:endParaRPr lang="en-US"/>
          </a:p>
        </p:txBody>
      </p:sp>
    </p:spTree>
    <p:extLst>
      <p:ext uri="{BB962C8B-B14F-4D97-AF65-F5344CB8AC3E}">
        <p14:creationId xmlns:p14="http://schemas.microsoft.com/office/powerpoint/2010/main" val="12319228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73</a:t>
            </a:fld>
            <a:endParaRPr lang="en-US"/>
          </a:p>
        </p:txBody>
      </p:sp>
    </p:spTree>
    <p:extLst>
      <p:ext uri="{BB962C8B-B14F-4D97-AF65-F5344CB8AC3E}">
        <p14:creationId xmlns:p14="http://schemas.microsoft.com/office/powerpoint/2010/main" val="2258760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74</a:t>
            </a:fld>
            <a:endParaRPr lang="en-US"/>
          </a:p>
        </p:txBody>
      </p:sp>
    </p:spTree>
    <p:extLst>
      <p:ext uri="{BB962C8B-B14F-4D97-AF65-F5344CB8AC3E}">
        <p14:creationId xmlns:p14="http://schemas.microsoft.com/office/powerpoint/2010/main" val="2021726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75</a:t>
            </a:fld>
            <a:endParaRPr lang="en-US"/>
          </a:p>
        </p:txBody>
      </p:sp>
    </p:spTree>
    <p:extLst>
      <p:ext uri="{BB962C8B-B14F-4D97-AF65-F5344CB8AC3E}">
        <p14:creationId xmlns:p14="http://schemas.microsoft.com/office/powerpoint/2010/main" val="103103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thông</a:t>
            </a:r>
            <a:r>
              <a:rPr lang="en-US"/>
              <a:t> </a:t>
            </a:r>
            <a:r>
              <a:rPr lang="en-US" err="1"/>
              <a:t>tư</a:t>
            </a:r>
            <a:r>
              <a:rPr lang="en-US"/>
              <a:t> 32</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7</a:t>
            </a:fld>
            <a:endParaRPr lang="en-US"/>
          </a:p>
        </p:txBody>
      </p:sp>
    </p:spTree>
    <p:extLst>
      <p:ext uri="{BB962C8B-B14F-4D97-AF65-F5344CB8AC3E}">
        <p14:creationId xmlns:p14="http://schemas.microsoft.com/office/powerpoint/2010/main" val="2279504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76</a:t>
            </a:fld>
            <a:endParaRPr lang="en-US"/>
          </a:p>
        </p:txBody>
      </p:sp>
    </p:spTree>
    <p:extLst>
      <p:ext uri="{BB962C8B-B14F-4D97-AF65-F5344CB8AC3E}">
        <p14:creationId xmlns:p14="http://schemas.microsoft.com/office/powerpoint/2010/main" val="31893440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77</a:t>
            </a:fld>
            <a:endParaRPr lang="en-US"/>
          </a:p>
        </p:txBody>
      </p:sp>
    </p:spTree>
    <p:extLst>
      <p:ext uri="{BB962C8B-B14F-4D97-AF65-F5344CB8AC3E}">
        <p14:creationId xmlns:p14="http://schemas.microsoft.com/office/powerpoint/2010/main" val="22355408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78</a:t>
            </a:fld>
            <a:endParaRPr lang="en-US"/>
          </a:p>
        </p:txBody>
      </p:sp>
    </p:spTree>
    <p:extLst>
      <p:ext uri="{BB962C8B-B14F-4D97-AF65-F5344CB8AC3E}">
        <p14:creationId xmlns:p14="http://schemas.microsoft.com/office/powerpoint/2010/main" val="5366152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79</a:t>
            </a:fld>
            <a:endParaRPr lang="en-US"/>
          </a:p>
        </p:txBody>
      </p:sp>
    </p:spTree>
    <p:extLst>
      <p:ext uri="{BB962C8B-B14F-4D97-AF65-F5344CB8AC3E}">
        <p14:creationId xmlns:p14="http://schemas.microsoft.com/office/powerpoint/2010/main" val="29879832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80</a:t>
            </a:fld>
            <a:endParaRPr lang="en-US"/>
          </a:p>
        </p:txBody>
      </p:sp>
    </p:spTree>
    <p:extLst>
      <p:ext uri="{BB962C8B-B14F-4D97-AF65-F5344CB8AC3E}">
        <p14:creationId xmlns:p14="http://schemas.microsoft.com/office/powerpoint/2010/main" val="34573869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81</a:t>
            </a:fld>
            <a:endParaRPr lang="en-US"/>
          </a:p>
        </p:txBody>
      </p:sp>
    </p:spTree>
    <p:extLst>
      <p:ext uri="{BB962C8B-B14F-4D97-AF65-F5344CB8AC3E}">
        <p14:creationId xmlns:p14="http://schemas.microsoft.com/office/powerpoint/2010/main" val="33350741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82</a:t>
            </a:fld>
            <a:endParaRPr lang="en-US"/>
          </a:p>
        </p:txBody>
      </p:sp>
    </p:spTree>
    <p:extLst>
      <p:ext uri="{BB962C8B-B14F-4D97-AF65-F5344CB8AC3E}">
        <p14:creationId xmlns:p14="http://schemas.microsoft.com/office/powerpoint/2010/main" val="19084280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83</a:t>
            </a:fld>
            <a:endParaRPr lang="en-US"/>
          </a:p>
        </p:txBody>
      </p:sp>
    </p:spTree>
    <p:extLst>
      <p:ext uri="{BB962C8B-B14F-4D97-AF65-F5344CB8AC3E}">
        <p14:creationId xmlns:p14="http://schemas.microsoft.com/office/powerpoint/2010/main" val="1636248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84</a:t>
            </a:fld>
            <a:endParaRPr lang="en-US"/>
          </a:p>
        </p:txBody>
      </p:sp>
    </p:spTree>
    <p:extLst>
      <p:ext uri="{BB962C8B-B14F-4D97-AF65-F5344CB8AC3E}">
        <p14:creationId xmlns:p14="http://schemas.microsoft.com/office/powerpoint/2010/main" val="19350311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85</a:t>
            </a:fld>
            <a:endParaRPr lang="en-US"/>
          </a:p>
        </p:txBody>
      </p:sp>
    </p:spTree>
    <p:extLst>
      <p:ext uri="{BB962C8B-B14F-4D97-AF65-F5344CB8AC3E}">
        <p14:creationId xmlns:p14="http://schemas.microsoft.com/office/powerpoint/2010/main" val="17160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r>
              <a:rPr lang="en-US" err="1"/>
              <a:t>Bổ</a:t>
            </a:r>
            <a:r>
              <a:rPr lang="en-US"/>
              <a:t> sung </a:t>
            </a:r>
            <a:r>
              <a:rPr lang="en-US" err="1"/>
              <a:t>thông</a:t>
            </a:r>
            <a:r>
              <a:rPr lang="en-US"/>
              <a:t> </a:t>
            </a:r>
            <a:r>
              <a:rPr lang="en-US" err="1"/>
              <a:t>tư</a:t>
            </a:r>
            <a:r>
              <a:rPr lang="en-US"/>
              <a:t> 32</a:t>
            </a:r>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8</a:t>
            </a:fld>
            <a:endParaRPr lang="en-US"/>
          </a:p>
        </p:txBody>
      </p:sp>
    </p:spTree>
    <p:extLst>
      <p:ext uri="{BB962C8B-B14F-4D97-AF65-F5344CB8AC3E}">
        <p14:creationId xmlns:p14="http://schemas.microsoft.com/office/powerpoint/2010/main" val="13996874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86</a:t>
            </a:fld>
            <a:endParaRPr lang="en-US"/>
          </a:p>
        </p:txBody>
      </p:sp>
    </p:spTree>
    <p:extLst>
      <p:ext uri="{BB962C8B-B14F-4D97-AF65-F5344CB8AC3E}">
        <p14:creationId xmlns:p14="http://schemas.microsoft.com/office/powerpoint/2010/main" val="27858205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87</a:t>
            </a:fld>
            <a:endParaRPr lang="en-US"/>
          </a:p>
        </p:txBody>
      </p:sp>
    </p:spTree>
    <p:extLst>
      <p:ext uri="{BB962C8B-B14F-4D97-AF65-F5344CB8AC3E}">
        <p14:creationId xmlns:p14="http://schemas.microsoft.com/office/powerpoint/2010/main" val="27132980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88</a:t>
            </a:fld>
            <a:endParaRPr lang="en-US"/>
          </a:p>
        </p:txBody>
      </p:sp>
    </p:spTree>
    <p:extLst>
      <p:ext uri="{BB962C8B-B14F-4D97-AF65-F5344CB8AC3E}">
        <p14:creationId xmlns:p14="http://schemas.microsoft.com/office/powerpoint/2010/main" val="115304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0463"/>
            <a:ext cx="5578475" cy="3138487"/>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4D1495A-DD81-44F4-9F54-1F39867BF2D9}" type="slidenum">
              <a:rPr lang="en-US" smtClean="0"/>
              <a:pPr/>
              <a:t>9</a:t>
            </a:fld>
            <a:endParaRPr lang="en-US"/>
          </a:p>
        </p:txBody>
      </p:sp>
    </p:spTree>
    <p:extLst>
      <p:ext uri="{BB962C8B-B14F-4D97-AF65-F5344CB8AC3E}">
        <p14:creationId xmlns:p14="http://schemas.microsoft.com/office/powerpoint/2010/main" val="110142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bwMode="blackWhite">
          <a:xfrm>
            <a:off x="191213" y="197088"/>
            <a:ext cx="8761576" cy="474932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827645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1014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700" y="-38100"/>
            <a:ext cx="881491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Rectangle 8"/>
          <p:cNvSpPr/>
          <p:nvPr/>
        </p:nvSpPr>
        <p:spPr>
          <a:xfrm>
            <a:off x="192024" y="198882"/>
            <a:ext cx="8762287" cy="47493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cxnSp>
        <p:nvCxnSpPr>
          <p:cNvPr id="12" name="Straight Connector 11"/>
          <p:cNvCxnSpPr/>
          <p:nvPr/>
        </p:nvCxnSpPr>
        <p:spPr>
          <a:xfrm>
            <a:off x="453326" y="897294"/>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90906" y="336042"/>
            <a:ext cx="5157839" cy="480060"/>
          </a:xfrm>
        </p:spPr>
        <p:txBody>
          <a:bodyPr anchor="b" anchorCtr="0">
            <a:normAutofit/>
          </a:bodyPr>
          <a:lstStyle>
            <a:lvl1pPr>
              <a:defRPr sz="21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404622" y="1076706"/>
            <a:ext cx="3312414" cy="2983230"/>
          </a:xfrm>
        </p:spPr>
        <p:txBody>
          <a:bodyPr vert="horz" lIns="91440" tIns="45720" rIns="91440" bIns="45720" rtlCol="0">
            <a:normAutofit/>
          </a:bodyPr>
          <a:lstStyle>
            <a:lvl1pPr>
              <a:defRPr lang="en-US" sz="900" smtClean="0">
                <a:solidFill>
                  <a:schemeClr val="tx1">
                    <a:lumMod val="75000"/>
                    <a:lumOff val="25000"/>
                  </a:schemeClr>
                </a:solidFill>
              </a:defRPr>
            </a:lvl1pPr>
            <a:lvl2pPr>
              <a:defRPr lang="en-US" sz="900" smtClean="0">
                <a:solidFill>
                  <a:schemeClr val="tx1">
                    <a:lumMod val="75000"/>
                    <a:lumOff val="25000"/>
                  </a:schemeClr>
                </a:solidFill>
              </a:defRPr>
            </a:lvl2pPr>
            <a:lvl3pPr>
              <a:defRPr lang="en-US" sz="900" smtClean="0">
                <a:solidFill>
                  <a:schemeClr val="tx1">
                    <a:lumMod val="75000"/>
                    <a:lumOff val="25000"/>
                  </a:schemeClr>
                </a:solidFill>
              </a:defRPr>
            </a:lvl3pPr>
            <a:lvl4pPr>
              <a:defRPr lang="en-US" sz="900" smtClean="0">
                <a:solidFill>
                  <a:schemeClr val="tx1">
                    <a:lumMod val="75000"/>
                    <a:lumOff val="25000"/>
                  </a:schemeClr>
                </a:solidFill>
              </a:defRPr>
            </a:lvl4pPr>
            <a:lvl5pPr>
              <a:defRPr lang="en-US" sz="900">
                <a:solidFill>
                  <a:schemeClr val="tx1">
                    <a:lumMod val="75000"/>
                    <a:lumOff val="25000"/>
                  </a:schemeClr>
                </a:solidFill>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
        <p:nvSpPr>
          <p:cNvPr id="6" name="Date Placeholder 3"/>
          <p:cNvSpPr>
            <a:spLocks noGrp="1"/>
          </p:cNvSpPr>
          <p:nvPr>
            <p:ph type="dt" sz="half" idx="2"/>
          </p:nvPr>
        </p:nvSpPr>
        <p:spPr>
          <a:xfrm>
            <a:off x="404622" y="4652964"/>
            <a:ext cx="2457450" cy="273844"/>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12/31/2025</a:t>
            </a:fld>
            <a:endParaRPr lang="en-US"/>
          </a:p>
        </p:txBody>
      </p:sp>
      <p:sp>
        <p:nvSpPr>
          <p:cNvPr id="7" name="Footer Placeholder 4"/>
          <p:cNvSpPr>
            <a:spLocks noGrp="1"/>
          </p:cNvSpPr>
          <p:nvPr>
            <p:ph type="ftr" sz="quarter" idx="3"/>
          </p:nvPr>
        </p:nvSpPr>
        <p:spPr>
          <a:xfrm>
            <a:off x="3486150" y="4652964"/>
            <a:ext cx="2171700" cy="273844"/>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6278945" y="4652964"/>
            <a:ext cx="2457450" cy="273844"/>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5989449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9" name="Rectangle 8"/>
          <p:cNvSpPr/>
          <p:nvPr/>
        </p:nvSpPr>
        <p:spPr>
          <a:xfrm>
            <a:off x="192024" y="198882"/>
            <a:ext cx="8762287" cy="47493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cxnSp>
        <p:nvCxnSpPr>
          <p:cNvPr id="12" name="Straight Connector 11"/>
          <p:cNvCxnSpPr/>
          <p:nvPr/>
        </p:nvCxnSpPr>
        <p:spPr>
          <a:xfrm>
            <a:off x="453326" y="897294"/>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390906" y="336042"/>
            <a:ext cx="8299769" cy="480060"/>
          </a:xfrm>
        </p:spPr>
        <p:txBody>
          <a:bodyPr anchor="b" anchorCtr="0">
            <a:noAutofit/>
          </a:bodyPr>
          <a:lstStyle>
            <a:lvl1pPr>
              <a:defRPr sz="3600" b="1">
                <a:solidFill>
                  <a:schemeClr val="bg2">
                    <a:lumMod val="25000"/>
                  </a:schemeClr>
                </a:solidFill>
                <a:latin typeface="Segoe UI "/>
              </a:defRPr>
            </a:lvl1pPr>
          </a:lstStyle>
          <a:p>
            <a:r>
              <a:rPr lang="en-US" dirty="0"/>
              <a:t>Click to edit Master title style</a:t>
            </a:r>
          </a:p>
        </p:txBody>
      </p:sp>
      <p:sp>
        <p:nvSpPr>
          <p:cNvPr id="3" name="Content Placeholder 2"/>
          <p:cNvSpPr>
            <a:spLocks noGrp="1"/>
          </p:cNvSpPr>
          <p:nvPr>
            <p:ph sz="quarter" idx="10"/>
          </p:nvPr>
        </p:nvSpPr>
        <p:spPr>
          <a:xfrm>
            <a:off x="404621" y="1076705"/>
            <a:ext cx="8286053" cy="3495053"/>
          </a:xfrm>
        </p:spPr>
        <p:txBody>
          <a:bodyPr vert="horz" lIns="91440" tIns="45720" rIns="91440" bIns="45720" rtlCol="0">
            <a:normAutofit/>
          </a:bodyPr>
          <a:lstStyle>
            <a:lvl1pPr>
              <a:defRPr lang="en-US" sz="1800" smtClean="0">
                <a:solidFill>
                  <a:schemeClr val="tx1">
                    <a:lumMod val="75000"/>
                    <a:lumOff val="25000"/>
                  </a:schemeClr>
                </a:solidFill>
              </a:defRPr>
            </a:lvl1pPr>
            <a:lvl2pPr>
              <a:defRPr lang="en-US" sz="1800" smtClean="0">
                <a:solidFill>
                  <a:schemeClr val="tx1">
                    <a:lumMod val="75000"/>
                    <a:lumOff val="25000"/>
                  </a:schemeClr>
                </a:solidFill>
              </a:defRPr>
            </a:lvl2pPr>
            <a:lvl3pPr>
              <a:defRPr lang="en-US" sz="1800" smtClean="0">
                <a:solidFill>
                  <a:schemeClr val="tx1">
                    <a:lumMod val="75000"/>
                    <a:lumOff val="25000"/>
                  </a:schemeClr>
                </a:solidFill>
              </a:defRPr>
            </a:lvl3pPr>
            <a:lvl4pPr>
              <a:defRPr lang="en-US" sz="1800" smtClean="0">
                <a:solidFill>
                  <a:schemeClr val="tx1">
                    <a:lumMod val="75000"/>
                    <a:lumOff val="25000"/>
                  </a:schemeClr>
                </a:solidFill>
              </a:defRPr>
            </a:lvl4pPr>
            <a:lvl5pPr>
              <a:defRPr lang="en-US" sz="1800">
                <a:solidFill>
                  <a:schemeClr val="tx1">
                    <a:lumMod val="75000"/>
                    <a:lumOff val="25000"/>
                  </a:schemeClr>
                </a:solidFill>
              </a:defRPr>
            </a:lvl5pPr>
          </a:lstStyle>
          <a:p>
            <a:pPr marL="0" lvl="0" indent="0">
              <a:lnSpc>
                <a:spcPct val="150000"/>
              </a:lnSpc>
              <a:spcBef>
                <a:spcPts val="750"/>
              </a:spcBef>
              <a:spcAft>
                <a:spcPts val="900"/>
              </a:spcAft>
              <a:buNone/>
            </a:pPr>
            <a:r>
              <a:rPr lang="en-US" dirty="0"/>
              <a:t>Edit Master text styles</a:t>
            </a:r>
          </a:p>
          <a:p>
            <a:pPr marL="0" lvl="1" indent="0">
              <a:lnSpc>
                <a:spcPct val="150000"/>
              </a:lnSpc>
              <a:spcBef>
                <a:spcPts val="750"/>
              </a:spcBef>
              <a:spcAft>
                <a:spcPts val="900"/>
              </a:spcAft>
              <a:buNone/>
            </a:pPr>
            <a:r>
              <a:rPr lang="en-US" dirty="0"/>
              <a:t>Second level</a:t>
            </a:r>
          </a:p>
          <a:p>
            <a:pPr marL="0" lvl="2" indent="0">
              <a:lnSpc>
                <a:spcPct val="150000"/>
              </a:lnSpc>
              <a:spcBef>
                <a:spcPts val="750"/>
              </a:spcBef>
              <a:spcAft>
                <a:spcPts val="900"/>
              </a:spcAft>
              <a:buNone/>
            </a:pPr>
            <a:r>
              <a:rPr lang="en-US" dirty="0"/>
              <a:t>Third level</a:t>
            </a:r>
          </a:p>
          <a:p>
            <a:pPr marL="0" lvl="3" indent="0">
              <a:lnSpc>
                <a:spcPct val="150000"/>
              </a:lnSpc>
              <a:spcBef>
                <a:spcPts val="750"/>
              </a:spcBef>
              <a:spcAft>
                <a:spcPts val="900"/>
              </a:spcAft>
              <a:buNone/>
            </a:pPr>
            <a:r>
              <a:rPr lang="en-US" dirty="0"/>
              <a:t>Fourth level</a:t>
            </a:r>
          </a:p>
          <a:p>
            <a:pPr marL="0" lvl="4" indent="0">
              <a:lnSpc>
                <a:spcPct val="150000"/>
              </a:lnSpc>
              <a:spcBef>
                <a:spcPts val="750"/>
              </a:spcBef>
              <a:spcAft>
                <a:spcPts val="900"/>
              </a:spcAft>
              <a:buNone/>
            </a:pPr>
            <a:r>
              <a:rPr lang="en-US" dirty="0"/>
              <a:t>Fifth level</a:t>
            </a:r>
          </a:p>
        </p:txBody>
      </p:sp>
      <p:sp>
        <p:nvSpPr>
          <p:cNvPr id="6" name="Date Placeholder 3"/>
          <p:cNvSpPr>
            <a:spLocks noGrp="1"/>
          </p:cNvSpPr>
          <p:nvPr>
            <p:ph type="dt" sz="half" idx="2"/>
          </p:nvPr>
        </p:nvSpPr>
        <p:spPr>
          <a:xfrm>
            <a:off x="404622" y="4652964"/>
            <a:ext cx="2457450" cy="273844"/>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12/31/2025</a:t>
            </a:fld>
            <a:endParaRPr lang="en-US"/>
          </a:p>
        </p:txBody>
      </p:sp>
      <p:sp>
        <p:nvSpPr>
          <p:cNvPr id="7" name="Footer Placeholder 4"/>
          <p:cNvSpPr>
            <a:spLocks noGrp="1"/>
          </p:cNvSpPr>
          <p:nvPr>
            <p:ph type="ftr" sz="quarter" idx="3"/>
          </p:nvPr>
        </p:nvSpPr>
        <p:spPr>
          <a:xfrm>
            <a:off x="3486150" y="4652964"/>
            <a:ext cx="2171700" cy="273844"/>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6278945" y="4652964"/>
            <a:ext cx="2457450" cy="273844"/>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18056774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an">
    <p:spTree>
      <p:nvGrpSpPr>
        <p:cNvPr id="1" name=""/>
        <p:cNvGrpSpPr/>
        <p:nvPr/>
      </p:nvGrpSpPr>
      <p:grpSpPr>
        <a:xfrm>
          <a:off x="0" y="0"/>
          <a:ext cx="0" cy="0"/>
          <a:chOff x="0" y="0"/>
          <a:chExt cx="0" cy="0"/>
        </a:xfrm>
      </p:grpSpPr>
      <p:sp>
        <p:nvSpPr>
          <p:cNvPr id="9" name="Rectangle 8"/>
          <p:cNvSpPr/>
          <p:nvPr/>
        </p:nvSpPr>
        <p:spPr>
          <a:xfrm>
            <a:off x="192024" y="198882"/>
            <a:ext cx="8762287" cy="47493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sp>
        <p:nvSpPr>
          <p:cNvPr id="3" name="Content Placeholder 2"/>
          <p:cNvSpPr>
            <a:spLocks noGrp="1"/>
          </p:cNvSpPr>
          <p:nvPr>
            <p:ph sz="quarter" idx="10"/>
          </p:nvPr>
        </p:nvSpPr>
        <p:spPr>
          <a:xfrm>
            <a:off x="404621" y="1409699"/>
            <a:ext cx="8286053" cy="1828801"/>
          </a:xfrm>
        </p:spPr>
        <p:txBody>
          <a:bodyPr vert="horz" lIns="91440" tIns="45720" rIns="91440" bIns="45720" rtlCol="0">
            <a:noAutofit/>
          </a:bodyPr>
          <a:lstStyle>
            <a:lvl1pPr algn="ctr">
              <a:defRPr lang="en-US" sz="3600" smtClean="0">
                <a:solidFill>
                  <a:schemeClr val="tx1">
                    <a:lumMod val="75000"/>
                    <a:lumOff val="25000"/>
                  </a:schemeClr>
                </a:solidFill>
              </a:defRPr>
            </a:lvl1pPr>
            <a:lvl2pPr algn="ctr">
              <a:defRPr lang="en-US" sz="3600" smtClean="0">
                <a:solidFill>
                  <a:schemeClr val="tx1">
                    <a:lumMod val="75000"/>
                    <a:lumOff val="25000"/>
                  </a:schemeClr>
                </a:solidFill>
              </a:defRPr>
            </a:lvl2pPr>
            <a:lvl3pPr algn="ctr">
              <a:defRPr lang="en-US" sz="3600" smtClean="0">
                <a:solidFill>
                  <a:schemeClr val="tx1">
                    <a:lumMod val="75000"/>
                    <a:lumOff val="25000"/>
                  </a:schemeClr>
                </a:solidFill>
              </a:defRPr>
            </a:lvl3pPr>
            <a:lvl4pPr algn="ctr">
              <a:defRPr lang="en-US" sz="3600" smtClean="0">
                <a:solidFill>
                  <a:schemeClr val="tx1">
                    <a:lumMod val="75000"/>
                    <a:lumOff val="25000"/>
                  </a:schemeClr>
                </a:solidFill>
              </a:defRPr>
            </a:lvl4pPr>
            <a:lvl5pPr algn="ctr">
              <a:defRPr lang="en-US" sz="3600">
                <a:solidFill>
                  <a:schemeClr val="tx1">
                    <a:lumMod val="75000"/>
                    <a:lumOff val="25000"/>
                  </a:schemeClr>
                </a:solidFill>
              </a:defRPr>
            </a:lvl5pPr>
          </a:lstStyle>
          <a:p>
            <a:pPr marL="0" lvl="0" indent="0">
              <a:lnSpc>
                <a:spcPct val="150000"/>
              </a:lnSpc>
              <a:spcBef>
                <a:spcPts val="750"/>
              </a:spcBef>
              <a:spcAft>
                <a:spcPts val="900"/>
              </a:spcAft>
              <a:buNone/>
            </a:pPr>
            <a:endParaRPr lang="en-US" dirty="0"/>
          </a:p>
        </p:txBody>
      </p:sp>
      <p:sp>
        <p:nvSpPr>
          <p:cNvPr id="6" name="Date Placeholder 3"/>
          <p:cNvSpPr>
            <a:spLocks noGrp="1"/>
          </p:cNvSpPr>
          <p:nvPr>
            <p:ph type="dt" sz="half" idx="2"/>
          </p:nvPr>
        </p:nvSpPr>
        <p:spPr>
          <a:xfrm>
            <a:off x="404622" y="4652964"/>
            <a:ext cx="2457450" cy="273844"/>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12/31/2025</a:t>
            </a:fld>
            <a:endParaRPr lang="en-US"/>
          </a:p>
        </p:txBody>
      </p:sp>
      <p:sp>
        <p:nvSpPr>
          <p:cNvPr id="7" name="Footer Placeholder 4"/>
          <p:cNvSpPr>
            <a:spLocks noGrp="1"/>
          </p:cNvSpPr>
          <p:nvPr>
            <p:ph type="ftr" sz="quarter" idx="3"/>
          </p:nvPr>
        </p:nvSpPr>
        <p:spPr>
          <a:xfrm>
            <a:off x="3486150" y="4652964"/>
            <a:ext cx="2171700" cy="273844"/>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6278945" y="4652964"/>
            <a:ext cx="2457450" cy="273844"/>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6827592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p:nvSpPr>
        <p:spPr>
          <a:xfrm>
            <a:off x="191214" y="197088"/>
            <a:ext cx="8762287" cy="47493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bwMode="blackWhite">
          <a:xfrm>
            <a:off x="191213" y="197089"/>
            <a:ext cx="8761576" cy="1554482"/>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390906" y="1152144"/>
            <a:ext cx="5157216" cy="480060"/>
          </a:xfrm>
        </p:spPr>
        <p:txBody>
          <a:bodyPr>
            <a:normAutofit/>
          </a:bodyPr>
          <a:lstStyle>
            <a:lvl1pPr>
              <a:defRPr sz="27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404622" y="1920240"/>
            <a:ext cx="7084314" cy="2983230"/>
          </a:xfrm>
        </p:spPr>
        <p:txBody>
          <a:bodyPr vert="horz" lIns="91440" tIns="45720" rIns="91440" bIns="45720" rtlCol="0">
            <a:normAutofit/>
          </a:bodyPr>
          <a:lstStyle>
            <a:lvl1pPr>
              <a:defRPr lang="en-US" sz="1800" smtClean="0">
                <a:solidFill>
                  <a:schemeClr val="tx1">
                    <a:lumMod val="75000"/>
                    <a:lumOff val="25000"/>
                  </a:schemeClr>
                </a:solidFill>
                <a:latin typeface="+mj-lt"/>
              </a:defRPr>
            </a:lvl1pPr>
            <a:lvl2pPr>
              <a:defRPr lang="en-US" sz="900" dirty="0" smtClean="0">
                <a:solidFill>
                  <a:schemeClr val="tx1">
                    <a:lumMod val="75000"/>
                    <a:lumOff val="25000"/>
                  </a:schemeClr>
                </a:solidFill>
              </a:defRPr>
            </a:lvl2pPr>
            <a:lvl3pPr>
              <a:defRPr lang="en-US" sz="900" dirty="0" smtClean="0">
                <a:solidFill>
                  <a:schemeClr val="tx1">
                    <a:lumMod val="75000"/>
                    <a:lumOff val="25000"/>
                  </a:schemeClr>
                </a:solidFill>
              </a:defRPr>
            </a:lvl3pPr>
            <a:lvl4pPr>
              <a:defRPr lang="en-US" sz="900" dirty="0" smtClean="0">
                <a:solidFill>
                  <a:schemeClr val="tx1">
                    <a:lumMod val="75000"/>
                    <a:lumOff val="25000"/>
                  </a:schemeClr>
                </a:solidFill>
              </a:defRPr>
            </a:lvl4pPr>
            <a:lvl5pPr>
              <a:defRPr lang="en-US" sz="900" dirty="0">
                <a:solidFill>
                  <a:schemeClr val="tx1">
                    <a:lumMod val="75000"/>
                    <a:lumOff val="25000"/>
                  </a:schemeClr>
                </a:solidFill>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endParaRPr lang="en-US" dirty="0"/>
          </a:p>
        </p:txBody>
      </p:sp>
    </p:spTree>
    <p:extLst>
      <p:ext uri="{BB962C8B-B14F-4D97-AF65-F5344CB8AC3E}">
        <p14:creationId xmlns:p14="http://schemas.microsoft.com/office/powerpoint/2010/main" val="19741201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4729162"/>
            <a:ext cx="9144000" cy="300038"/>
          </a:xfrm>
          <a:prstGeom prst="rect">
            <a:avLst/>
          </a:prstGeom>
          <a:noFill/>
          <a:ln w="9525">
            <a:noFill/>
            <a:miter lim="800000"/>
            <a:headEnd/>
            <a:tailEnd/>
          </a:ln>
          <a:effectLst/>
        </p:spPr>
      </p:pic>
    </p:spTree>
    <p:extLst>
      <p:ext uri="{BB962C8B-B14F-4D97-AF65-F5344CB8AC3E}">
        <p14:creationId xmlns:p14="http://schemas.microsoft.com/office/powerpoint/2010/main" val="270615215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86491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7861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4207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92024" y="198882"/>
            <a:ext cx="8762287" cy="4749325"/>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sp>
        <p:nvSpPr>
          <p:cNvPr id="2" name="Title Placeholder 1"/>
          <p:cNvSpPr>
            <a:spLocks noGrp="1"/>
          </p:cNvSpPr>
          <p:nvPr>
            <p:ph type="title"/>
          </p:nvPr>
        </p:nvSpPr>
        <p:spPr>
          <a:xfrm>
            <a:off x="390906" y="336042"/>
            <a:ext cx="5157216" cy="4800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04622" y="1076706"/>
            <a:ext cx="3312414" cy="298323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4622" y="4652964"/>
            <a:ext cx="2457450" cy="273844"/>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fld id="{8BEEBAAA-29B5-4AF5-BC5F-7E580C29002D}" type="datetimeFigureOut">
              <a:rPr lang="en-US" smtClean="0"/>
              <a:pPr/>
              <a:t>12/31/2025</a:t>
            </a:fld>
            <a:endParaRPr lang="en-US"/>
          </a:p>
        </p:txBody>
      </p:sp>
      <p:sp>
        <p:nvSpPr>
          <p:cNvPr id="5" name="Footer Placeholder 4"/>
          <p:cNvSpPr>
            <a:spLocks noGrp="1"/>
          </p:cNvSpPr>
          <p:nvPr>
            <p:ph type="ftr" sz="quarter" idx="3"/>
          </p:nvPr>
        </p:nvSpPr>
        <p:spPr>
          <a:xfrm>
            <a:off x="3486150" y="4652964"/>
            <a:ext cx="2171700" cy="273844"/>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281928" y="4652964"/>
            <a:ext cx="2457450" cy="273844"/>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cxnSp>
        <p:nvCxnSpPr>
          <p:cNvPr id="8" name="Straight Connector 7"/>
          <p:cNvCxnSpPr/>
          <p:nvPr/>
        </p:nvCxnSpPr>
        <p:spPr>
          <a:xfrm>
            <a:off x="453326" y="897294"/>
            <a:ext cx="8237349"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5605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2" r:id="rId3"/>
    <p:sldLayoutId id="2147483693" r:id="rId4"/>
    <p:sldLayoutId id="2147483690" r:id="rId5"/>
    <p:sldLayoutId id="2147483691" r:id="rId6"/>
    <p:sldLayoutId id="2147483662" r:id="rId7"/>
    <p:sldLayoutId id="2147483663" r:id="rId8"/>
    <p:sldLayoutId id="2147483685" r:id="rId9"/>
    <p:sldLayoutId id="2147483680" r:id="rId10"/>
    <p:sldLayoutId id="2147483686" r:id="rId11"/>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hf hdr="0" ftr="0" dt="0"/>
  <p:txStyles>
    <p:titleStyle>
      <a:lvl1pPr algn="l" defTabSz="685800" rtl="0" eaLnBrk="1" latinLnBrk="0" hangingPunct="1">
        <a:spcBef>
          <a:spcPct val="0"/>
        </a:spcBef>
        <a:buNone/>
        <a:defRPr sz="2100" kern="1200">
          <a:solidFill>
            <a:schemeClr val="tx1"/>
          </a:solidFill>
          <a:latin typeface="+mj-lt"/>
          <a:ea typeface="+mj-ea"/>
          <a:cs typeface="+mj-cs"/>
        </a:defRPr>
      </a:lvl1pPr>
    </p:titleStyle>
    <p:bodyStyle>
      <a:lvl1pPr marL="0" indent="0" algn="l" defTabSz="685800" rtl="0" eaLnBrk="1" latinLnBrk="0" hangingPunct="1">
        <a:lnSpc>
          <a:spcPct val="150000"/>
        </a:lnSpc>
        <a:spcBef>
          <a:spcPts val="750"/>
        </a:spcBef>
        <a:spcAft>
          <a:spcPts val="900"/>
        </a:spcAft>
        <a:buFontTx/>
        <a:buNone/>
        <a:defRPr lang="en-US" sz="900" kern="1200" dirty="0">
          <a:solidFill>
            <a:schemeClr val="tx1"/>
          </a:solidFill>
          <a:latin typeface="+mn-lt"/>
          <a:ea typeface="+mn-ea"/>
          <a:cs typeface="+mn-cs"/>
        </a:defRPr>
      </a:lvl1pPr>
      <a:lvl2pPr marL="1714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a:solidFill>
            <a:schemeClr val="tx1"/>
          </a:solidFill>
          <a:latin typeface="+mn-lt"/>
          <a:ea typeface="+mn-ea"/>
          <a:cs typeface="+mn-cs"/>
        </a:defRPr>
      </a:lvl2pPr>
      <a:lvl3pPr marL="5143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a:solidFill>
            <a:schemeClr val="tx1"/>
          </a:solidFill>
          <a:latin typeface="+mn-lt"/>
          <a:ea typeface="+mn-ea"/>
          <a:cs typeface="+mn-cs"/>
        </a:defRPr>
      </a:lvl3pPr>
      <a:lvl4pPr marL="8572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4pPr>
      <a:lvl5pPr marL="12001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5pPr>
      <a:lvl6pPr marL="15430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6pPr>
      <a:lvl7pPr marL="18859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7pPr>
      <a:lvl8pPr marL="2228850" indent="-171450" algn="l" defTabSz="685800" rtl="0" eaLnBrk="1" latinLnBrk="0" hangingPunct="1">
        <a:lnSpc>
          <a:spcPct val="150000"/>
        </a:lnSpc>
        <a:spcBef>
          <a:spcPts val="750"/>
        </a:spcBef>
        <a:spcAft>
          <a:spcPts val="900"/>
        </a:spcAft>
        <a:buFont typeface="Arial" panose="020B0604020202020204" pitchFamily="34" charset="0"/>
        <a:buChar char="•"/>
        <a:defRPr lang="en-US" sz="900" kern="1200" dirty="0" smtClean="0">
          <a:solidFill>
            <a:schemeClr val="tx1"/>
          </a:solidFill>
          <a:latin typeface="+mn-lt"/>
          <a:ea typeface="+mn-ea"/>
          <a:cs typeface="+mn-cs"/>
        </a:defRPr>
      </a:lvl8pPr>
      <a:lvl9pPr marL="2571750" indent="-17145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77FD-5564-4E7B-A114-0743A5B37471}"/>
              </a:ext>
            </a:extLst>
          </p:cNvPr>
          <p:cNvSpPr>
            <a:spLocks noGrp="1"/>
          </p:cNvSpPr>
          <p:nvPr>
            <p:ph type="title"/>
          </p:nvPr>
        </p:nvSpPr>
        <p:spPr/>
        <p:txBody>
          <a:bodyPr>
            <a:noAutofit/>
          </a:bodyPr>
          <a:lstStyle/>
          <a:p>
            <a:pPr algn="ctr"/>
            <a:r>
              <a:rPr lang="en-US" sz="3000" b="1" dirty="0">
                <a:solidFill>
                  <a:srgbClr val="3333FF"/>
                </a:solidFill>
                <a:latin typeface="Segoe UI "/>
              </a:rPr>
              <a:t>NỘI DUNG</a:t>
            </a:r>
            <a:endParaRPr lang="vi-VN" sz="3000" b="1" dirty="0">
              <a:solidFill>
                <a:srgbClr val="3333FF"/>
              </a:solidFill>
              <a:latin typeface="Segoe UI "/>
            </a:endParaRPr>
          </a:p>
        </p:txBody>
      </p:sp>
      <p:sp>
        <p:nvSpPr>
          <p:cNvPr id="3" name="Content Placeholder 2">
            <a:extLst>
              <a:ext uri="{FF2B5EF4-FFF2-40B4-BE49-F238E27FC236}">
                <a16:creationId xmlns:a16="http://schemas.microsoft.com/office/drawing/2014/main" id="{06B7FAA9-7502-48F6-AE56-DFDC760846DF}"/>
              </a:ext>
            </a:extLst>
          </p:cNvPr>
          <p:cNvSpPr>
            <a:spLocks noGrp="1"/>
          </p:cNvSpPr>
          <p:nvPr>
            <p:ph sz="quarter" idx="10"/>
          </p:nvPr>
        </p:nvSpPr>
        <p:spPr>
          <a:xfrm>
            <a:off x="610883" y="1317874"/>
            <a:ext cx="8286053" cy="2689236"/>
          </a:xfrm>
        </p:spPr>
        <p:txBody>
          <a:bodyPr>
            <a:normAutofit lnSpcReduction="10000"/>
          </a:bodyPr>
          <a:lstStyle/>
          <a:p>
            <a:pPr algn="just">
              <a:spcBef>
                <a:spcPts val="600"/>
              </a:spcBef>
              <a:spcAft>
                <a:spcPts val="600"/>
              </a:spcAft>
            </a:pPr>
            <a:r>
              <a:rPr lang="nl-NL" sz="2400" b="1" dirty="0" err="1">
                <a:solidFill>
                  <a:srgbClr val="0D04C8"/>
                </a:solidFill>
                <a:ea typeface="Tahoma" panose="020B0604030504040204" pitchFamily="34" charset="0"/>
                <a:cs typeface="Times New Roman" panose="02020603050405020304" pitchFamily="18" charset="0"/>
              </a:rPr>
              <a:t>Phần</a:t>
            </a:r>
            <a:r>
              <a:rPr lang="nl-NL" sz="2400" b="1" dirty="0">
                <a:solidFill>
                  <a:srgbClr val="0D04C8"/>
                </a:solidFill>
                <a:ea typeface="Tahoma" panose="020B0604030504040204" pitchFamily="34" charset="0"/>
                <a:cs typeface="Times New Roman" panose="02020603050405020304" pitchFamily="18" charset="0"/>
              </a:rPr>
              <a:t> I. </a:t>
            </a:r>
            <a:r>
              <a:rPr lang="en-US" sz="2400" b="1" dirty="0">
                <a:solidFill>
                  <a:srgbClr val="0D04C8"/>
                </a:solidFill>
                <a:ea typeface="Tahoma" panose="020B0604030504040204" pitchFamily="34" charset="0"/>
                <a:cs typeface="Times New Roman" panose="02020603050405020304" pitchFamily="18" charset="0"/>
              </a:rPr>
              <a:t>GIỚI THIỆU CHƯƠNG TRÌNH SỬA ĐỔI</a:t>
            </a:r>
            <a:endParaRPr lang="nl-NL" sz="2400" b="1" dirty="0">
              <a:solidFill>
                <a:srgbClr val="0D04C8"/>
              </a:solidFill>
              <a:ea typeface="Tahoma" panose="020B0604030504040204" pitchFamily="34" charset="0"/>
              <a:cs typeface="Times New Roman" panose="02020603050405020304" pitchFamily="18" charset="0"/>
            </a:endParaRPr>
          </a:p>
          <a:p>
            <a:pPr algn="just">
              <a:spcBef>
                <a:spcPts val="600"/>
              </a:spcBef>
              <a:spcAft>
                <a:spcPts val="600"/>
              </a:spcAft>
            </a:pPr>
            <a:r>
              <a:rPr lang="nl-NL" sz="2400" b="1" dirty="0" err="1">
                <a:solidFill>
                  <a:srgbClr val="0D04C8"/>
                </a:solidFill>
                <a:ea typeface="Tahoma" panose="020B0604030504040204" pitchFamily="34" charset="0"/>
                <a:cs typeface="Times New Roman" panose="02020603050405020304" pitchFamily="18" charset="0"/>
              </a:rPr>
              <a:t>Phần</a:t>
            </a:r>
            <a:r>
              <a:rPr lang="nl-NL" sz="2400" b="1" dirty="0">
                <a:solidFill>
                  <a:srgbClr val="0D04C8"/>
                </a:solidFill>
                <a:ea typeface="Tahoma" panose="020B0604030504040204" pitchFamily="34" charset="0"/>
                <a:cs typeface="Times New Roman" panose="02020603050405020304" pitchFamily="18" charset="0"/>
              </a:rPr>
              <a:t> II. </a:t>
            </a:r>
            <a:r>
              <a:rPr lang="en-US" sz="2400" b="1" dirty="0">
                <a:solidFill>
                  <a:srgbClr val="0D04C8"/>
                </a:solidFill>
                <a:ea typeface="Tahoma" panose="020B0604030504040204" pitchFamily="34" charset="0"/>
                <a:cs typeface="Times New Roman" panose="02020603050405020304" pitchFamily="18" charset="0"/>
              </a:rPr>
              <a:t>HƯỚNG DẪN CẬP NHẬT NỘI DUNG DẠY HỌC</a:t>
            </a:r>
          </a:p>
          <a:p>
            <a:pPr algn="just">
              <a:spcBef>
                <a:spcPts val="600"/>
              </a:spcBef>
              <a:spcAft>
                <a:spcPts val="600"/>
              </a:spcAft>
            </a:pPr>
            <a:r>
              <a:rPr lang="en-US" sz="2400" b="1" dirty="0" err="1">
                <a:solidFill>
                  <a:srgbClr val="0D04C8"/>
                </a:solidFill>
                <a:ea typeface="Tahoma" panose="020B0604030504040204" pitchFamily="34" charset="0"/>
                <a:cs typeface="Times New Roman" panose="02020603050405020304" pitchFamily="18" charset="0"/>
              </a:rPr>
              <a:t>Phần</a:t>
            </a:r>
            <a:r>
              <a:rPr lang="en-US" sz="2400" b="1" dirty="0">
                <a:solidFill>
                  <a:srgbClr val="0D04C8"/>
                </a:solidFill>
                <a:ea typeface="Tahoma" panose="020B0604030504040204" pitchFamily="34" charset="0"/>
                <a:cs typeface="Times New Roman" panose="02020603050405020304" pitchFamily="18" charset="0"/>
              </a:rPr>
              <a:t> III. HƯỚNG DẪN XÂY DỰNG KẾ HOẠCH DẠY HỌC</a:t>
            </a:r>
          </a:p>
          <a:p>
            <a:pPr algn="just">
              <a:spcBef>
                <a:spcPts val="600"/>
              </a:spcBef>
              <a:spcAft>
                <a:spcPts val="600"/>
              </a:spcAft>
            </a:pPr>
            <a:r>
              <a:rPr lang="en-US" sz="2400" b="1" dirty="0" err="1">
                <a:solidFill>
                  <a:srgbClr val="0D04C8"/>
                </a:solidFill>
                <a:ea typeface="Tahoma" panose="020B0604030504040204" pitchFamily="34" charset="0"/>
                <a:cs typeface="Times New Roman" panose="02020603050405020304" pitchFamily="18" charset="0"/>
              </a:rPr>
              <a:t>Phần</a:t>
            </a:r>
            <a:r>
              <a:rPr lang="en-US" sz="2400" b="1" dirty="0">
                <a:solidFill>
                  <a:srgbClr val="0D04C8"/>
                </a:solidFill>
                <a:ea typeface="Tahoma" panose="020B0604030504040204" pitchFamily="34" charset="0"/>
                <a:cs typeface="Times New Roman" panose="02020603050405020304" pitchFamily="18" charset="0"/>
              </a:rPr>
              <a:t> IV. HƯỚNG DẪN KIỂM TRA, ĐÁNH GIÁ</a:t>
            </a:r>
          </a:p>
          <a:p>
            <a:pPr algn="just">
              <a:spcBef>
                <a:spcPts val="600"/>
              </a:spcBef>
              <a:spcAft>
                <a:spcPts val="600"/>
              </a:spcAft>
            </a:pPr>
            <a:endParaRPr lang="nl-NL" sz="2000" b="1" dirty="0">
              <a:solidFill>
                <a:srgbClr val="0D04C8"/>
              </a:solidFill>
              <a:ea typeface="Tahoma" panose="020B0604030504040204" pitchFamily="34" charset="0"/>
              <a:cs typeface="Times New Roman" panose="02020603050405020304" pitchFamily="18" charset="0"/>
            </a:endParaRPr>
          </a:p>
          <a:p>
            <a:endParaRPr lang="vi-VN" sz="2000" dirty="0"/>
          </a:p>
        </p:txBody>
      </p:sp>
    </p:spTree>
    <p:extLst>
      <p:ext uri="{BB962C8B-B14F-4D97-AF65-F5344CB8AC3E}">
        <p14:creationId xmlns:p14="http://schemas.microsoft.com/office/powerpoint/2010/main" val="4260933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16240"/>
            <a:ext cx="8808440" cy="1769715"/>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r>
              <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Lớp </a:t>
            </a:r>
            <a:r>
              <a:rPr lang="vi-V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marL="342878" lvl="1"/>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Bổ</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sung,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sửa</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đổi</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mạch</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nội</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dung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và</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các</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chủ</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đề</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của</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mạch</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nội</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dung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như</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sau</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VN" sz="2400" b="0" i="0" u="none" strike="noStrike" cap="none" normalizeH="0" baseline="0" dirty="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554250" y="877185"/>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2.1.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838F6B8-0F6B-1707-FECE-124DDB3DE5BD}"/>
              </a:ext>
            </a:extLst>
          </p:cNvPr>
          <p:cNvGraphicFramePr>
            <a:graphicFrameLocks noGrp="1"/>
          </p:cNvGraphicFramePr>
          <p:nvPr>
            <p:extLst>
              <p:ext uri="{D42A27DB-BD31-4B8C-83A1-F6EECF244321}">
                <p14:modId xmlns:p14="http://schemas.microsoft.com/office/powerpoint/2010/main" val="3146108906"/>
              </p:ext>
            </p:extLst>
          </p:nvPr>
        </p:nvGraphicFramePr>
        <p:xfrm>
          <a:off x="554250" y="2294707"/>
          <a:ext cx="8136425" cy="2488624"/>
        </p:xfrm>
        <a:graphic>
          <a:graphicData uri="http://schemas.openxmlformats.org/drawingml/2006/table">
            <a:tbl>
              <a:tblPr firstRow="1" firstCol="1" bandRow="1">
                <a:tableStyleId>{5C22544A-7EE6-4342-B048-85BDC9FD1C3A}</a:tableStyleId>
              </a:tblPr>
              <a:tblGrid>
                <a:gridCol w="2833390">
                  <a:extLst>
                    <a:ext uri="{9D8B030D-6E8A-4147-A177-3AD203B41FA5}">
                      <a16:colId xmlns:a16="http://schemas.microsoft.com/office/drawing/2014/main" val="3271457814"/>
                    </a:ext>
                  </a:extLst>
                </a:gridCol>
                <a:gridCol w="5303035">
                  <a:extLst>
                    <a:ext uri="{9D8B030D-6E8A-4147-A177-3AD203B41FA5}">
                      <a16:colId xmlns:a16="http://schemas.microsoft.com/office/drawing/2014/main" val="1809720369"/>
                    </a:ext>
                  </a:extLst>
                </a:gridCol>
              </a:tblGrid>
              <a:tr h="437828">
                <a:tc>
                  <a:txBody>
                    <a:bodyPr/>
                    <a:lstStyle/>
                    <a:p>
                      <a:pPr algn="ctr">
                        <a:lnSpc>
                          <a:spcPct val="130000"/>
                        </a:lnSpc>
                        <a:spcAft>
                          <a:spcPts val="600"/>
                        </a:spcAft>
                      </a:pPr>
                      <a:r>
                        <a:rPr lang="en-US" sz="1800" kern="100" dirty="0" err="1">
                          <a:effectLst/>
                          <a:latin typeface="Arial" panose="020B0604020202020204" pitchFamily="34" charset="0"/>
                          <a:cs typeface="Arial" panose="020B0604020202020204" pitchFamily="34" charset="0"/>
                        </a:rPr>
                        <a:t>Mạch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nội</a:t>
                      </a:r>
                      <a:r>
                        <a:rPr lang="en-US" sz="1800" kern="100" dirty="0">
                          <a:effectLst/>
                          <a:latin typeface="Arial" panose="020B0604020202020204" pitchFamily="34" charset="0"/>
                          <a:cs typeface="Arial" panose="020B0604020202020204" pitchFamily="34" charset="0"/>
                        </a:rPr>
                        <a:t> dung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tc>
                  <a:txBody>
                    <a:bodyPr/>
                    <a:lstStyle/>
                    <a:p>
                      <a:pPr algn="ctr">
                        <a:lnSpc>
                          <a:spcPct val="130000"/>
                        </a:lnSpc>
                        <a:spcAft>
                          <a:spcPts val="600"/>
                        </a:spcAft>
                      </a:pPr>
                      <a:r>
                        <a:rPr lang="en-US" sz="1800" kern="100" dirty="0" err="1">
                          <a:effectLst/>
                          <a:latin typeface="Arial" panose="020B0604020202020204" pitchFamily="34" charset="0"/>
                          <a:cs typeface="Arial" panose="020B0604020202020204" pitchFamily="34" charset="0"/>
                        </a:rPr>
                        <a:t>Chủ</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đề</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extLst>
                  <a:ext uri="{0D108BD9-81ED-4DB2-BD59-A6C34878D82A}">
                    <a16:rowId xmlns:a16="http://schemas.microsoft.com/office/drawing/2014/main" val="972986170"/>
                  </a:ext>
                </a:extLst>
              </a:tr>
              <a:tr h="928077">
                <a:tc>
                  <a:txBody>
                    <a:bodyPr/>
                    <a:lstStyle/>
                    <a:p>
                      <a:pPr>
                        <a:lnSpc>
                          <a:spcPct val="130000"/>
                        </a:lnSpc>
                        <a:spcAft>
                          <a:spcPts val="600"/>
                        </a:spcAft>
                      </a:pPr>
                      <a:r>
                        <a:rPr lang="en-US" sz="1800" kern="100" dirty="0" err="1">
                          <a:effectLst/>
                          <a:latin typeface="Arial" panose="020B0604020202020204" pitchFamily="34" charset="0"/>
                          <a:cs typeface="Arial" panose="020B0604020202020204" pitchFamily="34" charset="0"/>
                        </a:rPr>
                        <a:t>Bắc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Trung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Bộ</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a:t>
                      </a:r>
                      <a:r>
                        <a:rPr lang="en-US" sz="1800" kern="100" dirty="0">
                          <a:effectLst/>
                          <a:latin typeface="Arial" panose="020B0604020202020204" pitchFamily="34" charset="0"/>
                          <a:cs typeface="Arial" panose="020B0604020202020204" pitchFamily="34" charset="0"/>
                        </a:rPr>
                        <a:t> Nam </a:t>
                      </a:r>
                      <a:r>
                        <a:rPr lang="en-US" sz="1800" kern="100" dirty="0" err="1">
                          <a:effectLst/>
                          <a:latin typeface="Arial" panose="020B0604020202020204" pitchFamily="34" charset="0"/>
                          <a:cs typeface="Arial" panose="020B0604020202020204" pitchFamily="34" charset="0"/>
                        </a:rPr>
                        <a:t>Trung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Bộ</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tc>
                  <a:txBody>
                    <a:bodyPr/>
                    <a:lstStyle/>
                    <a:p>
                      <a:pPr>
                        <a:lnSpc>
                          <a:spcPct val="130000"/>
                        </a:lnSpc>
                        <a:spcAft>
                          <a:spcPts val="600"/>
                        </a:spcAft>
                      </a:pPr>
                      <a:r>
                        <a:rPr lang="en-US" sz="1800" kern="100" dirty="0" err="1">
                          <a:effectLst/>
                          <a:latin typeface="Arial" panose="020B0604020202020204" pitchFamily="34" charset="0"/>
                          <a:cs typeface="Arial" panose="020B0604020202020204" pitchFamily="34" charset="0"/>
                        </a:rPr>
                        <a:t>Thiên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nhiên</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Dân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cư</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hoạt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động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sản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xuất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một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nét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văn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hoá</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Cố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đô</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Huế</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Phố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cổ</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Hội</a:t>
                      </a:r>
                      <a:r>
                        <a:rPr lang="en-US" sz="1800" kern="100" dirty="0">
                          <a:effectLst/>
                          <a:latin typeface="Arial" panose="020B0604020202020204" pitchFamily="34" charset="0"/>
                          <a:cs typeface="Arial" panose="020B0604020202020204" pitchFamily="34" charset="0"/>
                        </a:rPr>
                        <a:t> An</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Lễ</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hội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Cồng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chiêng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Tây</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Nguyên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extLst>
                  <a:ext uri="{0D108BD9-81ED-4DB2-BD59-A6C34878D82A}">
                    <a16:rowId xmlns:a16="http://schemas.microsoft.com/office/drawing/2014/main" val="2622311139"/>
                  </a:ext>
                </a:extLst>
              </a:tr>
            </a:tbl>
          </a:graphicData>
        </a:graphic>
      </p:graphicFrame>
    </p:spTree>
    <p:extLst>
      <p:ext uri="{BB962C8B-B14F-4D97-AF65-F5344CB8AC3E}">
        <p14:creationId xmlns:p14="http://schemas.microsoft.com/office/powerpoint/2010/main" val="1952557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721953238"/>
              </p:ext>
            </p:extLst>
          </p:nvPr>
        </p:nvGraphicFramePr>
        <p:xfrm>
          <a:off x="474131" y="1301098"/>
          <a:ext cx="8341853" cy="371291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2073139">
                  <a:extLst>
                    <a:ext uri="{9D8B030D-6E8A-4147-A177-3AD203B41FA5}">
                      <a16:colId xmlns:a16="http://schemas.microsoft.com/office/drawing/2014/main" val="2719815000"/>
                    </a:ext>
                  </a:extLst>
                </a:gridCol>
                <a:gridCol w="2969265">
                  <a:extLst>
                    <a:ext uri="{9D8B030D-6E8A-4147-A177-3AD203B41FA5}">
                      <a16:colId xmlns:a16="http://schemas.microsoft.com/office/drawing/2014/main" val="1064869447"/>
                    </a:ext>
                  </a:extLst>
                </a:gridCol>
                <a:gridCol w="2672589">
                  <a:extLst>
                    <a:ext uri="{9D8B030D-6E8A-4147-A177-3AD203B41FA5}">
                      <a16:colId xmlns:a16="http://schemas.microsoft.com/office/drawing/2014/main" val="141999542"/>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Trung du và miền núi phía Bắc</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spcBef>
                          <a:spcPts val="600"/>
                        </a:spcBef>
                        <a:spcAft>
                          <a:spcPts val="600"/>
                        </a:spcAft>
                      </a:pP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tc>
                <a:tc>
                  <a:txBody>
                    <a:bodyPr/>
                    <a:lstStyle/>
                    <a:p>
                      <a:pPr algn="just">
                        <a:spcBef>
                          <a:spcPts val="600"/>
                        </a:spcBef>
                        <a:spcAft>
                          <a:spcPts val="600"/>
                        </a:spcAft>
                      </a:pP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Dân cư, hoạt động sản xuất và một số nét văn hoá</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en-GB" sz="1800" b="0" kern="1200" dirty="0" err="1">
                          <a:solidFill>
                            <a:schemeClr val="tx1"/>
                          </a:solidFill>
                          <a:effectLst/>
                          <a:latin typeface="Arial" panose="020B0604020202020204" pitchFamily="34" charset="0"/>
                          <a:ea typeface="+mn-ea"/>
                          <a:cs typeface="Arial" panose="020B0604020202020204" pitchFamily="34" charset="0"/>
                        </a:rPr>
                        <a:t>Mô</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tả</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được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một</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số</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lễ</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hội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văn</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hoá</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của</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các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dân</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tộc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ở</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vùng</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trung</a:t>
                      </a:r>
                      <a:r>
                        <a:rPr lang="en-GB" sz="1800" b="0" kern="1200" dirty="0">
                          <a:solidFill>
                            <a:schemeClr val="tx1"/>
                          </a:solidFill>
                          <a:effectLst/>
                          <a:latin typeface="Arial" panose="020B0604020202020204" pitchFamily="34" charset="0"/>
                          <a:ea typeface="+mn-ea"/>
                          <a:cs typeface="Arial" panose="020B0604020202020204" pitchFamily="34" charset="0"/>
                        </a:rPr>
                        <a:t> du </a:t>
                      </a:r>
                      <a:r>
                        <a:rPr lang="en-GB" sz="1800" b="0" kern="1200" dirty="0" err="1">
                          <a:solidFill>
                            <a:schemeClr val="tx1"/>
                          </a:solidFill>
                          <a:effectLst/>
                          <a:latin typeface="Arial" panose="020B0604020202020204" pitchFamily="34" charset="0"/>
                          <a:ea typeface="+mn-ea"/>
                          <a:cs typeface="Arial" panose="020B0604020202020204" pitchFamily="34" charset="0"/>
                        </a:rPr>
                        <a:t>và</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miền</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núi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Bắc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Bộ</a:t>
                      </a:r>
                      <a:r>
                        <a:rPr lang="en-GB" sz="1800" b="0" kern="1200" dirty="0">
                          <a:solidFill>
                            <a:schemeClr val="tx1"/>
                          </a:solidFill>
                          <a:effectLst/>
                          <a:latin typeface="Arial" panose="020B0604020202020204" pitchFamily="34" charset="0"/>
                          <a:ea typeface="+mn-ea"/>
                          <a:cs typeface="Arial" panose="020B0604020202020204" pitchFamily="34" charset="0"/>
                        </a:rPr>
                        <a:t> </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algn="just"/>
                      <a:r>
                        <a:rPr lang="en-GB" sz="1800" b="0" kern="1200" dirty="0">
                          <a:solidFill>
                            <a:schemeClr val="tx1"/>
                          </a:solidFill>
                          <a:effectLst/>
                          <a:latin typeface="Arial" panose="020B0604020202020204" pitchFamily="34" charset="0"/>
                          <a:ea typeface="+mn-ea"/>
                          <a:cs typeface="Arial" panose="020B0604020202020204" pitchFamily="34" charset="0"/>
                        </a:rPr>
                        <a:t>(</a:t>
                      </a:r>
                      <a:r>
                        <a:rPr lang="en-GB" sz="1800" b="0" kern="1200" dirty="0" err="1">
                          <a:solidFill>
                            <a:schemeClr val="tx1"/>
                          </a:solidFill>
                          <a:effectLst/>
                          <a:latin typeface="Arial" panose="020B0604020202020204" pitchFamily="34" charset="0"/>
                          <a:ea typeface="+mn-ea"/>
                          <a:cs typeface="Arial" panose="020B0604020202020204" pitchFamily="34" charset="0"/>
                        </a:rPr>
                        <a:t>ví</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dụ</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lễ</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hội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Gầu</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Tào</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hát</a:t>
                      </a:r>
                      <a:r>
                        <a:rPr lang="en-GB" sz="1800" b="0" kern="1200" dirty="0">
                          <a:solidFill>
                            <a:schemeClr val="tx1"/>
                          </a:solidFill>
                          <a:effectLst/>
                          <a:latin typeface="Arial" panose="020B0604020202020204" pitchFamily="34" charset="0"/>
                          <a:ea typeface="+mn-ea"/>
                          <a:cs typeface="Arial" panose="020B0604020202020204" pitchFamily="34" charset="0"/>
                        </a:rPr>
                        <a:t> Then, </a:t>
                      </a:r>
                      <a:r>
                        <a:rPr lang="en-GB" sz="1800" b="0" kern="1200" dirty="0" err="1">
                          <a:solidFill>
                            <a:schemeClr val="tx1"/>
                          </a:solidFill>
                          <a:effectLst/>
                          <a:latin typeface="Arial" panose="020B0604020202020204" pitchFamily="34" charset="0"/>
                          <a:ea typeface="+mn-ea"/>
                          <a:cs typeface="Arial" panose="020B0604020202020204" pitchFamily="34" charset="0"/>
                        </a:rPr>
                        <a:t>múa</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xoè</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Thái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lễ</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hội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Lồng</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Tồng</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chợ</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phiên</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vùng</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cao</a:t>
                      </a:r>
                      <a:r>
                        <a:rPr lang="en-GB" sz="1800" b="0" kern="1200" dirty="0">
                          <a:solidFill>
                            <a:schemeClr val="tx1"/>
                          </a:solidFill>
                          <a:effectLst/>
                          <a:latin typeface="Arial" panose="020B0604020202020204" pitchFamily="34" charset="0"/>
                          <a:ea typeface="+mn-ea"/>
                          <a:cs typeface="Arial" panose="020B0604020202020204" pitchFamily="34" charset="0"/>
                        </a:rPr>
                        <a:t>,...).</a:t>
                      </a:r>
                      <a:r>
                        <a:rPr lang="en-VN" sz="1800" b="0" dirty="0">
                          <a:solidFill>
                            <a:schemeClr val="tx1"/>
                          </a:solidFill>
                          <a:effectLst/>
                          <a:latin typeface="Arial" panose="020B0604020202020204" pitchFamily="34" charset="0"/>
                          <a:cs typeface="Arial" panose="020B0604020202020204" pitchFamily="34" charset="0"/>
                        </a:rPr>
                        <a:t> </a:t>
                      </a:r>
                      <a:endParaRPr lang="en-VN" dirty="0"/>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Bef>
                          <a:spcPts val="600"/>
                        </a:spcBef>
                        <a:spcAft>
                          <a:spcPts val="600"/>
                        </a:spcAft>
                      </a:pPr>
                      <a:r>
                        <a:rPr lang="vi-VN" sz="1800" b="0" kern="1200" dirty="0">
                          <a:solidFill>
                            <a:schemeClr val="tx1"/>
                          </a:solidFill>
                          <a:effectLst/>
                          <a:latin typeface="Arial" panose="020B0604020202020204" pitchFamily="34" charset="0"/>
                          <a:ea typeface="+mn-ea"/>
                          <a:cs typeface="Arial" panose="020B0604020202020204" pitchFamily="34" charset="0"/>
                        </a:rPr>
                        <a:t>Mô t</a:t>
                      </a:r>
                      <a:r>
                        <a:rPr lang="en-US" sz="1800" b="0" kern="1200" dirty="0" err="1">
                          <a:solidFill>
                            <a:schemeClr val="tx1"/>
                          </a:solidFill>
                          <a:effectLst/>
                          <a:latin typeface="Arial" panose="020B0604020202020204" pitchFamily="34" charset="0"/>
                          <a:ea typeface="+mn-ea"/>
                          <a:cs typeface="Arial" panose="020B0604020202020204" pitchFamily="34" charset="0"/>
                        </a:rPr>
                        <a:t>ả</a:t>
                      </a:r>
                      <a:r>
                        <a:rPr lang="vi-VN" sz="1800" b="0" kern="1200" dirty="0">
                          <a:solidFill>
                            <a:schemeClr val="tx1"/>
                          </a:solidFill>
                          <a:effectLst/>
                          <a:latin typeface="Arial" panose="020B0604020202020204" pitchFamily="34" charset="0"/>
                          <a:ea typeface="+mn-ea"/>
                          <a:cs typeface="Arial" panose="020B0604020202020204" pitchFamily="34" charset="0"/>
                        </a:rPr>
                        <a:t> được một số </a:t>
                      </a:r>
                      <a:r>
                        <a:rPr lang="en-US" sz="1800" b="0" kern="1200" dirty="0" err="1">
                          <a:solidFill>
                            <a:schemeClr val="tx1"/>
                          </a:solidFill>
                          <a:effectLst/>
                          <a:latin typeface="Arial" panose="020B0604020202020204" pitchFamily="34" charset="0"/>
                          <a:ea typeface="+mn-ea"/>
                          <a:cs typeface="Arial" panose="020B0604020202020204" pitchFamily="34" charset="0"/>
                        </a:rPr>
                        <a:t>nét</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vi-VN" sz="1800" b="0" kern="1200" dirty="0">
                          <a:solidFill>
                            <a:schemeClr val="tx1"/>
                          </a:solidFill>
                          <a:effectLst/>
                          <a:latin typeface="Arial" panose="020B0604020202020204" pitchFamily="34" charset="0"/>
                          <a:ea typeface="+mn-ea"/>
                          <a:cs typeface="Arial" panose="020B0604020202020204" pitchFamily="34" charset="0"/>
                        </a:rPr>
                        <a:t>văn hoá của</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kern="1200" dirty="0" err="1">
                          <a:solidFill>
                            <a:schemeClr val="tx1"/>
                          </a:solidFill>
                          <a:effectLst/>
                          <a:latin typeface="Arial" panose="020B0604020202020204" pitchFamily="34" charset="0"/>
                          <a:ea typeface="+mn-ea"/>
                          <a:cs typeface="Arial" panose="020B0604020202020204" pitchFamily="34" charset="0"/>
                        </a:rPr>
                        <a:t>các</a:t>
                      </a:r>
                      <a:r>
                        <a:rPr lang="vi-VN" sz="1800" b="0" kern="1200" dirty="0">
                          <a:solidFill>
                            <a:schemeClr val="tx1"/>
                          </a:solidFill>
                          <a:effectLst/>
                          <a:latin typeface="Arial" panose="020B0604020202020204" pitchFamily="34" charset="0"/>
                          <a:ea typeface="+mn-ea"/>
                          <a:cs typeface="Arial" panose="020B0604020202020204" pitchFamily="34" charset="0"/>
                        </a:rPr>
                        <a:t> dân tộc ở</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kern="1200" dirty="0" err="1">
                          <a:solidFill>
                            <a:schemeClr val="tx1"/>
                          </a:solidFill>
                          <a:effectLst/>
                          <a:latin typeface="Arial" panose="020B0604020202020204" pitchFamily="34" charset="0"/>
                          <a:ea typeface="+mn-ea"/>
                          <a:cs typeface="Arial" panose="020B0604020202020204" pitchFamily="34" charset="0"/>
                        </a:rPr>
                        <a:t>vùng</a:t>
                      </a:r>
                      <a:r>
                        <a:rPr lang="vi-VN" sz="1800" b="0" kern="1200" dirty="0">
                          <a:solidFill>
                            <a:schemeClr val="tx1"/>
                          </a:solidFill>
                          <a:effectLst/>
                          <a:latin typeface="Arial" panose="020B0604020202020204" pitchFamily="34" charset="0"/>
                          <a:ea typeface="+mn-ea"/>
                          <a:cs typeface="Arial" panose="020B0604020202020204" pitchFamily="34" charset="0"/>
                        </a:rPr>
                        <a:t> trung du và miền núi </a:t>
                      </a:r>
                      <a:r>
                        <a:rPr lang="en-US" sz="1800" b="0" kern="1200" dirty="0" err="1">
                          <a:solidFill>
                            <a:schemeClr val="tx1"/>
                          </a:solidFill>
                          <a:effectLst/>
                          <a:latin typeface="Arial" panose="020B0604020202020204" pitchFamily="34" charset="0"/>
                          <a:ea typeface="+mn-ea"/>
                          <a:cs typeface="Arial" panose="020B0604020202020204" pitchFamily="34" charset="0"/>
                        </a:rPr>
                        <a:t>Bắc</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kern="1200" dirty="0" err="1">
                          <a:solidFill>
                            <a:schemeClr val="tx1"/>
                          </a:solidFill>
                          <a:effectLst/>
                          <a:latin typeface="Arial" panose="020B0604020202020204" pitchFamily="34" charset="0"/>
                          <a:ea typeface="+mn-ea"/>
                          <a:cs typeface="Arial" panose="020B0604020202020204" pitchFamily="34" charset="0"/>
                        </a:rPr>
                        <a:t>Bộ</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kern="1200" dirty="0" err="1">
                          <a:solidFill>
                            <a:schemeClr val="tx1"/>
                          </a:solidFill>
                          <a:effectLst/>
                          <a:latin typeface="Arial" panose="020B0604020202020204" pitchFamily="34" charset="0"/>
                          <a:ea typeface="+mn-ea"/>
                          <a:cs typeface="Arial" panose="020B0604020202020204" pitchFamily="34" charset="0"/>
                        </a:rPr>
                        <a:t>ví</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en-US" sz="1800" b="0" kern="1200" dirty="0" err="1">
                          <a:solidFill>
                            <a:schemeClr val="tx1"/>
                          </a:solidFill>
                          <a:effectLst/>
                          <a:latin typeface="Arial" panose="020B0604020202020204" pitchFamily="34" charset="0"/>
                          <a:ea typeface="+mn-ea"/>
                          <a:cs typeface="Arial" panose="020B0604020202020204" pitchFamily="34" charset="0"/>
                        </a:rPr>
                        <a:t>dụ</a:t>
                      </a:r>
                      <a:r>
                        <a:rPr lang="en-US" sz="1800" b="0" kern="1200" dirty="0">
                          <a:solidFill>
                            <a:schemeClr val="tx1"/>
                          </a:solidFill>
                          <a:effectLst/>
                          <a:latin typeface="Arial" panose="020B0604020202020204" pitchFamily="34" charset="0"/>
                          <a:ea typeface="+mn-ea"/>
                          <a:cs typeface="Arial" panose="020B0604020202020204" pitchFamily="34" charset="0"/>
                        </a:rPr>
                        <a:t>:</a:t>
                      </a:r>
                      <a:r>
                        <a:rPr lang="vi-VN" sz="1800" b="0" kern="1200" dirty="0">
                          <a:solidFill>
                            <a:schemeClr val="tx1"/>
                          </a:solidFill>
                          <a:effectLst/>
                          <a:latin typeface="Arial" panose="020B0604020202020204" pitchFamily="34" charset="0"/>
                          <a:ea typeface="+mn-ea"/>
                          <a:cs typeface="Arial" panose="020B0604020202020204" pitchFamily="34" charset="0"/>
                        </a:rPr>
                        <a:t> lễ hội Gầu Tào, hát Then, múa xoè Thái, lễ hội Lồng Tồng, chợ phiên vùng cao,...</a:t>
                      </a:r>
                      <a:r>
                        <a:rPr lang="en-US" sz="1800" b="0" kern="1200" dirty="0">
                          <a:solidFill>
                            <a:schemeClr val="tx1"/>
                          </a:solidFill>
                          <a:effectLst/>
                          <a:latin typeface="Arial" panose="020B0604020202020204" pitchFamily="34" charset="0"/>
                          <a:ea typeface="+mn-ea"/>
                          <a:cs typeface="Arial" panose="020B0604020202020204" pitchFamily="34" charset="0"/>
                        </a:rPr>
                        <a:t>).</a:t>
                      </a:r>
                      <a:r>
                        <a:rPr lang="vi-VN" sz="1800" b="0" kern="1200" dirty="0">
                          <a:solidFill>
                            <a:schemeClr val="tx1"/>
                          </a:solidFill>
                          <a:effectLst/>
                          <a:latin typeface="Arial" panose="020B0604020202020204" pitchFamily="34" charset="0"/>
                          <a:ea typeface="+mn-ea"/>
                          <a:cs typeface="Arial" panose="020B0604020202020204" pitchFamily="34" charset="0"/>
                        </a:rPr>
                        <a:t> </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2879195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91252847"/>
              </p:ext>
            </p:extLst>
          </p:nvPr>
        </p:nvGraphicFramePr>
        <p:xfrm>
          <a:off x="474132" y="1462258"/>
          <a:ext cx="8341853" cy="2988785"/>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2073139">
                  <a:extLst>
                    <a:ext uri="{9D8B030D-6E8A-4147-A177-3AD203B41FA5}">
                      <a16:colId xmlns:a16="http://schemas.microsoft.com/office/drawing/2014/main" val="2719815000"/>
                    </a:ext>
                  </a:extLst>
                </a:gridCol>
                <a:gridCol w="2969265">
                  <a:extLst>
                    <a:ext uri="{9D8B030D-6E8A-4147-A177-3AD203B41FA5}">
                      <a16:colId xmlns:a16="http://schemas.microsoft.com/office/drawing/2014/main" val="1064869447"/>
                    </a:ext>
                  </a:extLst>
                </a:gridCol>
                <a:gridCol w="2672589">
                  <a:extLst>
                    <a:ext uri="{9D8B030D-6E8A-4147-A177-3AD203B41FA5}">
                      <a16:colId xmlns:a16="http://schemas.microsoft.com/office/drawing/2014/main" val="141999542"/>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Trung du và miền núi phía Bắc</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spcBef>
                          <a:spcPts val="600"/>
                        </a:spcBef>
                        <a:spcAft>
                          <a:spcPts val="600"/>
                        </a:spcAft>
                      </a:pP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tc>
                <a:tc>
                  <a:txBody>
                    <a:bodyPr/>
                    <a:lstStyle/>
                    <a:p>
                      <a:pPr algn="just">
                        <a:spcBef>
                          <a:spcPts val="600"/>
                        </a:spcBef>
                        <a:spcAft>
                          <a:spcPts val="600"/>
                        </a:spcAft>
                      </a:pP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Đền Hùng và lễ giỗ tổ Hùng Vương</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vi-VN" sz="1800" b="0" kern="1200" dirty="0">
                          <a:solidFill>
                            <a:schemeClr val="tx1"/>
                          </a:solidFill>
                          <a:effectLst/>
                          <a:latin typeface="Arial" panose="020B0604020202020204" pitchFamily="34" charset="0"/>
                          <a:ea typeface="+mn-ea"/>
                          <a:cs typeface="Arial" panose="020B0604020202020204" pitchFamily="34" charset="0"/>
                        </a:rPr>
                        <a:t>– Xác định được vị trí của khu di tích Đền Hùng trên bản đồ hoặc lược đồ, thời gian, địa điểm tổ chức lễ giỗ Tổ Hùng Vương hiện nay. </a:t>
                      </a: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Bef>
                          <a:spcPts val="600"/>
                        </a:spcBef>
                        <a:spcAft>
                          <a:spcPts val="600"/>
                        </a:spcAft>
                      </a:pP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Xác định được vị trí của khu di tích Đền Hùng trên bản đồ hoặc lược đồ.</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639949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330778471"/>
              </p:ext>
            </p:extLst>
          </p:nvPr>
        </p:nvGraphicFramePr>
        <p:xfrm>
          <a:off x="313897" y="931766"/>
          <a:ext cx="8502088" cy="4135632"/>
        </p:xfrm>
        <a:graphic>
          <a:graphicData uri="http://schemas.openxmlformats.org/drawingml/2006/table">
            <a:tbl>
              <a:tblPr firstRow="1" firstCol="1" lastRow="1" lastCol="1" bandRow="1" bandCol="1">
                <a:tableStyleId>{5C22544A-7EE6-4342-B048-85BDC9FD1C3A}</a:tableStyleId>
              </a:tblPr>
              <a:tblGrid>
                <a:gridCol w="638901">
                  <a:extLst>
                    <a:ext uri="{9D8B030D-6E8A-4147-A177-3AD203B41FA5}">
                      <a16:colId xmlns:a16="http://schemas.microsoft.com/office/drawing/2014/main" val="2284785671"/>
                    </a:ext>
                  </a:extLst>
                </a:gridCol>
                <a:gridCol w="1590897">
                  <a:extLst>
                    <a:ext uri="{9D8B030D-6E8A-4147-A177-3AD203B41FA5}">
                      <a16:colId xmlns:a16="http://schemas.microsoft.com/office/drawing/2014/main" val="2719815000"/>
                    </a:ext>
                  </a:extLst>
                </a:gridCol>
                <a:gridCol w="3100647">
                  <a:extLst>
                    <a:ext uri="{9D8B030D-6E8A-4147-A177-3AD203B41FA5}">
                      <a16:colId xmlns:a16="http://schemas.microsoft.com/office/drawing/2014/main" val="2467774339"/>
                    </a:ext>
                  </a:extLst>
                </a:gridCol>
                <a:gridCol w="3171643">
                  <a:extLst>
                    <a:ext uri="{9D8B030D-6E8A-4147-A177-3AD203B41FA5}">
                      <a16:colId xmlns:a16="http://schemas.microsoft.com/office/drawing/2014/main" val="4123319035"/>
                    </a:ext>
                  </a:extLst>
                </a:gridCol>
              </a:tblGrid>
              <a:tr h="581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Đồng bằng Bắc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Thăng Long – Hà Nội</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Phân tích được đặc điểm tự nhiên của Thăng Long thể hiện ở Chiếu dời đô của Lý Công Uẩn</a:t>
                      </a:r>
                    </a:p>
                    <a:p>
                      <a:r>
                        <a:rPr lang="vi-VN" sz="1800" b="0" kern="1200" dirty="0">
                          <a:solidFill>
                            <a:schemeClr val="tx1"/>
                          </a:solidFill>
                          <a:effectLst/>
                          <a:latin typeface="Arial" panose="020B0604020202020204" pitchFamily="34" charset="0"/>
                          <a:ea typeface="+mn-ea"/>
                          <a:cs typeface="Arial" panose="020B0604020202020204" pitchFamily="34" charset="0"/>
                        </a:rPr>
                        <a:t>– Sử dụng các nguồn tư liệu lịch sử và địa lí, nêu được Hà Nội là trung tâm chính trị, </a:t>
                      </a:r>
                    </a:p>
                    <a:p>
                      <a:r>
                        <a:rPr lang="vi-VN" sz="1800" b="0" kern="1200" dirty="0">
                          <a:solidFill>
                            <a:schemeClr val="tx1"/>
                          </a:solidFill>
                          <a:effectLst/>
                          <a:latin typeface="Arial" panose="020B0604020202020204" pitchFamily="34" charset="0"/>
                          <a:ea typeface="+mn-ea"/>
                          <a:cs typeface="Arial" panose="020B0604020202020204" pitchFamily="34" charset="0"/>
                        </a:rPr>
                        <a:t>kinh tế, văn hoá, giáo dục quan trọng của Việt Nam.</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spcBef>
                          <a:spcPts val="600"/>
                        </a:spcBef>
                        <a:spcAft>
                          <a:spcPts val="600"/>
                        </a:spcAft>
                      </a:pP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 Nêu được địa thế trung tâm thuận lợi của Thăng Long thể hiện ở Chiếu dời đô của Lý Công Uẩn.</a:t>
                      </a:r>
                    </a:p>
                    <a:p>
                      <a:pPr algn="just">
                        <a:spcBef>
                          <a:spcPts val="600"/>
                        </a:spcBef>
                        <a:spcAft>
                          <a:spcPts val="600"/>
                        </a:spcAft>
                      </a:pP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 Nêu được Hà Nội là trung tâm chính trị, kinh tế, văn hóa, giáo dục quan trọng của Việt Nam có sử dụng các nguồn tư liệu lịch sử và địa lí.</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2922955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880817581"/>
              </p:ext>
            </p:extLst>
          </p:nvPr>
        </p:nvGraphicFramePr>
        <p:xfrm>
          <a:off x="188587" y="840000"/>
          <a:ext cx="8627399" cy="4303500"/>
        </p:xfrm>
        <a:graphic>
          <a:graphicData uri="http://schemas.openxmlformats.org/drawingml/2006/table">
            <a:tbl>
              <a:tblPr firstRow="1" firstCol="1" lastRow="1" lastCol="1" bandRow="1" bandCol="1">
                <a:tableStyleId>{5C22544A-7EE6-4342-B048-85BDC9FD1C3A}</a:tableStyleId>
              </a:tblPr>
              <a:tblGrid>
                <a:gridCol w="648318">
                  <a:extLst>
                    <a:ext uri="{9D8B030D-6E8A-4147-A177-3AD203B41FA5}">
                      <a16:colId xmlns:a16="http://schemas.microsoft.com/office/drawing/2014/main" val="2284785671"/>
                    </a:ext>
                  </a:extLst>
                </a:gridCol>
                <a:gridCol w="1614345">
                  <a:extLst>
                    <a:ext uri="{9D8B030D-6E8A-4147-A177-3AD203B41FA5}">
                      <a16:colId xmlns:a16="http://schemas.microsoft.com/office/drawing/2014/main" val="2719815000"/>
                    </a:ext>
                  </a:extLst>
                </a:gridCol>
                <a:gridCol w="3033025">
                  <a:extLst>
                    <a:ext uri="{9D8B030D-6E8A-4147-A177-3AD203B41FA5}">
                      <a16:colId xmlns:a16="http://schemas.microsoft.com/office/drawing/2014/main" val="2467774339"/>
                    </a:ext>
                  </a:extLst>
                </a:gridCol>
                <a:gridCol w="3331711">
                  <a:extLst>
                    <a:ext uri="{9D8B030D-6E8A-4147-A177-3AD203B41FA5}">
                      <a16:colId xmlns:a16="http://schemas.microsoft.com/office/drawing/2014/main" val="3885235817"/>
                    </a:ext>
                  </a:extLst>
                </a:gridCol>
              </a:tblGrid>
              <a:tr h="537183">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27659">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algn="ct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9898977"/>
                  </a:ext>
                </a:extLst>
              </a:tr>
              <a:tr h="434850">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Đồng bằng Bắc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2903808">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en-VN" sz="1800" b="0" kern="1200" dirty="0">
                          <a:solidFill>
                            <a:schemeClr val="tx1"/>
                          </a:solidFill>
                          <a:effectLst/>
                          <a:latin typeface="Arial" panose="020B0604020202020204" pitchFamily="34" charset="0"/>
                          <a:ea typeface="+mn-ea"/>
                          <a:cs typeface="Arial" panose="020B0604020202020204" pitchFamily="34" charset="0"/>
                        </a:rPr>
                        <a:t>Văn Miếu – Quốc Tử Giám</a:t>
                      </a: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Xác định được một số công trình tiêu biểu: Khuê Văn Các, nhà bia tiến sĩ, Văn Miếu, Quốc Tử Giám trên sơ đồ khu di tích Văn Miếu – Quốc Tử Giám.</a:t>
                      </a:r>
                    </a:p>
                    <a:p>
                      <a:pPr marL="0" marR="0" lvl="0" indent="0" algn="just" defTabSz="685800" rtl="0" eaLnBrk="1" fontAlgn="auto" latinLnBrk="0" hangingPunct="1">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 Đề xuất được ở mức độ đơn giản một số biện pháp để giữ gìn các di tích lịch sử</a:t>
                      </a:r>
                    </a:p>
                    <a:p>
                      <a:pPr algn="just"/>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a:t>
                      </a: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Xác định được vị trí của một số công trình tiêu biểu: Khuê Văn Các, nhà bia tiến sĩ, Văn Miếu, Quốc Tử Giám trên sơ đồ khu di tích Văn Miếu - Quốc Tử Giám.</a:t>
                      </a:r>
                    </a:p>
                    <a:p>
                      <a:pPr algn="just"/>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 Đề xuất được ở mức độ đơn giản một số biện pháp để giữ gìn và phát huy giá trị của di tích Văn Miếu - Quốc Tử Giám.</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544206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603331255"/>
              </p:ext>
            </p:extLst>
          </p:nvPr>
        </p:nvGraphicFramePr>
        <p:xfrm>
          <a:off x="474132" y="1441320"/>
          <a:ext cx="8341853" cy="316427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Thiên nhiên</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Xác định được trên bản đồ hoặc lược đồ vị trí địa lí, một số địa danh tiêu biểu (ví dụ: dãy núi Trường Sơn, dãy núi Bạch Mã, đèo Hải Vân, vườn quốc gia Phong Nha – Kẻ Bàng, một số cao nguyên,...) của vùng 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1620235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168822965"/>
              </p:ext>
            </p:extLst>
          </p:nvPr>
        </p:nvGraphicFramePr>
        <p:xfrm>
          <a:off x="474131" y="1301098"/>
          <a:ext cx="8341853" cy="371291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Thiên nhiên</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Quan sát lược đồ hoặc bản đồ, tranh ảnh, trình bày được một trong những đặc điểm thiên nhiên (ví dụ: địa hình, khí hậu, đất, rừng, sông ngòi,...) của vùng Bắc Trung Bộ và Nam Trung Bộ.</a:t>
                      </a:r>
                    </a:p>
                    <a:p>
                      <a:pPr marL="0" marR="0" lvl="0" indent="0" algn="just" defTabSz="685800" rtl="0" eaLnBrk="1" fontAlgn="auto" latinLnBrk="0" hangingPunct="1">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 Nêu được nét điển hình của khí hậu ở một địa điểm thông qua đọc số liệu về lượng mưa, nhiệt độ. </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553002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141836233"/>
              </p:ext>
            </p:extLst>
          </p:nvPr>
        </p:nvGraphicFramePr>
        <p:xfrm>
          <a:off x="474131" y="1301098"/>
          <a:ext cx="8341853" cy="343859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Thiên nhiên</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Nêu được tác động của thiên nhiên đối với hoạt động sản xuất và đời sống của người dân ở vùng 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algn="just"/>
                      <a:r>
                        <a:rPr lang="vi-VN" sz="1800" b="0" kern="1200" dirty="0">
                          <a:solidFill>
                            <a:schemeClr val="tx1"/>
                          </a:solidFill>
                          <a:effectLst/>
                          <a:latin typeface="Arial" panose="020B0604020202020204" pitchFamily="34" charset="0"/>
                          <a:ea typeface="+mn-ea"/>
                          <a:cs typeface="Arial" panose="020B0604020202020204" pitchFamily="34" charset="0"/>
                        </a:rPr>
                        <a:t>– Đề xuất được ở mức độ đơn giản một số biện pháp bảo vệ thiên nhiên và phòng chống thiên tai.</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1462103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3224114811"/>
              </p:ext>
            </p:extLst>
          </p:nvPr>
        </p:nvGraphicFramePr>
        <p:xfrm>
          <a:off x="474131" y="1301098"/>
          <a:ext cx="8341853" cy="343859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Thiên nhiên</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x-none" sz="1800" b="0" kern="1200">
                          <a:solidFill>
                            <a:schemeClr val="tx1"/>
                          </a:solidFill>
                          <a:effectLst/>
                          <a:latin typeface="Arial" panose="020B0604020202020204" pitchFamily="34" charset="0"/>
                          <a:ea typeface="+mn-ea"/>
                          <a:cs typeface="Arial" panose="020B0604020202020204" pitchFamily="34" charset="0"/>
                        </a:rPr>
                        <a:t>– Nêu được vai trò của rừng đối với tự nhiên, hoạt động sản xuất và đời sống của người dân ở vùng 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algn="just"/>
                      <a:r>
                        <a:rPr lang="vi-VN" sz="1800" b="0" kern="1200" dirty="0">
                          <a:solidFill>
                            <a:schemeClr val="tx1"/>
                          </a:solidFill>
                          <a:effectLst/>
                          <a:latin typeface="Arial" panose="020B0604020202020204" pitchFamily="34" charset="0"/>
                          <a:ea typeface="+mn-ea"/>
                          <a:cs typeface="Arial" panose="020B0604020202020204" pitchFamily="34" charset="0"/>
                        </a:rPr>
                        <a:t>– Thể hiện được thái độ cảm thông và sẵn sàng có hành động chia sẻ với người dân gặp thiên tai.</a:t>
                      </a:r>
                      <a:r>
                        <a:rPr lang="en-VN" sz="1800" b="0" dirty="0">
                          <a:solidFill>
                            <a:schemeClr val="tx1"/>
                          </a:solidFill>
                          <a:effectLst/>
                          <a:latin typeface="Arial" panose="020B0604020202020204" pitchFamily="34" charset="0"/>
                          <a:cs typeface="Arial" panose="020B0604020202020204" pitchFamily="34" charset="0"/>
                        </a:rPr>
                        <a:t> </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2658864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1919571996"/>
              </p:ext>
            </p:extLst>
          </p:nvPr>
        </p:nvGraphicFramePr>
        <p:xfrm>
          <a:off x="474131" y="1301098"/>
          <a:ext cx="8341853" cy="343859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Dân cư, hoạt động sản xuất và một số nét văn hoá</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Kể được tên một số dân tộc ở 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algn="just"/>
                      <a:r>
                        <a:rPr lang="vi-VN" sz="1800" b="0" kern="1200" dirty="0">
                          <a:solidFill>
                            <a:schemeClr val="tx1"/>
                          </a:solidFill>
                          <a:effectLst/>
                          <a:latin typeface="Arial" panose="020B0604020202020204" pitchFamily="34" charset="0"/>
                          <a:ea typeface="+mn-ea"/>
                          <a:cs typeface="Arial" panose="020B0604020202020204" pitchFamily="34" charset="0"/>
                        </a:rPr>
                        <a:t>– Nêu được một số hoạt động kinh tế (làm muối, đánh bắt và nuôi trồng hải sản, du lịch biển, giao thông đường biển, trồng cây công nghiệp, chăn nuôi gia súc, phát triển thủy điện,...). </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05050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3B2343-4A44-4847-81AD-E95554E11D6E}"/>
              </a:ext>
            </a:extLst>
          </p:cNvPr>
          <p:cNvSpPr>
            <a:spLocks noGrp="1"/>
          </p:cNvSpPr>
          <p:nvPr>
            <p:ph sz="quarter" idx="10"/>
          </p:nvPr>
        </p:nvSpPr>
        <p:spPr>
          <a:xfrm>
            <a:off x="501725" y="627359"/>
            <a:ext cx="8286053" cy="2044700"/>
          </a:xfrm>
        </p:spPr>
        <p:txBody>
          <a:bodyPr/>
          <a:lstStyle/>
          <a:p>
            <a:pPr>
              <a:spcBef>
                <a:spcPts val="600"/>
              </a:spcBef>
              <a:spcAft>
                <a:spcPts val="600"/>
              </a:spcAft>
            </a:pPr>
            <a:r>
              <a:rPr lang="nl-NL" sz="3000" b="1" dirty="0">
                <a:solidFill>
                  <a:srgbClr val="0D04C8"/>
                </a:solidFill>
                <a:ea typeface="Tahoma" panose="020B0604030504040204" pitchFamily="34" charset="0"/>
                <a:cs typeface="Times New Roman" panose="02020603050405020304" pitchFamily="18" charset="0"/>
              </a:rPr>
              <a:t>PHẦN I. </a:t>
            </a:r>
          </a:p>
          <a:p>
            <a:pPr>
              <a:spcBef>
                <a:spcPts val="600"/>
              </a:spcBef>
              <a:spcAft>
                <a:spcPts val="600"/>
              </a:spcAft>
            </a:pPr>
            <a:r>
              <a:rPr lang="en-US" sz="3200" b="1" dirty="0">
                <a:solidFill>
                  <a:srgbClr val="0D04C8"/>
                </a:solidFill>
                <a:ea typeface="Tahoma" panose="020B0604030504040204" pitchFamily="34" charset="0"/>
                <a:cs typeface="Times New Roman" panose="02020603050405020304" pitchFamily="18" charset="0"/>
              </a:rPr>
              <a:t>GIỚI THIỆU CHƯƠNG TRÌNH SỬA ĐỔI</a:t>
            </a:r>
          </a:p>
          <a:p>
            <a:pPr marL="514350" indent="-514350" algn="l">
              <a:spcBef>
                <a:spcPts val="600"/>
              </a:spcBef>
              <a:spcAft>
                <a:spcPts val="600"/>
              </a:spcAft>
              <a:buAutoNum type="arabicPeriod"/>
            </a:pPr>
            <a:r>
              <a:rPr lang="en-US" sz="2800" b="1" dirty="0" err="1">
                <a:solidFill>
                  <a:srgbClr val="0D04C8"/>
                </a:solidFill>
                <a:ea typeface="Tahoma" panose="020B0604030504040204" pitchFamily="34" charset="0"/>
                <a:cs typeface="Times New Roman" panose="02020603050405020304" pitchFamily="18" charset="0"/>
              </a:rPr>
              <a:t>Căn</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cứ</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sửa</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đổi</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chương</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trình</a:t>
            </a:r>
            <a:r>
              <a:rPr lang="en-US" sz="2800" b="1" dirty="0">
                <a:solidFill>
                  <a:srgbClr val="0D04C8"/>
                </a:solidFill>
                <a:ea typeface="Tahoma" panose="020B0604030504040204" pitchFamily="34" charset="0"/>
                <a:cs typeface="Times New Roman" panose="02020603050405020304" pitchFamily="18" charset="0"/>
              </a:rPr>
              <a:t> GDPT</a:t>
            </a:r>
          </a:p>
          <a:p>
            <a:pPr marL="514350" indent="-514350" algn="l">
              <a:spcBef>
                <a:spcPts val="600"/>
              </a:spcBef>
              <a:spcAft>
                <a:spcPts val="600"/>
              </a:spcAft>
              <a:buAutoNum type="arabicPeriod"/>
            </a:pPr>
            <a:r>
              <a:rPr lang="en-US" sz="2800" b="1" dirty="0" err="1">
                <a:solidFill>
                  <a:srgbClr val="0D04C8"/>
                </a:solidFill>
                <a:ea typeface="Tahoma" panose="020B0604030504040204" pitchFamily="34" charset="0"/>
                <a:cs typeface="Times New Roman" panose="02020603050405020304" pitchFamily="18" charset="0"/>
              </a:rPr>
              <a:t>Nội</a:t>
            </a:r>
            <a:r>
              <a:rPr lang="en-US" sz="2800" b="1" dirty="0">
                <a:solidFill>
                  <a:srgbClr val="0D04C8"/>
                </a:solidFill>
                <a:ea typeface="Tahoma" panose="020B0604030504040204" pitchFamily="34" charset="0"/>
                <a:cs typeface="Times New Roman" panose="02020603050405020304" pitchFamily="18" charset="0"/>
              </a:rPr>
              <a:t> dung </a:t>
            </a:r>
            <a:r>
              <a:rPr lang="en-US" sz="2800" b="1" dirty="0" err="1">
                <a:solidFill>
                  <a:srgbClr val="0D04C8"/>
                </a:solidFill>
                <a:ea typeface="Tahoma" panose="020B0604030504040204" pitchFamily="34" charset="0"/>
                <a:cs typeface="Times New Roman" panose="02020603050405020304" pitchFamily="18" charset="0"/>
              </a:rPr>
              <a:t>và</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yêu</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cầu</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cần</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đạt</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sửa</a:t>
            </a:r>
            <a:r>
              <a:rPr lang="en-US" sz="2800" b="1" dirty="0">
                <a:solidFill>
                  <a:srgbClr val="0D04C8"/>
                </a:solidFill>
                <a:ea typeface="Tahoma" panose="020B0604030504040204" pitchFamily="34" charset="0"/>
                <a:cs typeface="Times New Roman" panose="02020603050405020304" pitchFamily="18" charset="0"/>
              </a:rPr>
              <a:t> </a:t>
            </a:r>
            <a:r>
              <a:rPr lang="en-US" sz="2800" b="1" dirty="0" err="1">
                <a:solidFill>
                  <a:srgbClr val="0D04C8"/>
                </a:solidFill>
                <a:ea typeface="Tahoma" panose="020B0604030504040204" pitchFamily="34" charset="0"/>
                <a:cs typeface="Times New Roman" panose="02020603050405020304" pitchFamily="18" charset="0"/>
              </a:rPr>
              <a:t>đổi</a:t>
            </a:r>
            <a:endParaRPr lang="nl-NL" sz="2800" b="1" dirty="0">
              <a:solidFill>
                <a:srgbClr val="0D04C8"/>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232706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500487011"/>
              </p:ext>
            </p:extLst>
          </p:nvPr>
        </p:nvGraphicFramePr>
        <p:xfrm>
          <a:off x="474132" y="1413577"/>
          <a:ext cx="8341853" cy="3134046"/>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Dân cư, hoạt động sản xuất và một số nét văn hoá</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20000"/>
                        </a:lnSpc>
                      </a:pPr>
                      <a:r>
                        <a:rPr lang="vi-VN" sz="1800" b="0" kern="1200" dirty="0">
                          <a:solidFill>
                            <a:schemeClr val="tx1"/>
                          </a:solidFill>
                          <a:effectLst/>
                          <a:latin typeface="Arial" panose="020B0604020202020204" pitchFamily="34" charset="0"/>
                          <a:ea typeface="+mn-ea"/>
                          <a:cs typeface="Arial" panose="020B0604020202020204" pitchFamily="34" charset="0"/>
                        </a:rPr>
                        <a:t>– Xác định được một </a:t>
                      </a:r>
                      <a:r>
                        <a:rPr lang="en-US" sz="1800" b="0" kern="1200" dirty="0" err="1">
                          <a:solidFill>
                            <a:schemeClr val="tx1"/>
                          </a:solidFill>
                          <a:effectLst/>
                          <a:latin typeface="Arial" panose="020B0604020202020204" pitchFamily="34" charset="0"/>
                          <a:ea typeface="+mn-ea"/>
                          <a:cs typeface="Arial" panose="020B0604020202020204" pitchFamily="34" charset="0"/>
                        </a:rPr>
                        <a:t>số</a:t>
                      </a:r>
                      <a:r>
                        <a:rPr lang="en-US" sz="1800" b="0" kern="1200" dirty="0">
                          <a:solidFill>
                            <a:schemeClr val="tx1"/>
                          </a:solidFill>
                          <a:effectLst/>
                          <a:latin typeface="Arial" panose="020B0604020202020204" pitchFamily="34" charset="0"/>
                          <a:ea typeface="+mn-ea"/>
                          <a:cs typeface="Arial" panose="020B0604020202020204" pitchFamily="34" charset="0"/>
                        </a:rPr>
                        <a:t> </a:t>
                      </a:r>
                      <a:r>
                        <a:rPr lang="vi-VN" sz="1800" b="0" kern="1200" dirty="0">
                          <a:solidFill>
                            <a:schemeClr val="tx1"/>
                          </a:solidFill>
                          <a:effectLst/>
                          <a:latin typeface="Arial" panose="020B0604020202020204" pitchFamily="34" charset="0"/>
                          <a:ea typeface="+mn-ea"/>
                          <a:cs typeface="Arial" panose="020B0604020202020204" pitchFamily="34" charset="0"/>
                        </a:rPr>
                        <a:t>di sản thế giới ở Bắc Trung Bộ và Nam Trung Bộ trên bản đồ hoặc lược đồ.</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algn="just">
                        <a:lnSpc>
                          <a:spcPct val="120000"/>
                        </a:lnSpc>
                      </a:pPr>
                      <a:r>
                        <a:rPr lang="vi-VN" sz="1800" b="0" kern="1200" dirty="0">
                          <a:solidFill>
                            <a:schemeClr val="tx1"/>
                          </a:solidFill>
                          <a:effectLst/>
                          <a:latin typeface="Arial" panose="020B0604020202020204" pitchFamily="34" charset="0"/>
                          <a:ea typeface="+mn-ea"/>
                          <a:cs typeface="Arial" panose="020B0604020202020204" pitchFamily="34" charset="0"/>
                        </a:rPr>
                        <a:t>– Trình bày được một số điểm nổi bật về văn hoá ở 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157233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3682881370"/>
              </p:ext>
            </p:extLst>
          </p:nvPr>
        </p:nvGraphicFramePr>
        <p:xfrm>
          <a:off x="474132" y="1413577"/>
          <a:ext cx="8341853" cy="3493456"/>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1642534">
                  <a:extLst>
                    <a:ext uri="{9D8B030D-6E8A-4147-A177-3AD203B41FA5}">
                      <a16:colId xmlns:a16="http://schemas.microsoft.com/office/drawing/2014/main" val="4242329552"/>
                    </a:ext>
                  </a:extLst>
                </a:gridCol>
                <a:gridCol w="4489517">
                  <a:extLst>
                    <a:ext uri="{9D8B030D-6E8A-4147-A177-3AD203B41FA5}">
                      <a16:colId xmlns:a16="http://schemas.microsoft.com/office/drawing/2014/main" val="127544777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lang="vi-VN" sz="1800" b="0" kern="1200" dirty="0">
                          <a:solidFill>
                            <a:schemeClr val="tx1"/>
                          </a:solidFill>
                          <a:effectLst/>
                          <a:latin typeface="Arial" panose="020B0604020202020204" pitchFamily="34" charset="0"/>
                          <a:ea typeface="+mn-ea"/>
                          <a:cs typeface="Arial" panose="020B0604020202020204" pitchFamily="34" charset="0"/>
                        </a:rPr>
                        <a:t>Dân cư, hoạt động sản xuất và một số nét văn hoá</a:t>
                      </a:r>
                      <a:endParaRPr lang="en-VN" sz="1800" b="0" kern="1200" dirty="0">
                        <a:solidFill>
                          <a:schemeClr val="tx1"/>
                        </a:solidFill>
                        <a:effectLst/>
                        <a:latin typeface="Arial" panose="020B0604020202020204" pitchFamily="34" charset="0"/>
                        <a:ea typeface="+mn-ea"/>
                        <a:cs typeface="Arial" panose="020B0604020202020204" pitchFamily="34" charset="0"/>
                      </a:endParaRPr>
                    </a:p>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20000"/>
                        </a:lnSpc>
                      </a:pPr>
                      <a:r>
                        <a:rPr lang="vi-VN" sz="1800" b="0" kern="1200" dirty="0">
                          <a:solidFill>
                            <a:schemeClr val="tx1"/>
                          </a:solidFill>
                          <a:effectLst/>
                          <a:latin typeface="Arial" panose="020B0604020202020204" pitchFamily="34" charset="0"/>
                          <a:ea typeface="+mn-ea"/>
                          <a:cs typeface="Arial" panose="020B0604020202020204" pitchFamily="34" charset="0"/>
                        </a:rPr>
                        <a:t>– Nêu được truyền thống đấu tranh yêu nước và cách mạng của đồng bào Bắc Trung Bộ và Nam Trung Bộ, có sử dụng một số tư liệu tranh ảnh, câu chuyện lịch sử về anh hùng Núp, N'Trang Lơng, Hồ Kan Lịch,…</a:t>
                      </a:r>
                      <a:r>
                        <a:rPr lang="en-VN" sz="1800" b="0" dirty="0">
                          <a:solidFill>
                            <a:schemeClr val="tx1"/>
                          </a:solidFill>
                          <a:effectLst/>
                          <a:latin typeface="Arial" panose="020B0604020202020204" pitchFamily="34" charset="0"/>
                          <a:cs typeface="Arial" panose="020B0604020202020204" pitchFamily="34" charset="0"/>
                        </a:rPr>
                        <a:t> </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1480974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3117438779"/>
              </p:ext>
            </p:extLst>
          </p:nvPr>
        </p:nvGraphicFramePr>
        <p:xfrm>
          <a:off x="401073" y="1320942"/>
          <a:ext cx="8341853" cy="3465995"/>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2132659">
                  <a:extLst>
                    <a:ext uri="{9D8B030D-6E8A-4147-A177-3AD203B41FA5}">
                      <a16:colId xmlns:a16="http://schemas.microsoft.com/office/drawing/2014/main" val="2719815000"/>
                    </a:ext>
                  </a:extLst>
                </a:gridCol>
                <a:gridCol w="2018237">
                  <a:extLst>
                    <a:ext uri="{9D8B030D-6E8A-4147-A177-3AD203B41FA5}">
                      <a16:colId xmlns:a16="http://schemas.microsoft.com/office/drawing/2014/main" val="1885826022"/>
                    </a:ext>
                  </a:extLst>
                </a:gridCol>
                <a:gridCol w="3564097">
                  <a:extLst>
                    <a:ext uri="{9D8B030D-6E8A-4147-A177-3AD203B41FA5}">
                      <a16:colId xmlns:a16="http://schemas.microsoft.com/office/drawing/2014/main" val="3420608853"/>
                    </a:ext>
                  </a:extLst>
                </a:gridCol>
              </a:tblGrid>
              <a:tr h="917215">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75428">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9898977"/>
                  </a:ext>
                </a:extLst>
              </a:tr>
              <a:tr h="48342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1.3</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Bắc Trung Bộ và Nam Trung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lnL w="12700" cap="flat" cmpd="sng" algn="ctr">
                      <a:solidFill>
                        <a:schemeClr val="tx1"/>
                      </a:solidFill>
                      <a:prstDash val="solid"/>
                      <a:round/>
                      <a:headEnd type="none" w="med" len="med"/>
                      <a:tailEnd type="none" w="med" len="med"/>
                    </a:lnL>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589930">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eaLnBrk="0" hangingPunct="0">
                        <a:buFontTx/>
                        <a:buChar char="-"/>
                      </a:pPr>
                      <a:r>
                        <a:rPr lang="en-VN" sz="1800" b="0" kern="1200" dirty="0">
                          <a:solidFill>
                            <a:schemeClr val="tx1"/>
                          </a:solidFill>
                          <a:effectLst/>
                          <a:latin typeface="Arial" panose="020B0604020202020204" pitchFamily="34" charset="0"/>
                          <a:ea typeface="+mn-ea"/>
                          <a:cs typeface="Arial" panose="020B0604020202020204" pitchFamily="34" charset="0"/>
                        </a:rPr>
                        <a:t>Cố đô Huế</a:t>
                      </a:r>
                    </a:p>
                    <a:p>
                      <a:pPr marL="285750" indent="-285750" eaLnBrk="0" hangingPunct="0">
                        <a:buFontTx/>
                        <a:buChar char="-"/>
                      </a:pPr>
                      <a:r>
                        <a:rPr lang="en-VN" sz="1800" b="0" kern="1200" dirty="0">
                          <a:solidFill>
                            <a:schemeClr val="tx1"/>
                          </a:solidFill>
                          <a:effectLst/>
                          <a:latin typeface="Arial" panose="020B0604020202020204" pitchFamily="34" charset="0"/>
                          <a:ea typeface="+mn-ea"/>
                          <a:cs typeface="Arial" panose="020B0604020202020204" pitchFamily="34" charset="0"/>
                        </a:rPr>
                        <a:t>Phố cổ Hội An</a:t>
                      </a:r>
                    </a:p>
                    <a:p>
                      <a:pPr marL="285750" indent="-285750" eaLnBrk="0" hangingPunct="0">
                        <a:buFontTx/>
                        <a:buChar char="-"/>
                      </a:pPr>
                      <a:r>
                        <a:rPr lang="en-VN" sz="1800" b="0" kern="1200" dirty="0">
                          <a:solidFill>
                            <a:schemeClr val="tx1"/>
                          </a:solidFill>
                          <a:effectLst/>
                          <a:latin typeface="Arial" panose="020B0604020202020204" pitchFamily="34" charset="0"/>
                          <a:ea typeface="+mn-ea"/>
                          <a:cs typeface="Arial" panose="020B0604020202020204" pitchFamily="34" charset="0"/>
                        </a:rPr>
                        <a:t>Lễ hội cồng chiêng Tây Nguyên</a:t>
                      </a: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20000"/>
                        </a:lnSpc>
                      </a:pP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644707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2550475970"/>
              </p:ext>
            </p:extLst>
          </p:nvPr>
        </p:nvGraphicFramePr>
        <p:xfrm>
          <a:off x="348822" y="1269696"/>
          <a:ext cx="8341853" cy="3796305"/>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2082783">
                  <a:extLst>
                    <a:ext uri="{9D8B030D-6E8A-4147-A177-3AD203B41FA5}">
                      <a16:colId xmlns:a16="http://schemas.microsoft.com/office/drawing/2014/main" val="2719815000"/>
                    </a:ext>
                  </a:extLst>
                </a:gridCol>
                <a:gridCol w="2385752">
                  <a:extLst>
                    <a:ext uri="{9D8B030D-6E8A-4147-A177-3AD203B41FA5}">
                      <a16:colId xmlns:a16="http://schemas.microsoft.com/office/drawing/2014/main" val="3260730475"/>
                    </a:ext>
                  </a:extLst>
                </a:gridCol>
                <a:gridCol w="3246458">
                  <a:extLst>
                    <a:ext uri="{9D8B030D-6E8A-4147-A177-3AD203B41FA5}">
                      <a16:colId xmlns:a16="http://schemas.microsoft.com/office/drawing/2014/main" val="3350550927"/>
                    </a:ext>
                  </a:extLst>
                </a:gridCol>
              </a:tblGrid>
              <a:tr h="917215">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75428">
                <a:tc>
                  <a:txBody>
                    <a:bodyPr/>
                    <a:lstStyle/>
                    <a:p>
                      <a:pPr algn="ct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a:t>
                      </a:r>
                      <a:r>
                        <a:rPr lang="vi-VN" sz="1800" kern="100" dirty="0">
                          <a:solidFill>
                            <a:schemeClr val="tx1"/>
                          </a:solidFill>
                          <a:effectLst/>
                          <a:latin typeface="Arial" panose="020B0604020202020204" pitchFamily="34" charset="0"/>
                          <a:cs typeface="Arial" panose="020B0604020202020204" pitchFamily="34" charset="0"/>
                        </a:rPr>
                        <a:t>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9898977"/>
                  </a:ext>
                </a:extLst>
              </a:tr>
              <a:tr h="48342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1.4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Nam Bộ</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lnL w="12700" cap="flat" cmpd="sng" algn="ctr">
                      <a:solidFill>
                        <a:schemeClr val="tx1"/>
                      </a:solidFill>
                      <a:prstDash val="solid"/>
                      <a:round/>
                      <a:headEnd type="none" w="med" len="med"/>
                      <a:tailEnd type="none" w="med" len="med"/>
                    </a:lnL>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589930">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eaLnBrk="0" hangingPunct="0">
                        <a:buFontTx/>
                        <a:buNone/>
                      </a:pPr>
                      <a:r>
                        <a:rPr lang="en-VN" sz="1800" b="0" kern="1200" dirty="0">
                          <a:solidFill>
                            <a:schemeClr val="tx1"/>
                          </a:solidFill>
                          <a:effectLst/>
                          <a:latin typeface="Arial" panose="020B0604020202020204" pitchFamily="34" charset="0"/>
                          <a:ea typeface="+mn-ea"/>
                          <a:cs typeface="Arial" panose="020B0604020202020204" pitchFamily="34" charset="0"/>
                        </a:rPr>
                        <a:t>Thành phố Hồ Chí Minh</a:t>
                      </a: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Sử dụng tư liệu lịch sử và địa lí, nêu được Thành phố Hồ Chí Minh là trung tâm kinh tế, văn hoá, giáo dục quan trọng của Việt Nam.</a:t>
                      </a: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20000"/>
                        </a:lnSpc>
                      </a:pP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 Nêu được Thành phố Hồ Chí Minh là trung tâm kinh tế, văn hóa, giáo dục quan trọng của Việt Nam có sử dụng tư liệu lịch sử và địa lí.</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2790695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1070298097"/>
              </p:ext>
            </p:extLst>
          </p:nvPr>
        </p:nvGraphicFramePr>
        <p:xfrm>
          <a:off x="401073" y="1337567"/>
          <a:ext cx="8341853" cy="351479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3174783">
                  <a:extLst>
                    <a:ext uri="{9D8B030D-6E8A-4147-A177-3AD203B41FA5}">
                      <a16:colId xmlns:a16="http://schemas.microsoft.com/office/drawing/2014/main" val="4242329552"/>
                    </a:ext>
                  </a:extLst>
                </a:gridCol>
                <a:gridCol w="2957268">
                  <a:extLst>
                    <a:ext uri="{9D8B030D-6E8A-4147-A177-3AD203B41FA5}">
                      <a16:colId xmlns:a16="http://schemas.microsoft.com/office/drawing/2014/main" val="426821210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5</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algn="ct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2.1</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Đất nước và con người Việt Nam</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Bef>
                          <a:spcPts val="600"/>
                        </a:spcBef>
                        <a:spcAft>
                          <a:spcPts val="600"/>
                        </a:spcAft>
                      </a:pP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cư</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tộc</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ở</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Việt</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Nam</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pP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Nhận</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xét</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sự</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tăng</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dân</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ở</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Việt</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Nam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một</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hậu</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quả</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do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tăng</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dân</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nhanh</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phân</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bố</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dân</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cư</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chưa</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hợp</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lí</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ở</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Việt</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Nam,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có</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sử</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dụng</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tranh</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ảnh</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biểu</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đồ</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hoặc</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800" b="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liệu</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GB"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x-none" sz="1800" b="0" kern="100">
                          <a:solidFill>
                            <a:schemeClr val="tx1"/>
                          </a:solidFill>
                          <a:effectLst/>
                          <a:latin typeface="Arial" panose="020B0604020202020204" pitchFamily="34" charset="0"/>
                          <a:ea typeface="Calibri" panose="020F0502020204030204" pitchFamily="34" charset="0"/>
                          <a:cs typeface="Arial" panose="020B0604020202020204" pitchFamily="34" charset="0"/>
                        </a:rPr>
                        <a:t>N</a:t>
                      </a:r>
                      <a:r>
                        <a:rPr lang="vi-VN"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hận xét được sự gia tăng dân số ở Việt Nam; </a:t>
                      </a:r>
                      <a:r>
                        <a:rPr lang="x-none" sz="1800" b="0" kern="100">
                          <a:solidFill>
                            <a:schemeClr val="tx1"/>
                          </a:solidFill>
                          <a:effectLst/>
                          <a:latin typeface="Arial" panose="020B0604020202020204" pitchFamily="34" charset="0"/>
                          <a:ea typeface="Calibri" panose="020F0502020204030204" pitchFamily="34" charset="0"/>
                          <a:cs typeface="Arial" panose="020B0604020202020204" pitchFamily="34" charset="0"/>
                        </a:rPr>
                        <a:t>nêu</a:t>
                      </a:r>
                      <a:r>
                        <a:rPr lang="vi-VN"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được một số tác động của gia tăng dân số đến phát triển kinh tế - xã hội ở Việt Nam.</a:t>
                      </a:r>
                      <a:endParaRPr lang="en-VN" sz="1800" b="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ts val="600"/>
                        </a:spcBef>
                        <a:spcAft>
                          <a:spcPts val="600"/>
                        </a:spcAft>
                      </a:pP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810510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338251"/>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74132" y="808052"/>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2.2. </a:t>
            </a:r>
            <a:r>
              <a:rPr lang="en-US" sz="2400" b="1" dirty="0" err="1">
                <a:latin typeface="Arial" panose="020B0604020202020204" pitchFamily="34" charset="0"/>
                <a:cs typeface="Arial" panose="020B0604020202020204" pitchFamily="34" charset="0"/>
              </a:rPr>
              <a:t>Yêu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A31ECD-DF66-0AB3-E705-CF84F615A3E3}"/>
              </a:ext>
            </a:extLst>
          </p:cNvPr>
          <p:cNvGraphicFramePr>
            <a:graphicFrameLocks noGrp="1"/>
          </p:cNvGraphicFramePr>
          <p:nvPr>
            <p:extLst>
              <p:ext uri="{D42A27DB-BD31-4B8C-83A1-F6EECF244321}">
                <p14:modId xmlns:p14="http://schemas.microsoft.com/office/powerpoint/2010/main" val="418787006"/>
              </p:ext>
            </p:extLst>
          </p:nvPr>
        </p:nvGraphicFramePr>
        <p:xfrm>
          <a:off x="348822" y="1441320"/>
          <a:ext cx="8341853" cy="3164272"/>
        </p:xfrm>
        <a:graphic>
          <a:graphicData uri="http://schemas.openxmlformats.org/drawingml/2006/table">
            <a:tbl>
              <a:tblPr firstRow="1" firstCol="1" lastRow="1" lastCol="1" bandRow="1" bandCol="1">
                <a:tableStyleId>{5C22544A-7EE6-4342-B048-85BDC9FD1C3A}</a:tableStyleId>
              </a:tblPr>
              <a:tblGrid>
                <a:gridCol w="626860">
                  <a:extLst>
                    <a:ext uri="{9D8B030D-6E8A-4147-A177-3AD203B41FA5}">
                      <a16:colId xmlns:a16="http://schemas.microsoft.com/office/drawing/2014/main" val="2284785671"/>
                    </a:ext>
                  </a:extLst>
                </a:gridCol>
                <a:gridCol w="1582942">
                  <a:extLst>
                    <a:ext uri="{9D8B030D-6E8A-4147-A177-3AD203B41FA5}">
                      <a16:colId xmlns:a16="http://schemas.microsoft.com/office/drawing/2014/main" val="2719815000"/>
                    </a:ext>
                  </a:extLst>
                </a:gridCol>
                <a:gridCol w="3174783">
                  <a:extLst>
                    <a:ext uri="{9D8B030D-6E8A-4147-A177-3AD203B41FA5}">
                      <a16:colId xmlns:a16="http://schemas.microsoft.com/office/drawing/2014/main" val="4242329552"/>
                    </a:ext>
                  </a:extLst>
                </a:gridCol>
                <a:gridCol w="2957268">
                  <a:extLst>
                    <a:ext uri="{9D8B030D-6E8A-4147-A177-3AD203B41FA5}">
                      <a16:colId xmlns:a16="http://schemas.microsoft.com/office/drawing/2014/main" val="4268212107"/>
                    </a:ext>
                  </a:extLst>
                </a:gridCol>
              </a:tblGrid>
              <a:tr h="585188">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Nội dung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YCCĐ theo CT 2018</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Sửa đổi bổ sung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1093912"/>
                  </a:ext>
                </a:extLst>
              </a:tr>
              <a:tr h="462692">
                <a:tc>
                  <a:txBody>
                    <a:bodyPr/>
                    <a:lstStyle/>
                    <a:p>
                      <a:pPr algn="ctr">
                        <a:spcBef>
                          <a:spcPts val="600"/>
                        </a:spcBef>
                        <a:spcAft>
                          <a:spcPts val="600"/>
                        </a:spcAft>
                      </a:pPr>
                      <a:r>
                        <a:rPr lang="vi-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spcBef>
                          <a:spcPts val="600"/>
                        </a:spcBef>
                        <a:spcAft>
                          <a:spcPts val="600"/>
                        </a:spcAft>
                      </a:pPr>
                      <a:r>
                        <a:rPr lang="en-VN" sz="1800" kern="100" dirty="0">
                          <a:solidFill>
                            <a:schemeClr val="tx1"/>
                          </a:solidFill>
                          <a:effectLst/>
                          <a:latin typeface="Arial" panose="020B0604020202020204" pitchFamily="34" charset="0"/>
                          <a:cs typeface="Arial" panose="020B0604020202020204" pitchFamily="34" charset="0"/>
                        </a:rPr>
                        <a:t>Lớp 5</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algn="ct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99898977"/>
                  </a:ext>
                </a:extLst>
              </a:tr>
              <a:tr h="470472">
                <a:tc>
                  <a:txBody>
                    <a:bodyPr/>
                    <a:lstStyle/>
                    <a:p>
                      <a:pPr>
                        <a:spcBef>
                          <a:spcPts val="600"/>
                        </a:spcBef>
                        <a:spcAft>
                          <a:spcPts val="600"/>
                        </a:spcAft>
                      </a:pPr>
                      <a:r>
                        <a:rPr lang="vi-VN" sz="1800" kern="100" dirty="0">
                          <a:solidFill>
                            <a:schemeClr val="tx1"/>
                          </a:solidFill>
                          <a:effectLst/>
                          <a:latin typeface="Arial" panose="020B0604020202020204" pitchFamily="34" charset="0"/>
                          <a:cs typeface="Arial" panose="020B0604020202020204" pitchFamily="34" charset="0"/>
                        </a:rPr>
                        <a:t> 2.2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eaLnBrk="0" hangingPunct="0"/>
                      <a:r>
                        <a:rPr lang="vi-VN" sz="1800" b="0" kern="1200" dirty="0">
                          <a:solidFill>
                            <a:schemeClr val="tx1"/>
                          </a:solidFill>
                          <a:effectLst/>
                          <a:latin typeface="Arial" panose="020B0604020202020204" pitchFamily="34" charset="0"/>
                          <a:ea typeface="+mn-ea"/>
                          <a:cs typeface="Arial" panose="020B0604020202020204" pitchFamily="34" charset="0"/>
                        </a:rPr>
                        <a:t>Xây dựng và bảo vệ đất nước Việt Nam</a:t>
                      </a:r>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pPr eaLnBrk="0" hangingPunct="0"/>
                      <a:endParaRPr lang="en-VN" sz="1800" b="0" kern="1200" dirty="0">
                        <a:solidFill>
                          <a:schemeClr val="tx1"/>
                        </a:solidFill>
                        <a:effectLst/>
                        <a:latin typeface="Arial" panose="020B0604020202020204" pitchFamily="34" charset="0"/>
                        <a:ea typeface="+mn-ea"/>
                        <a:cs typeface="Arial" panose="020B0604020202020204" pitchFamily="34" charset="0"/>
                      </a:endParaRPr>
                    </a:p>
                  </a:txBody>
                  <a:tcPr marL="38068" marR="380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43519767"/>
                  </a:ext>
                </a:extLst>
              </a:tr>
              <a:tr h="1470433">
                <a:tc>
                  <a:txBody>
                    <a:bodyPr/>
                    <a:lstStyle/>
                    <a:p>
                      <a:pPr>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068" marR="380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800" b="0" kern="1200" dirty="0" err="1">
                          <a:solidFill>
                            <a:schemeClr val="tx1"/>
                          </a:solidFill>
                          <a:effectLst/>
                          <a:latin typeface="Arial" panose="020B0604020202020204" pitchFamily="34" charset="0"/>
                          <a:ea typeface="+mn-ea"/>
                          <a:cs typeface="Arial" panose="020B0604020202020204" pitchFamily="34" charset="0"/>
                        </a:rPr>
                        <a:t>Đấu</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tranh</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giành</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độc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lập</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thời</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kì</a:t>
                      </a:r>
                      <a:r>
                        <a:rPr lang="en-GB" sz="1800" b="0" kern="1200" dirty="0">
                          <a:solidFill>
                            <a:schemeClr val="tx1"/>
                          </a:solidFill>
                          <a:effectLst/>
                          <a:latin typeface="Arial" panose="020B0604020202020204" pitchFamily="34" charset="0"/>
                          <a:ea typeface="+mn-ea"/>
                          <a:cs typeface="Arial" panose="020B0604020202020204" pitchFamily="34" charset="0"/>
                        </a:rPr>
                        <a:t> </a:t>
                      </a:r>
                    </a:p>
                    <a:p>
                      <a:r>
                        <a:rPr lang="en-GB" sz="1800" b="0" kern="1200" dirty="0" err="1">
                          <a:solidFill>
                            <a:schemeClr val="tx1"/>
                          </a:solidFill>
                          <a:effectLst/>
                          <a:latin typeface="Arial" panose="020B0604020202020204" pitchFamily="34" charset="0"/>
                          <a:ea typeface="+mn-ea"/>
                          <a:cs typeface="Arial" panose="020B0604020202020204" pitchFamily="34" charset="0"/>
                        </a:rPr>
                        <a:t>Bắc</a:t>
                      </a:r>
                      <a:r>
                        <a:rPr lang="en-GB" sz="1800" b="0" kern="1200" dirty="0">
                          <a:solidFill>
                            <a:schemeClr val="tx1"/>
                          </a:solidFill>
                          <a:effectLst/>
                          <a:latin typeface="Arial" panose="020B0604020202020204" pitchFamily="34" charset="0"/>
                          <a:ea typeface="+mn-ea"/>
                          <a:cs typeface="Arial" panose="020B0604020202020204" pitchFamily="34" charset="0"/>
                        </a:rPr>
                        <a:t> </a:t>
                      </a:r>
                      <a:r>
                        <a:rPr lang="en-GB" sz="1800" b="0" kern="1200" dirty="0" err="1">
                          <a:solidFill>
                            <a:schemeClr val="tx1"/>
                          </a:solidFill>
                          <a:effectLst/>
                          <a:latin typeface="Arial" panose="020B0604020202020204" pitchFamily="34" charset="0"/>
                          <a:ea typeface="+mn-ea"/>
                          <a:cs typeface="Arial" panose="020B0604020202020204" pitchFamily="34" charset="0"/>
                        </a:rPr>
                        <a:t>thuộc</a:t>
                      </a:r>
                      <a:r>
                        <a:rPr lang="en-GB" sz="1800" b="0" kern="1200" dirty="0">
                          <a:solidFill>
                            <a:schemeClr val="tx1"/>
                          </a:solidFill>
                          <a:effectLst/>
                          <a:latin typeface="Arial" panose="020B0604020202020204" pitchFamily="34" charset="0"/>
                          <a:ea typeface="+mn-ea"/>
                          <a:cs typeface="Arial" panose="020B0604020202020204" pitchFamily="34" charset="0"/>
                        </a:rPr>
                        <a:t> </a:t>
                      </a:r>
                    </a:p>
                    <a:p>
                      <a:pPr algn="just">
                        <a:lnSpc>
                          <a:spcPct val="100000"/>
                        </a:lnSpc>
                        <a:spcBef>
                          <a:spcPts val="600"/>
                        </a:spcBef>
                        <a:spcAft>
                          <a:spcPts val="600"/>
                        </a:spcAft>
                      </a:pP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r>
                        <a:rPr lang="vi-VN" sz="1800" b="0" kern="1200" dirty="0">
                          <a:solidFill>
                            <a:schemeClr val="tx1"/>
                          </a:solidFill>
                          <a:effectLst/>
                          <a:latin typeface="Arial" panose="020B0604020202020204" pitchFamily="34" charset="0"/>
                          <a:ea typeface="+mn-ea"/>
                          <a:cs typeface="Arial" panose="020B0604020202020204" pitchFamily="34" charset="0"/>
                        </a:rPr>
                        <a:t>– Kể được tên và vẽ được đường thời gian thể hiện một số cuộc khởi nghĩa tiêu biểu </a:t>
                      </a:r>
                    </a:p>
                    <a:p>
                      <a:pPr algn="just"/>
                      <a:r>
                        <a:rPr lang="vi-VN" sz="1800" b="0" kern="1200" dirty="0">
                          <a:solidFill>
                            <a:schemeClr val="tx1"/>
                          </a:solidFill>
                          <a:effectLst/>
                          <a:latin typeface="Arial" panose="020B0604020202020204" pitchFamily="34" charset="0"/>
                          <a:ea typeface="+mn-ea"/>
                          <a:cs typeface="Arial" panose="020B0604020202020204" pitchFamily="34" charset="0"/>
                        </a:rPr>
                        <a:t>trong thời kì Bắc thuộc (ví dụ: 179 TCN, 40, 248, 542, 938,...).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spcBef>
                          <a:spcPts val="600"/>
                        </a:spcBef>
                        <a:spcAft>
                          <a:spcPts val="600"/>
                        </a:spcAft>
                      </a:pPr>
                      <a:r>
                        <a:rPr lang="vi-VN" sz="1800" b="0" kern="1200" dirty="0">
                          <a:solidFill>
                            <a:schemeClr val="tx1"/>
                          </a:solidFill>
                          <a:effectLst/>
                          <a:latin typeface="Arial" panose="020B0604020202020204" pitchFamily="34" charset="0"/>
                          <a:ea typeface="+mn-ea"/>
                          <a:cs typeface="Arial" panose="020B0604020202020204" pitchFamily="34" charset="0"/>
                        </a:rPr>
                        <a:t>– </a:t>
                      </a:r>
                      <a:r>
                        <a:rPr lang="vi-VN" sz="1800" b="0" i="0" u="none" strike="noStrike" kern="1200" dirty="0">
                          <a:solidFill>
                            <a:schemeClr val="tx1"/>
                          </a:solidFill>
                          <a:effectLst/>
                          <a:latin typeface="Arial" panose="020B0604020202020204" pitchFamily="34" charset="0"/>
                          <a:ea typeface="+mn-ea"/>
                          <a:cs typeface="Arial" panose="020B0604020202020204" pitchFamily="34" charset="0"/>
                        </a:rPr>
                        <a:t>Kể được tên và vẽ được đường thời gian thể hiện một số cuộc đấu tranh tiêu biểu trong thời kì Bắc thuộc (ví dụ: 179 TCN, 40, 248, 542, 938,...).</a:t>
                      </a:r>
                      <a:r>
                        <a:rPr lang="en-US"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61836404"/>
                  </a:ext>
                </a:extLst>
              </a:tr>
            </a:tbl>
          </a:graphicData>
        </a:graphic>
      </p:graphicFrame>
    </p:spTree>
    <p:extLst>
      <p:ext uri="{BB962C8B-B14F-4D97-AF65-F5344CB8AC3E}">
        <p14:creationId xmlns:p14="http://schemas.microsoft.com/office/powerpoint/2010/main" val="3400484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a:xfrm>
            <a:off x="422115" y="210024"/>
            <a:ext cx="8299769" cy="480060"/>
          </a:xfrm>
        </p:spPr>
        <p:txBody>
          <a:bodyPr/>
          <a:lstStyle/>
          <a:p>
            <a:pPr algn="ctr"/>
            <a:r>
              <a:rPr lang="en-US" sz="2800" dirty="0"/>
              <a:t>3. THỜI LƯỢNG DH CHO CÁC MẠCH NỘI DUNG</a:t>
            </a:r>
            <a:endParaRPr lang="vi-VN" sz="2800" dirty="0"/>
          </a:p>
        </p:txBody>
      </p:sp>
      <p:sp>
        <p:nvSpPr>
          <p:cNvPr id="2" name="TextBox 1">
            <a:extLst>
              <a:ext uri="{FF2B5EF4-FFF2-40B4-BE49-F238E27FC236}">
                <a16:creationId xmlns:a16="http://schemas.microsoft.com/office/drawing/2014/main" id="{E4AB0AA1-ADC5-E405-82D2-EDAA0BFABA6E}"/>
              </a:ext>
            </a:extLst>
          </p:cNvPr>
          <p:cNvSpPr txBox="1"/>
          <p:nvPr/>
        </p:nvSpPr>
        <p:spPr>
          <a:xfrm>
            <a:off x="5511800" y="194733"/>
            <a:ext cx="184731" cy="369332"/>
          </a:xfrm>
          <a:prstGeom prst="rect">
            <a:avLst/>
          </a:prstGeom>
          <a:noFill/>
        </p:spPr>
        <p:txBody>
          <a:bodyPr wrap="none" rtlCol="0">
            <a:spAutoFit/>
          </a:bodyPr>
          <a:lstStyle/>
          <a:p>
            <a:endParaRPr lang="en-VN" dirty="0"/>
          </a:p>
        </p:txBody>
      </p:sp>
      <p:graphicFrame>
        <p:nvGraphicFramePr>
          <p:cNvPr id="3" name="Table 2">
            <a:extLst>
              <a:ext uri="{FF2B5EF4-FFF2-40B4-BE49-F238E27FC236}">
                <a16:creationId xmlns:a16="http://schemas.microsoft.com/office/drawing/2014/main" id="{54AB2596-EBE2-64FC-4C25-9F36DAE98523}"/>
              </a:ext>
            </a:extLst>
          </p:cNvPr>
          <p:cNvGraphicFramePr>
            <a:graphicFrameLocks noGrp="1"/>
          </p:cNvGraphicFramePr>
          <p:nvPr>
            <p:extLst>
              <p:ext uri="{D42A27DB-BD31-4B8C-83A1-F6EECF244321}">
                <p14:modId xmlns:p14="http://schemas.microsoft.com/office/powerpoint/2010/main" val="605369363"/>
              </p:ext>
            </p:extLst>
          </p:nvPr>
        </p:nvGraphicFramePr>
        <p:xfrm>
          <a:off x="459183" y="1767617"/>
          <a:ext cx="7666846" cy="3344648"/>
        </p:xfrm>
        <a:graphic>
          <a:graphicData uri="http://schemas.openxmlformats.org/drawingml/2006/table">
            <a:tbl>
              <a:tblPr firstRow="1" firstCol="1" bandRow="1">
                <a:tableStyleId>{5C22544A-7EE6-4342-B048-85BDC9FD1C3A}</a:tableStyleId>
              </a:tblPr>
              <a:tblGrid>
                <a:gridCol w="1698307">
                  <a:extLst>
                    <a:ext uri="{9D8B030D-6E8A-4147-A177-3AD203B41FA5}">
                      <a16:colId xmlns:a16="http://schemas.microsoft.com/office/drawing/2014/main" val="2074441543"/>
                    </a:ext>
                  </a:extLst>
                </a:gridCol>
                <a:gridCol w="4458527">
                  <a:extLst>
                    <a:ext uri="{9D8B030D-6E8A-4147-A177-3AD203B41FA5}">
                      <a16:colId xmlns:a16="http://schemas.microsoft.com/office/drawing/2014/main" val="899862840"/>
                    </a:ext>
                  </a:extLst>
                </a:gridCol>
                <a:gridCol w="1510012">
                  <a:extLst>
                    <a:ext uri="{9D8B030D-6E8A-4147-A177-3AD203B41FA5}">
                      <a16:colId xmlns:a16="http://schemas.microsoft.com/office/drawing/2014/main" val="21538973"/>
                    </a:ext>
                  </a:extLst>
                </a:gridCol>
              </a:tblGrid>
              <a:tr h="258920">
                <a:tc gridSpan="2">
                  <a:txBody>
                    <a:bodyPr/>
                    <a:lstStyle/>
                    <a:p>
                      <a:pPr algn="ctr">
                        <a:lnSpc>
                          <a:spcPct val="150000"/>
                        </a:lnSpc>
                      </a:pPr>
                      <a:r>
                        <a:rPr lang="en-US" sz="1800" kern="100">
                          <a:effectLst/>
                          <a:latin typeface="Arial" panose="020B0604020202020204" pitchFamily="34" charset="0"/>
                          <a:cs typeface="Arial" panose="020B0604020202020204" pitchFamily="34" charset="0"/>
                        </a:rPr>
                        <a:t>Nội dung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hMerge="1">
                  <a:txBody>
                    <a:bodyPr/>
                    <a:lstStyle/>
                    <a:p>
                      <a:endParaRPr lang="en-VN"/>
                    </a:p>
                  </a:txBody>
                  <a:tcPr/>
                </a:tc>
                <a:tc>
                  <a:txBody>
                    <a:bodyPr/>
                    <a:lstStyle/>
                    <a:p>
                      <a:pPr algn="ctr">
                        <a:lnSpc>
                          <a:spcPct val="150000"/>
                        </a:lnSpc>
                      </a:pPr>
                      <a:r>
                        <a:rPr lang="en-US" sz="1800" kern="100" dirty="0" err="1">
                          <a:effectLst/>
                          <a:latin typeface="Arial" panose="020B0604020202020204" pitchFamily="34" charset="0"/>
                          <a:cs typeface="Arial" panose="020B0604020202020204" pitchFamily="34" charset="0"/>
                        </a:rPr>
                        <a:t>Lớp</a:t>
                      </a:r>
                      <a:r>
                        <a:rPr lang="en-US" sz="1800" kern="100" dirty="0">
                          <a:effectLst/>
                          <a:latin typeface="Arial" panose="020B0604020202020204" pitchFamily="34" charset="0"/>
                          <a:cs typeface="Arial" panose="020B0604020202020204" pitchFamily="34" charset="0"/>
                        </a:rPr>
                        <a:t> 4</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1578076736"/>
                  </a:ext>
                </a:extLst>
              </a:tr>
              <a:tr h="464288">
                <a:tc rowSpan="6">
                  <a:txBody>
                    <a:bodyPr/>
                    <a:lstStyle/>
                    <a:p>
                      <a:pPr>
                        <a:lnSpc>
                          <a:spcPct val="150000"/>
                        </a:lnSpc>
                      </a:pPr>
                      <a:r>
                        <a:rPr lang="en-US" sz="1800" kern="100">
                          <a:effectLst/>
                          <a:latin typeface="Arial" panose="020B0604020202020204" pitchFamily="34" charset="0"/>
                          <a:cs typeface="Arial" panose="020B0604020202020204" pitchFamily="34" charset="0"/>
                        </a:rPr>
                        <a:t>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nSpc>
                          <a:spcPct val="150000"/>
                        </a:lnSpc>
                      </a:pPr>
                      <a:r>
                        <a:rPr lang="en-US" sz="1800" kern="100" dirty="0" err="1">
                          <a:effectLst/>
                          <a:latin typeface="Arial" panose="020B0604020202020204" pitchFamily="34" charset="0"/>
                          <a:cs typeface="Arial" panose="020B0604020202020204" pitchFamily="34" charset="0"/>
                        </a:rPr>
                        <a:t>Làm</a:t>
                      </a:r>
                      <a:r>
                        <a:rPr lang="vi-VN" sz="1800" kern="100" dirty="0">
                          <a:effectLst/>
                          <a:latin typeface="Arial" panose="020B0604020202020204" pitchFamily="34" charset="0"/>
                          <a:cs typeface="Arial" panose="020B0604020202020204" pitchFamily="34" charset="0"/>
                        </a:rPr>
                        <a:t> quen với phương tiện Lịch sử và Địa lí</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vi-VN" sz="1800" kern="100" dirty="0">
                          <a:effectLst/>
                          <a:latin typeface="Arial" panose="020B0604020202020204" pitchFamily="34" charset="0"/>
                          <a:cs typeface="Arial" panose="020B0604020202020204" pitchFamily="34" charset="0"/>
                        </a:rPr>
                        <a:t>3%</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2323161713"/>
                  </a:ext>
                </a:extLst>
              </a:tr>
              <a:tr h="265790">
                <a:tc vMerge="1">
                  <a:txBody>
                    <a:bodyPr/>
                    <a:lstStyle/>
                    <a:p>
                      <a:endParaRPr lang="en-VN"/>
                    </a:p>
                  </a:txBody>
                  <a:tcPr/>
                </a:tc>
                <a:tc>
                  <a:txBody>
                    <a:bodyPr/>
                    <a:lstStyle/>
                    <a:p>
                      <a:pPr>
                        <a:lnSpc>
                          <a:spcPct val="150000"/>
                        </a:lnSpc>
                      </a:pPr>
                      <a:r>
                        <a:rPr lang="en-US" sz="1800" kern="100" dirty="0" err="1">
                          <a:effectLst/>
                          <a:latin typeface="Arial" panose="020B0604020202020204" pitchFamily="34" charset="0"/>
                          <a:cs typeface="Arial" panose="020B0604020202020204" pitchFamily="34" charset="0"/>
                        </a:rPr>
                        <a:t>Địa</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phương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em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thành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phố</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vi-VN" sz="1800" kern="100" dirty="0">
                          <a:effectLst/>
                          <a:latin typeface="Arial" panose="020B0604020202020204" pitchFamily="34" charset="0"/>
                          <a:cs typeface="Arial" panose="020B0604020202020204" pitchFamily="34" charset="0"/>
                        </a:rPr>
                        <a:t>6</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1056011841"/>
                  </a:ext>
                </a:extLst>
              </a:tr>
              <a:tr h="265790">
                <a:tc vMerge="1">
                  <a:txBody>
                    <a:bodyPr/>
                    <a:lstStyle/>
                    <a:p>
                      <a:endParaRPr lang="en-VN"/>
                    </a:p>
                  </a:txBody>
                  <a:tcPr/>
                </a:tc>
                <a:tc>
                  <a:txBody>
                    <a:bodyPr/>
                    <a:lstStyle/>
                    <a:p>
                      <a:pPr>
                        <a:lnSpc>
                          <a:spcPct val="150000"/>
                        </a:lnSpc>
                      </a:pPr>
                      <a:r>
                        <a:rPr lang="en-US" sz="1800" kern="100">
                          <a:effectLst/>
                          <a:latin typeface="Arial" panose="020B0604020202020204" pitchFamily="34" charset="0"/>
                          <a:cs typeface="Arial" panose="020B0604020202020204" pitchFamily="34" charset="0"/>
                        </a:rPr>
                        <a:t>Trung du và miền núi phía Bắc</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vi-VN" sz="1800" kern="100" dirty="0">
                          <a:effectLst/>
                          <a:latin typeface="Arial" panose="020B0604020202020204" pitchFamily="34" charset="0"/>
                          <a:cs typeface="Arial" panose="020B0604020202020204" pitchFamily="34" charset="0"/>
                        </a:rPr>
                        <a:t>14</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1657055426"/>
                  </a:ext>
                </a:extLst>
              </a:tr>
              <a:tr h="265790">
                <a:tc vMerge="1">
                  <a:txBody>
                    <a:bodyPr/>
                    <a:lstStyle/>
                    <a:p>
                      <a:endParaRPr lang="en-VN"/>
                    </a:p>
                  </a:txBody>
                  <a:tcPr/>
                </a:tc>
                <a:tc>
                  <a:txBody>
                    <a:bodyPr/>
                    <a:lstStyle/>
                    <a:p>
                      <a:pPr>
                        <a:lnSpc>
                          <a:spcPct val="150000"/>
                        </a:lnSpc>
                      </a:pPr>
                      <a:r>
                        <a:rPr lang="en-US" sz="1800" kern="100" dirty="0" err="1">
                          <a:effectLst/>
                          <a:latin typeface="Arial" panose="020B0604020202020204" pitchFamily="34" charset="0"/>
                          <a:cs typeface="Arial" panose="020B0604020202020204" pitchFamily="34" charset="0"/>
                        </a:rPr>
                        <a:t>Đồng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bằng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Bắc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Bộ</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en-US" sz="1800" kern="100" dirty="0">
                          <a:effectLst/>
                          <a:latin typeface="Arial" panose="020B0604020202020204" pitchFamily="34" charset="0"/>
                          <a:cs typeface="Arial" panose="020B0604020202020204" pitchFamily="34" charset="0"/>
                        </a:rPr>
                        <a:t>2</a:t>
                      </a:r>
                      <a:r>
                        <a:rPr lang="vi-VN" sz="1800" kern="100" dirty="0">
                          <a:effectLst/>
                          <a:latin typeface="Arial" panose="020B0604020202020204" pitchFamily="34" charset="0"/>
                          <a:cs typeface="Arial" panose="020B0604020202020204" pitchFamily="34" charset="0"/>
                        </a:rPr>
                        <a:t>0</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992025647"/>
                  </a:ext>
                </a:extLst>
              </a:tr>
              <a:tr h="265790">
                <a:tc vMerge="1">
                  <a:txBody>
                    <a:bodyPr/>
                    <a:lstStyle/>
                    <a:p>
                      <a:endParaRPr lang="en-VN"/>
                    </a:p>
                  </a:txBody>
                  <a:tcPr/>
                </a:tc>
                <a:tc>
                  <a:txBody>
                    <a:bodyPr/>
                    <a:lstStyle/>
                    <a:p>
                      <a:pPr>
                        <a:lnSpc>
                          <a:spcPct val="150000"/>
                        </a:lnSpc>
                      </a:pPr>
                      <a:r>
                        <a:rPr lang="en-US" sz="1800" kern="100">
                          <a:effectLst/>
                          <a:latin typeface="Arial" panose="020B0604020202020204" pitchFamily="34" charset="0"/>
                          <a:cs typeface="Arial" panose="020B0604020202020204" pitchFamily="34" charset="0"/>
                        </a:rPr>
                        <a:t>Bắc Trung Bộ và Nam Trung Bộ</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vi-VN" sz="1800" kern="100" dirty="0">
                          <a:effectLst/>
                          <a:latin typeface="Arial" panose="020B0604020202020204" pitchFamily="34" charset="0"/>
                          <a:cs typeface="Arial" panose="020B0604020202020204" pitchFamily="34" charset="0"/>
                        </a:rPr>
                        <a:t>30</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1310503363"/>
                  </a:ext>
                </a:extLst>
              </a:tr>
              <a:tr h="265790">
                <a:tc vMerge="1">
                  <a:txBody>
                    <a:bodyPr/>
                    <a:lstStyle/>
                    <a:p>
                      <a:endParaRPr lang="en-VN"/>
                    </a:p>
                  </a:txBody>
                  <a:tcPr/>
                </a:tc>
                <a:tc>
                  <a:txBody>
                    <a:bodyPr/>
                    <a:lstStyle/>
                    <a:p>
                      <a:pPr>
                        <a:lnSpc>
                          <a:spcPct val="150000"/>
                        </a:lnSpc>
                      </a:pPr>
                      <a:r>
                        <a:rPr lang="en-US" sz="1800" kern="100">
                          <a:effectLst/>
                          <a:latin typeface="Arial" panose="020B0604020202020204" pitchFamily="34" charset="0"/>
                          <a:cs typeface="Arial" panose="020B0604020202020204" pitchFamily="34" charset="0"/>
                        </a:rPr>
                        <a:t>Nam Bộ</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tc>
                  <a:txBody>
                    <a:bodyPr/>
                    <a:lstStyle/>
                    <a:p>
                      <a:pPr algn="ctr">
                        <a:lnSpc>
                          <a:spcPct val="150000"/>
                        </a:lnSpc>
                      </a:pPr>
                      <a:r>
                        <a:rPr lang="en-US" sz="1800" kern="100" dirty="0">
                          <a:effectLst/>
                          <a:latin typeface="Arial" panose="020B0604020202020204" pitchFamily="34" charset="0"/>
                          <a:cs typeface="Arial" panose="020B0604020202020204" pitchFamily="34" charset="0"/>
                        </a:rPr>
                        <a:t>1</a:t>
                      </a:r>
                      <a:r>
                        <a:rPr lang="vi-VN" sz="1800" kern="100" dirty="0">
                          <a:effectLst/>
                          <a:latin typeface="Arial" panose="020B0604020202020204" pitchFamily="34" charset="0"/>
                          <a:cs typeface="Arial" panose="020B0604020202020204" pitchFamily="34" charset="0"/>
                        </a:rPr>
                        <a:t>7</a:t>
                      </a:r>
                      <a:r>
                        <a:rPr lang="en-US" sz="1800" kern="100" dirty="0">
                          <a:effectLst/>
                          <a:latin typeface="Arial" panose="020B0604020202020204" pitchFamily="34" charset="0"/>
                          <a:cs typeface="Arial" panose="020B0604020202020204" pitchFamily="34" charset="0"/>
                        </a:rPr>
                        <a:t>%</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tc>
                <a:extLst>
                  <a:ext uri="{0D108BD9-81ED-4DB2-BD59-A6C34878D82A}">
                    <a16:rowId xmlns:a16="http://schemas.microsoft.com/office/drawing/2014/main" val="2138313943"/>
                  </a:ext>
                </a:extLst>
              </a:tr>
              <a:tr h="265929">
                <a:tc gridSpan="2">
                  <a:txBody>
                    <a:bodyPr/>
                    <a:lstStyle/>
                    <a:p>
                      <a:pPr>
                        <a:lnSpc>
                          <a:spcPct val="150000"/>
                        </a:lnSpc>
                      </a:pPr>
                      <a:r>
                        <a:rPr lang="en-US" sz="1800" kern="100" dirty="0" err="1">
                          <a:effectLst/>
                          <a:latin typeface="Arial" panose="020B0604020202020204" pitchFamily="34" charset="0"/>
                          <a:cs typeface="Arial" panose="020B0604020202020204" pitchFamily="34" charset="0"/>
                        </a:rPr>
                        <a:t>Kiểm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tra</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định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kì</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solidFill>
                      <a:schemeClr val="accent1">
                        <a:lumMod val="60000"/>
                        <a:lumOff val="40000"/>
                      </a:schemeClr>
                    </a:solidFill>
                  </a:tcPr>
                </a:tc>
                <a:tc hMerge="1">
                  <a:txBody>
                    <a:bodyPr/>
                    <a:lstStyle/>
                    <a:p>
                      <a:endParaRPr lang="en-VN"/>
                    </a:p>
                  </a:txBody>
                  <a:tcPr/>
                </a:tc>
                <a:tc>
                  <a:txBody>
                    <a:bodyPr/>
                    <a:lstStyle/>
                    <a:p>
                      <a:pPr algn="ctr">
                        <a:lnSpc>
                          <a:spcPct val="150000"/>
                        </a:lnSpc>
                      </a:pPr>
                      <a:r>
                        <a:rPr lang="en-US" sz="1800" kern="100" dirty="0">
                          <a:effectLst/>
                          <a:latin typeface="Arial" panose="020B0604020202020204" pitchFamily="34" charset="0"/>
                          <a:cs typeface="Arial" panose="020B0604020202020204" pitchFamily="34" charset="0"/>
                        </a:rPr>
                        <a:t>10%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28353" marR="28353" marT="0" marB="0">
                    <a:solidFill>
                      <a:schemeClr val="accent1">
                        <a:lumMod val="60000"/>
                        <a:lumOff val="40000"/>
                      </a:schemeClr>
                    </a:solidFill>
                  </a:tcPr>
                </a:tc>
                <a:extLst>
                  <a:ext uri="{0D108BD9-81ED-4DB2-BD59-A6C34878D82A}">
                    <a16:rowId xmlns:a16="http://schemas.microsoft.com/office/drawing/2014/main" val="3742322932"/>
                  </a:ext>
                </a:extLst>
              </a:tr>
            </a:tbl>
          </a:graphicData>
        </a:graphic>
      </p:graphicFrame>
      <p:sp>
        <p:nvSpPr>
          <p:cNvPr id="4" name="Rectangle 1">
            <a:extLst>
              <a:ext uri="{FF2B5EF4-FFF2-40B4-BE49-F238E27FC236}">
                <a16:creationId xmlns:a16="http://schemas.microsoft.com/office/drawing/2014/main" id="{6871EA7D-0CE7-2F6D-6457-22CF40CC2E76}"/>
              </a:ext>
            </a:extLst>
          </p:cNvPr>
          <p:cNvSpPr>
            <a:spLocks noChangeArrowheads="1"/>
          </p:cNvSpPr>
          <p:nvPr/>
        </p:nvSpPr>
        <p:spPr bwMode="auto">
          <a:xfrm>
            <a:off x="459183" y="977932"/>
            <a:ext cx="82256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b="0" i="0" u="none" strike="noStrike" dirty="0">
                <a:solidFill>
                  <a:srgbClr val="000000"/>
                </a:solidFill>
                <a:effectLst/>
                <a:latin typeface="Arial" panose="020B0604020202020204" pitchFamily="34" charset="0"/>
              </a:rPr>
              <a:t>Thời gian dành cho mỗi lớp học là 70 tiết/lớp/năm học, dạy trong 35 tuần. Dự kiến thời lượng dành cho mỗi mạch nội dung như sau:</a:t>
            </a:r>
            <a:endParaRPr kumimoji="0" lang="en-US" altLang="en-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985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3724B-FAB5-4B85-861F-4475B3642F4C}"/>
              </a:ext>
            </a:extLst>
          </p:cNvPr>
          <p:cNvSpPr>
            <a:spLocks noGrp="1"/>
          </p:cNvSpPr>
          <p:nvPr>
            <p:ph sz="quarter" idx="10"/>
          </p:nvPr>
        </p:nvSpPr>
        <p:spPr>
          <a:xfrm>
            <a:off x="140677" y="319452"/>
            <a:ext cx="9003323" cy="1828801"/>
          </a:xfrm>
        </p:spPr>
        <p:txBody>
          <a:bodyPr/>
          <a:lstStyle/>
          <a:p>
            <a:pPr>
              <a:spcBef>
                <a:spcPts val="0"/>
              </a:spcBef>
              <a:spcAft>
                <a:spcPts val="600"/>
              </a:spcAft>
            </a:pPr>
            <a:r>
              <a:rPr lang="nl-NL" sz="2800" b="1" dirty="0">
                <a:solidFill>
                  <a:srgbClr val="0D04C8"/>
                </a:solidFill>
                <a:ea typeface="Tahoma" panose="020B0604030504040204" pitchFamily="34" charset="0"/>
                <a:cs typeface="Times New Roman" panose="02020603050405020304" pitchFamily="18" charset="0"/>
              </a:rPr>
              <a:t>PHẦN II. </a:t>
            </a:r>
          </a:p>
          <a:p>
            <a:pPr>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HƯỚNG DẪN CẬP NHẬT NỘI DUNG DẠY HỌC</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1. Cập nhật địa danh</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2. Cập nhật số liệu thống kê</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3. Cập nhật các ngữ liệu dạy học</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4. Một số nội dung bổ sung, sửa đổi</a:t>
            </a:r>
            <a:endParaRPr lang="nl-NL" sz="2800" b="1" dirty="0">
              <a:solidFill>
                <a:srgbClr val="0D04C8"/>
              </a:solidFill>
              <a:ea typeface="Tahoma" panose="020B060403050404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45667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noFill/>
        </p:spPr>
        <p:txBody>
          <a:bodyPr>
            <a:noAutofit/>
          </a:bodyPr>
          <a:lstStyle/>
          <a:p>
            <a:pPr algn="just"/>
            <a:r>
              <a:rPr lang="en-US" b="1" kern="0" dirty="0">
                <a:solidFill>
                  <a:srgbClr val="000000"/>
                </a:solidFill>
                <a:latin typeface="Times New Roman" panose="02020603050405020304" pitchFamily="18" charset="0"/>
                <a:ea typeface="Times New Roman" panose="02020603050405020304" pitchFamily="18"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b="1"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phố</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bảo</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đảm</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xác</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quy</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tại</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202/2025/QH15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ngày</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12/6/2025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sắp</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xếp</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đơn</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vị</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kern="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924590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2907818335"/>
              </p:ext>
            </p:extLst>
          </p:nvPr>
        </p:nvGraphicFramePr>
        <p:xfrm>
          <a:off x="390907" y="1416762"/>
          <a:ext cx="8394679" cy="3348107"/>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639268">
                  <a:extLst>
                    <a:ext uri="{9D8B030D-6E8A-4147-A177-3AD203B41FA5}">
                      <a16:colId xmlns:a16="http://schemas.microsoft.com/office/drawing/2014/main" val="3648555846"/>
                    </a:ext>
                  </a:extLst>
                </a:gridCol>
                <a:gridCol w="1706391">
                  <a:extLst>
                    <a:ext uri="{9D8B030D-6E8A-4147-A177-3AD203B41FA5}">
                      <a16:colId xmlns:a16="http://schemas.microsoft.com/office/drawing/2014/main" val="782360298"/>
                    </a:ext>
                  </a:extLst>
                </a:gridCol>
                <a:gridCol w="12107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796035">
                <a:tc>
                  <a:txBody>
                    <a:bodyPr/>
                    <a:lstStyle/>
                    <a:p>
                      <a:pPr algn="ctr">
                        <a:lnSpc>
                          <a:spcPct val="120000"/>
                        </a:lnSpc>
                      </a:pPr>
                      <a:r>
                        <a:rPr lang="vi-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67109">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1</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chemeClr val="tx1"/>
                          </a:solidFill>
                          <a:effectLst/>
                          <a:latin typeface="Arial" panose="020B0604020202020204" pitchFamily="34" charset="0"/>
                          <a:cs typeface="Arial" panose="020B0604020202020204" pitchFamily="34" charset="0"/>
                        </a:rPr>
                        <a:t>Lạng Sơn</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Lạng Sơn</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chemeClr val="tx1"/>
                          </a:solidFill>
                          <a:effectLst/>
                          <a:latin typeface="Arial" panose="020B0604020202020204" pitchFamily="34" charset="0"/>
                          <a:cs typeface="Arial" panose="020B0604020202020204" pitchFamily="34" charset="0"/>
                        </a:rPr>
                        <a:t>8310,2</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chemeClr val="tx1"/>
                          </a:solidFill>
                          <a:effectLst/>
                          <a:latin typeface="Arial" panose="020B0604020202020204" pitchFamily="34" charset="0"/>
                          <a:cs typeface="Arial" panose="020B0604020202020204" pitchFamily="34" charset="0"/>
                        </a:rPr>
                        <a:t>814</a:t>
                      </a:r>
                      <a:r>
                        <a:rPr lang="vi-VN" sz="1800" kern="100">
                          <a:solidFill>
                            <a:schemeClr val="tx1"/>
                          </a:solidFill>
                          <a:effectLst/>
                          <a:latin typeface="Arial" panose="020B0604020202020204" pitchFamily="34" charset="0"/>
                          <a:cs typeface="Arial" panose="020B0604020202020204" pitchFamily="34" charset="0"/>
                        </a:rPr>
                        <a:t>,0</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22080">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2</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chemeClr val="tx1"/>
                          </a:solidFill>
                          <a:effectLst/>
                          <a:latin typeface="Arial" panose="020B0604020202020204" pitchFamily="34" charset="0"/>
                          <a:cs typeface="Arial" panose="020B0604020202020204" pitchFamily="34" charset="0"/>
                        </a:rPr>
                        <a:t>Cao Bằng</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Cao Bằng</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chemeClr val="tx1"/>
                          </a:solidFill>
                          <a:effectLst/>
                          <a:latin typeface="Arial" panose="020B0604020202020204" pitchFamily="34" charset="0"/>
                          <a:cs typeface="Arial" panose="020B0604020202020204" pitchFamily="34" charset="0"/>
                        </a:rPr>
                        <a:t>6700,4</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chemeClr val="tx1"/>
                          </a:solidFill>
                          <a:effectLst/>
                          <a:latin typeface="Arial" panose="020B0604020202020204" pitchFamily="34" charset="0"/>
                          <a:cs typeface="Arial" panose="020B0604020202020204" pitchFamily="34" charset="0"/>
                        </a:rPr>
                        <a:t>558,5</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592499">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3</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Thái Nguyên, </a:t>
                      </a:r>
                      <a:endParaRPr lang="en-VN" sz="1800" kern="100" dirty="0">
                        <a:solidFill>
                          <a:schemeClr val="tx1"/>
                        </a:solidFill>
                        <a:effectLst/>
                        <a:latin typeface="Arial" panose="020B0604020202020204" pitchFamily="34" charset="0"/>
                        <a:cs typeface="Arial" panose="020B0604020202020204" pitchFamily="34" charset="0"/>
                      </a:endParaRPr>
                    </a:p>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Bắc Cạn</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Thái Nguyên</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chemeClr val="tx1"/>
                          </a:solidFill>
                          <a:effectLst/>
                          <a:latin typeface="Arial" panose="020B0604020202020204" pitchFamily="34" charset="0"/>
                          <a:cs typeface="Arial" panose="020B0604020202020204" pitchFamily="34" charset="0"/>
                        </a:rPr>
                        <a:t>8375,3</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chemeClr val="tx1"/>
                          </a:solidFill>
                          <a:effectLst/>
                          <a:latin typeface="Arial" panose="020B0604020202020204" pitchFamily="34" charset="0"/>
                          <a:cs typeface="Arial" panose="020B0604020202020204" pitchFamily="34" charset="0"/>
                        </a:rPr>
                        <a:t>1694,5</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904515">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 Quang,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 Giang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 Quang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13795,6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1731,7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spcBef>
                          <a:spcPts val="600"/>
                        </a:spcBef>
                        <a:spcAft>
                          <a:spcPts val="600"/>
                        </a:spcAft>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812385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286053" cy="4184775"/>
          </a:xfrm>
        </p:spPr>
        <p:txBody>
          <a:bodyPr>
            <a:normAutofit fontScale="77500" lnSpcReduction="20000"/>
          </a:bodyPr>
          <a:lstStyle/>
          <a:p>
            <a:pPr algn="just"/>
            <a:r>
              <a:rPr lang="en-US" sz="2400" b="1" dirty="0">
                <a:latin typeface="Arial" panose="020B0604020202020204" pitchFamily="34" charset="0"/>
                <a:cs typeface="Arial" panose="020B0604020202020204" pitchFamily="34" charset="0"/>
              </a:rPr>
              <a:t>1.1.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endParaRPr lang="en-US" sz="2400" b="1" dirty="0">
              <a:latin typeface="Arial" panose="020B0604020202020204" pitchFamily="34" charset="0"/>
              <a:cs typeface="Arial" panose="020B0604020202020204" pitchFamily="34" charset="0"/>
            </a:endParaRPr>
          </a:p>
          <a:p>
            <a:pPr indent="457200" algn="just">
              <a:lnSpc>
                <a:spcPct val="130000"/>
              </a:lnSpc>
              <a:spcBef>
                <a:spcPts val="0"/>
              </a:spcBef>
              <a:spcAft>
                <a:spcPts val="600"/>
              </a:spcAft>
            </a:pPr>
            <a:r>
              <a:rPr lang="en-VN" sz="23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Kết luận số 126-KL/TW ngày 14/02/2025 của Bộ Chính trị ban hành đề cập đến việc nghiên cứu bỏ cấp huyện, định hướng sáp nhập tỉnh và tiếp tục sắp xếp cấp xã.</a:t>
            </a:r>
            <a:endParaRPr lang="en-VN" sz="23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Bef>
                <a:spcPts val="0"/>
              </a:spcBef>
              <a:spcAft>
                <a:spcPts val="600"/>
              </a:spcAft>
            </a:pPr>
            <a:r>
              <a:rPr lang="en-VN" sz="2300" dirty="0">
                <a:effectLst/>
                <a:latin typeface="Arial" panose="020B0604020202020204" pitchFamily="34" charset="0"/>
                <a:ea typeface="Times New Roman" panose="02020603050405020304" pitchFamily="18" charset="0"/>
                <a:cs typeface="Arial" panose="020B0604020202020204" pitchFamily="34" charset="0"/>
              </a:rPr>
              <a:t>- Kết luận số 127-KL/TW ngày 28/2/2025 của Ban chấp hành Trung ương chỉ đạo lộ trình hoàn thiện đề án bỏ cấp huyện và sáp nhập tỉnh trong năm 2025.</a:t>
            </a:r>
          </a:p>
          <a:p>
            <a:pPr indent="457200" algn="just">
              <a:lnSpc>
                <a:spcPct val="130000"/>
              </a:lnSpc>
              <a:spcBef>
                <a:spcPts val="0"/>
              </a:spcBef>
              <a:spcAft>
                <a:spcPts val="600"/>
              </a:spcAft>
            </a:pPr>
            <a:r>
              <a:rPr lang="en-VN" sz="2300" dirty="0">
                <a:effectLst/>
                <a:latin typeface="Arial" panose="020B0604020202020204" pitchFamily="34" charset="0"/>
                <a:ea typeface="Times New Roman" panose="02020603050405020304" pitchFamily="18" charset="0"/>
                <a:cs typeface="Arial" panose="020B0604020202020204" pitchFamily="34" charset="0"/>
              </a:rPr>
              <a:t>- Nghị quyết số 60-NQ/TW ngày 12/4/2025 của Ban chấp hành Trung ương ban hành đồng ý tổ chức chính quyền địa phương theo mô hình hai cấp: cấp tỉnh và cấp xã, kết thúc hoạt động của đơn vị hành chính cấp huyện từ ngày 1/7/2025, đ</a:t>
            </a:r>
            <a:r>
              <a:rPr lang="en-VN"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ồng ý số lượng đơn vị hành chính cấp tỉnh sau sáp nhập là 34 tỉnh, thành phố (28 tỉnh và 6 thành phố trực thuộc Trung ương).</a:t>
            </a:r>
            <a:endParaRPr lang="en-VN"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03416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776403866"/>
              </p:ext>
            </p:extLst>
          </p:nvPr>
        </p:nvGraphicFramePr>
        <p:xfrm>
          <a:off x="421306" y="1353123"/>
          <a:ext cx="8394679" cy="3567604"/>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639268">
                  <a:extLst>
                    <a:ext uri="{9D8B030D-6E8A-4147-A177-3AD203B41FA5}">
                      <a16:colId xmlns:a16="http://schemas.microsoft.com/office/drawing/2014/main" val="3648555846"/>
                    </a:ext>
                  </a:extLst>
                </a:gridCol>
                <a:gridCol w="1706391">
                  <a:extLst>
                    <a:ext uri="{9D8B030D-6E8A-4147-A177-3AD203B41FA5}">
                      <a16:colId xmlns:a16="http://schemas.microsoft.com/office/drawing/2014/main" val="782360298"/>
                    </a:ext>
                  </a:extLst>
                </a:gridCol>
                <a:gridCol w="12107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68810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913532">
                <a:tc>
                  <a:txBody>
                    <a:bodyPr/>
                    <a:lstStyle/>
                    <a:p>
                      <a:pPr algn="ctr">
                        <a:lnSpc>
                          <a:spcPct val="120000"/>
                        </a:lnSpc>
                      </a:pPr>
                      <a:r>
                        <a:rPr lang="vi-VN" sz="17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VN" sz="17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 Thọ,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Vĩnh Phúc,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 Bình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 Thọ</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9361,4</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3663,7</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99386">
                <a:tc>
                  <a:txBody>
                    <a:bodyPr/>
                    <a:lstStyle/>
                    <a:p>
                      <a:pPr algn="ctr">
                        <a:lnSpc>
                          <a:spcPct val="120000"/>
                        </a:lnSpc>
                      </a:pPr>
                      <a:r>
                        <a:rPr lang="vi-VN" sz="17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VN" sz="17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Lào Cai,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Yên Bái</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Lào Cai</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13257,0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1656,6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512163">
                <a:tc>
                  <a:txBody>
                    <a:bodyPr/>
                    <a:lstStyle/>
                    <a:p>
                      <a:pPr algn="ctr">
                        <a:lnSpc>
                          <a:spcPct val="120000"/>
                        </a:lnSpc>
                      </a:pPr>
                      <a:r>
                        <a:rPr lang="vi-VN" sz="17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VN" sz="17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Lai Châu</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Lai Châu</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9068,7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495,5</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781872">
                <a:tc>
                  <a:txBody>
                    <a:bodyPr/>
                    <a:lstStyle/>
                    <a:p>
                      <a:pPr algn="ctr">
                        <a:lnSpc>
                          <a:spcPct val="120000"/>
                        </a:lnSpc>
                      </a:pPr>
                      <a:r>
                        <a:rPr lang="vi-VN" sz="17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VN" sz="17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 Biên</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 Biên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9539,9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656,7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1044763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3805168940"/>
              </p:ext>
            </p:extLst>
          </p:nvPr>
        </p:nvGraphicFramePr>
        <p:xfrm>
          <a:off x="421306" y="1353122"/>
          <a:ext cx="8394679" cy="3408955"/>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774326">
                  <a:extLst>
                    <a:ext uri="{9D8B030D-6E8A-4147-A177-3AD203B41FA5}">
                      <a16:colId xmlns:a16="http://schemas.microsoft.com/office/drawing/2014/main" val="3648555846"/>
                    </a:ext>
                  </a:extLst>
                </a:gridCol>
                <a:gridCol w="1667933">
                  <a:extLst>
                    <a:ext uri="{9D8B030D-6E8A-4147-A177-3AD203B41FA5}">
                      <a16:colId xmlns:a16="http://schemas.microsoft.com/office/drawing/2014/main" val="782360298"/>
                    </a:ext>
                  </a:extLst>
                </a:gridCol>
                <a:gridCol w="11141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 La</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 Sơn La</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14108,9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1330,6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Hà Nội</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Hà Nội</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3359,8</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8717,6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chemeClr val="tx1"/>
                          </a:solidFill>
                          <a:effectLst/>
                          <a:latin typeface="Arial" panose="020B0604020202020204" pitchFamily="34" charset="0"/>
                          <a:cs typeface="Arial" panose="020B0604020202020204" pitchFamily="34" charset="0"/>
                        </a:rPr>
                        <a:t>Không sáp nhập</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53668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Hải Phòng,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 Dương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Hải Phòng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3194,7</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4102,7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 Bình,</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 Nam,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 Định</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 Ninh Bình</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3942,6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3818,7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2435467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544789496"/>
              </p:ext>
            </p:extLst>
          </p:nvPr>
        </p:nvGraphicFramePr>
        <p:xfrm>
          <a:off x="465823" y="931766"/>
          <a:ext cx="8394679" cy="3854290"/>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774326">
                  <a:extLst>
                    <a:ext uri="{9D8B030D-6E8A-4147-A177-3AD203B41FA5}">
                      <a16:colId xmlns:a16="http://schemas.microsoft.com/office/drawing/2014/main" val="3648555846"/>
                    </a:ext>
                  </a:extLst>
                </a:gridCol>
                <a:gridCol w="1667933">
                  <a:extLst>
                    <a:ext uri="{9D8B030D-6E8A-4147-A177-3AD203B41FA5}">
                      <a16:colId xmlns:a16="http://schemas.microsoft.com/office/drawing/2014/main" val="782360298"/>
                    </a:ext>
                  </a:extLst>
                </a:gridCol>
                <a:gridCol w="11141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589255">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589196">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Hưng Yên,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Thái Bình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Hưng Yên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2514,8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3208,5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89196">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Ninh,</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Giang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Bắc Ninh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4718,6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3509,2</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432513">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Ninh</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Ninh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6208,0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1396,5</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Không sáp nhập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505445">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 Hoá</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Thanh Hoá</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11114,7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3764,2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Không sáp nhập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r h="371629">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Nghệ 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Nghệ 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16486,5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3472,3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VN" sz="18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 sáp nhập</a:t>
                      </a:r>
                      <a:endParaRPr kumimoji="0" lang="en-VN" sz="1800" b="0" i="0"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58247706"/>
                  </a:ext>
                </a:extLst>
              </a:tr>
              <a:tr h="660277">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Hà Tĩnh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Hà Tĩnh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5994,5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1329,6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kumimoji="0" lang="en-VN" sz="1800" b="0" i="0" u="none" strike="noStrike" kern="1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 sáp nhập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001645"/>
                  </a:ext>
                </a:extLst>
              </a:tr>
            </a:tbl>
          </a:graphicData>
        </a:graphic>
      </p:graphicFrame>
    </p:spTree>
    <p:extLst>
      <p:ext uri="{BB962C8B-B14F-4D97-AF65-F5344CB8AC3E}">
        <p14:creationId xmlns:p14="http://schemas.microsoft.com/office/powerpoint/2010/main" val="8169777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4044314332"/>
              </p:ext>
            </p:extLst>
          </p:nvPr>
        </p:nvGraphicFramePr>
        <p:xfrm>
          <a:off x="421306" y="1353122"/>
          <a:ext cx="8394679" cy="3424767"/>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774326">
                  <a:extLst>
                    <a:ext uri="{9D8B030D-6E8A-4147-A177-3AD203B41FA5}">
                      <a16:colId xmlns:a16="http://schemas.microsoft.com/office/drawing/2014/main" val="3648555846"/>
                    </a:ext>
                  </a:extLst>
                </a:gridCol>
                <a:gridCol w="1667933">
                  <a:extLst>
                    <a:ext uri="{9D8B030D-6E8A-4147-A177-3AD203B41FA5}">
                      <a16:colId xmlns:a16="http://schemas.microsoft.com/office/drawing/2014/main" val="782360298"/>
                    </a:ext>
                  </a:extLst>
                </a:gridCol>
                <a:gridCol w="11141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Trị,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Bình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Trị</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12700,0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1584</a:t>
                      </a: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Huế</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Huế</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4947,1</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1178,6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20000"/>
                        </a:lnSpc>
                        <a:spcBef>
                          <a:spcPts val="0"/>
                        </a:spcBef>
                        <a:spcAft>
                          <a:spcPts val="0"/>
                        </a:spcAft>
                        <a:buClrTx/>
                        <a:buSzTx/>
                        <a:buFontTx/>
                        <a:buNone/>
                        <a:tabLst/>
                        <a:defRPr/>
                      </a:pPr>
                      <a:r>
                        <a:rPr lang="en-VN" sz="1800" kern="100" dirty="0">
                          <a:effectLst/>
                          <a:latin typeface="Arial" panose="020B0604020202020204" pitchFamily="34" charset="0"/>
                          <a:ea typeface="Times New Roman" panose="02020603050405020304" pitchFamily="18" charset="0"/>
                          <a:cs typeface="Arial" panose="020B0604020202020204" pitchFamily="34" charset="0"/>
                        </a:rPr>
                        <a:t>Không sáp nhập</a:t>
                      </a:r>
                    </a:p>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53668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Đà Nẵng,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Nam</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Đà Nẵng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11859,6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2819,9</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 Ngãi,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Kon Tum</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Quảng Ngãi</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14832,6</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1861,7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809436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1825691247"/>
              </p:ext>
            </p:extLst>
          </p:nvPr>
        </p:nvGraphicFramePr>
        <p:xfrm>
          <a:off x="421306" y="1353122"/>
          <a:ext cx="8394679" cy="3562793"/>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1774326">
                  <a:extLst>
                    <a:ext uri="{9D8B030D-6E8A-4147-A177-3AD203B41FA5}">
                      <a16:colId xmlns:a16="http://schemas.microsoft.com/office/drawing/2014/main" val="3648555846"/>
                    </a:ext>
                  </a:extLst>
                </a:gridCol>
                <a:gridCol w="1667933">
                  <a:extLst>
                    <a:ext uri="{9D8B030D-6E8A-4147-A177-3AD203B41FA5}">
                      <a16:colId xmlns:a16="http://schemas.microsoft.com/office/drawing/2014/main" val="782360298"/>
                    </a:ext>
                  </a:extLst>
                </a:gridCol>
                <a:gridCol w="1114132">
                  <a:extLst>
                    <a:ext uri="{9D8B030D-6E8A-4147-A177-3AD203B41FA5}">
                      <a16:colId xmlns:a16="http://schemas.microsoft.com/office/drawing/2014/main" val="3648517367"/>
                    </a:ext>
                  </a:extLst>
                </a:gridCol>
                <a:gridCol w="1490134">
                  <a:extLst>
                    <a:ext uri="{9D8B030D-6E8A-4147-A177-3AD203B41FA5}">
                      <a16:colId xmlns:a16="http://schemas.microsoft.com/office/drawing/2014/main" val="2980662288"/>
                    </a:ext>
                  </a:extLst>
                </a:gridCol>
                <a:gridCol w="1893719">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 Lai,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 Định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 Lai</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21576,5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3153,4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Đắk Lắk,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 Yên</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Đắk Lắk</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18096,4</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2831,4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53668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Khánh Hoà,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 Thuận</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Khánh Hoà</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8555,9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1882</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Lâm Đồng,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Đắk Nông,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 Thuận</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Lâm Đồng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24233,1</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3324,4</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3813130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2998956500"/>
              </p:ext>
            </p:extLst>
          </p:nvPr>
        </p:nvGraphicFramePr>
        <p:xfrm>
          <a:off x="421306" y="1353122"/>
          <a:ext cx="8394679" cy="3521774"/>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2485526">
                  <a:extLst>
                    <a:ext uri="{9D8B030D-6E8A-4147-A177-3AD203B41FA5}">
                      <a16:colId xmlns:a16="http://schemas.microsoft.com/office/drawing/2014/main" val="3648555846"/>
                    </a:ext>
                  </a:extLst>
                </a:gridCol>
                <a:gridCol w="1532466">
                  <a:extLst>
                    <a:ext uri="{9D8B030D-6E8A-4147-A177-3AD203B41FA5}">
                      <a16:colId xmlns:a16="http://schemas.microsoft.com/office/drawing/2014/main" val="782360298"/>
                    </a:ext>
                  </a:extLst>
                </a:gridCol>
                <a:gridCol w="1227667">
                  <a:extLst>
                    <a:ext uri="{9D8B030D-6E8A-4147-A177-3AD203B41FA5}">
                      <a16:colId xmlns:a16="http://schemas.microsoft.com/office/drawing/2014/main" val="3648517367"/>
                    </a:ext>
                  </a:extLst>
                </a:gridCol>
                <a:gridCol w="1583267">
                  <a:extLst>
                    <a:ext uri="{9D8B030D-6E8A-4147-A177-3AD203B41FA5}">
                      <a16:colId xmlns:a16="http://schemas.microsoft.com/office/drawing/2014/main" val="2980662288"/>
                    </a:ext>
                  </a:extLst>
                </a:gridCol>
                <a:gridCol w="1111318">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Hồ Chí Minh,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 Rịa – Vũng Tàu,</a:t>
                      </a:r>
                      <a:r>
                        <a:rPr lang="en-VN" sz="1800" kern="1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 Dương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Hồ Chí Minh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6772,6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13608,8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 Nai, Bình Phước</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Đồng Nai</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12737,2</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4427,7</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462306">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 Ninh, Long An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 Ninh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8536,5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2959</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Cần Thơ,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Sóc Trăng,</a:t>
                      </a:r>
                      <a:r>
                        <a:rPr lang="en-VN" sz="1800" kern="1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Hậu Giang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Thành phố Cần Thơ</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6360,8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3207</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3031528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nvGraphicFramePr>
        <p:xfrm>
          <a:off x="421306" y="1353122"/>
          <a:ext cx="8394679" cy="3521774"/>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2485526">
                  <a:extLst>
                    <a:ext uri="{9D8B030D-6E8A-4147-A177-3AD203B41FA5}">
                      <a16:colId xmlns:a16="http://schemas.microsoft.com/office/drawing/2014/main" val="3648555846"/>
                    </a:ext>
                  </a:extLst>
                </a:gridCol>
                <a:gridCol w="1532466">
                  <a:extLst>
                    <a:ext uri="{9D8B030D-6E8A-4147-A177-3AD203B41FA5}">
                      <a16:colId xmlns:a16="http://schemas.microsoft.com/office/drawing/2014/main" val="782360298"/>
                    </a:ext>
                  </a:extLst>
                </a:gridCol>
                <a:gridCol w="1227667">
                  <a:extLst>
                    <a:ext uri="{9D8B030D-6E8A-4147-A177-3AD203B41FA5}">
                      <a16:colId xmlns:a16="http://schemas.microsoft.com/office/drawing/2014/main" val="3648517367"/>
                    </a:ext>
                  </a:extLst>
                </a:gridCol>
                <a:gridCol w="1583267">
                  <a:extLst>
                    <a:ext uri="{9D8B030D-6E8A-4147-A177-3AD203B41FA5}">
                      <a16:colId xmlns:a16="http://schemas.microsoft.com/office/drawing/2014/main" val="2980662288"/>
                    </a:ext>
                  </a:extLst>
                </a:gridCol>
                <a:gridCol w="1111318">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Hồ Chí Minh,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 Rịa – Vũng Tàu,</a:t>
                      </a:r>
                      <a:r>
                        <a:rPr lang="en-VN" sz="1800" kern="1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 Dương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 phố Hồ Chí Minh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6772,6</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13608,8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 Nai, Bình Phước</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Đồng Nai</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12737,2</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4427,7</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462306">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 Ninh, Long An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 Ninh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8536,5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2959</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Cần Thơ,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Sóc Trăng,</a:t>
                      </a:r>
                      <a:r>
                        <a:rPr lang="en-VN" sz="1800" kern="1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Hậu Giang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Thành phố Cần Thơ</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6360,8</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3207</a:t>
                      </a: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1305590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6" name="Content Placeholder 5">
            <a:extLst>
              <a:ext uri="{FF2B5EF4-FFF2-40B4-BE49-F238E27FC236}">
                <a16:creationId xmlns:a16="http://schemas.microsoft.com/office/drawing/2014/main" id="{D2C445CD-8E92-46F8-BD82-82F6C9F02A66}"/>
              </a:ext>
            </a:extLst>
          </p:cNvPr>
          <p:cNvSpPr>
            <a:spLocks noGrp="1"/>
          </p:cNvSpPr>
          <p:nvPr>
            <p:ph sz="quarter" idx="10"/>
          </p:nvPr>
        </p:nvSpPr>
        <p:spPr>
          <a:xfrm>
            <a:off x="358414" y="824223"/>
            <a:ext cx="8286053" cy="3495053"/>
          </a:xfrm>
          <a:noFill/>
        </p:spPr>
        <p:txBody>
          <a:bodyPr>
            <a:noAutofit/>
          </a:bodyPr>
          <a:lstStyle/>
          <a:p>
            <a:pPr algn="ctr"/>
            <a:r>
              <a:rPr lang="vi-VN"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 Diện tích, dân số các tỉnh, thành phố của Việt Nam </a:t>
            </a:r>
            <a:r>
              <a:rPr lang="en-US" sz="1800" b="1"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01/7/2025</a:t>
            </a:r>
            <a:r>
              <a:rPr lang="en-VN" sz="2000" dirty="0">
                <a:effectLst/>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sym typeface="Symbol" panose="05050102010706020507" pitchFamily="18" charset="2"/>
            </a:endParaRPr>
          </a:p>
        </p:txBody>
      </p:sp>
      <p:graphicFrame>
        <p:nvGraphicFramePr>
          <p:cNvPr id="2" name="Table 1">
            <a:extLst>
              <a:ext uri="{FF2B5EF4-FFF2-40B4-BE49-F238E27FC236}">
                <a16:creationId xmlns:a16="http://schemas.microsoft.com/office/drawing/2014/main" id="{3CAD9A18-2705-21F9-4CD9-82E7221EBC82}"/>
              </a:ext>
            </a:extLst>
          </p:cNvPr>
          <p:cNvGraphicFramePr>
            <a:graphicFrameLocks noGrp="1"/>
          </p:cNvGraphicFramePr>
          <p:nvPr>
            <p:extLst>
              <p:ext uri="{D42A27DB-BD31-4B8C-83A1-F6EECF244321}">
                <p14:modId xmlns:p14="http://schemas.microsoft.com/office/powerpoint/2010/main" val="111502742"/>
              </p:ext>
            </p:extLst>
          </p:nvPr>
        </p:nvGraphicFramePr>
        <p:xfrm>
          <a:off x="421306" y="1353122"/>
          <a:ext cx="8394679" cy="3424767"/>
        </p:xfrm>
        <a:graphic>
          <a:graphicData uri="http://schemas.openxmlformats.org/drawingml/2006/table">
            <a:tbl>
              <a:tblPr firstRow="1" firstCol="1" bandRow="1">
                <a:tableStyleId>{5C22544A-7EE6-4342-B048-85BDC9FD1C3A}</a:tableStyleId>
              </a:tblPr>
              <a:tblGrid>
                <a:gridCol w="454435">
                  <a:extLst>
                    <a:ext uri="{9D8B030D-6E8A-4147-A177-3AD203B41FA5}">
                      <a16:colId xmlns:a16="http://schemas.microsoft.com/office/drawing/2014/main" val="2233781473"/>
                    </a:ext>
                  </a:extLst>
                </a:gridCol>
                <a:gridCol w="2485526">
                  <a:extLst>
                    <a:ext uri="{9D8B030D-6E8A-4147-A177-3AD203B41FA5}">
                      <a16:colId xmlns:a16="http://schemas.microsoft.com/office/drawing/2014/main" val="3648555846"/>
                    </a:ext>
                  </a:extLst>
                </a:gridCol>
                <a:gridCol w="1532466">
                  <a:extLst>
                    <a:ext uri="{9D8B030D-6E8A-4147-A177-3AD203B41FA5}">
                      <a16:colId xmlns:a16="http://schemas.microsoft.com/office/drawing/2014/main" val="782360298"/>
                    </a:ext>
                  </a:extLst>
                </a:gridCol>
                <a:gridCol w="1227667">
                  <a:extLst>
                    <a:ext uri="{9D8B030D-6E8A-4147-A177-3AD203B41FA5}">
                      <a16:colId xmlns:a16="http://schemas.microsoft.com/office/drawing/2014/main" val="3648517367"/>
                    </a:ext>
                  </a:extLst>
                </a:gridCol>
                <a:gridCol w="1583267">
                  <a:extLst>
                    <a:ext uri="{9D8B030D-6E8A-4147-A177-3AD203B41FA5}">
                      <a16:colId xmlns:a16="http://schemas.microsoft.com/office/drawing/2014/main" val="2980662288"/>
                    </a:ext>
                  </a:extLst>
                </a:gridCol>
                <a:gridCol w="1111318">
                  <a:extLst>
                    <a:ext uri="{9D8B030D-6E8A-4147-A177-3AD203B41FA5}">
                      <a16:colId xmlns:a16="http://schemas.microsoft.com/office/drawing/2014/main" val="3423943823"/>
                    </a:ext>
                  </a:extLst>
                </a:gridCol>
              </a:tblGrid>
              <a:tr h="721041">
                <a:tc>
                  <a:txBody>
                    <a:bodyPr/>
                    <a:lstStyle/>
                    <a:p>
                      <a:pPr algn="ctr">
                        <a:lnSpc>
                          <a:spcPct val="120000"/>
                        </a:lnSpc>
                      </a:pPr>
                      <a:r>
                        <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TT</a:t>
                      </a: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a:solidFill>
                            <a:schemeClr val="tx1"/>
                          </a:solidFill>
                          <a:effectLst/>
                          <a:latin typeface="Arial" panose="020B0604020202020204" pitchFamily="34" charset="0"/>
                          <a:cs typeface="Arial" panose="020B0604020202020204" pitchFamily="34" charset="0"/>
                        </a:rPr>
                        <a:t>Đơn vị hành chính cũ</a:t>
                      </a:r>
                      <a:endParaRPr lang="en-VN" sz="18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Đơn vị hành chính mới</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Diện tích</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(km</a:t>
                      </a:r>
                      <a:r>
                        <a:rPr lang="vi-VN" sz="1800" b="0" kern="100" baseline="30000" dirty="0">
                          <a:solidFill>
                            <a:schemeClr val="tx1"/>
                          </a:solidFill>
                          <a:effectLst/>
                          <a:latin typeface="Arial" panose="020B0604020202020204" pitchFamily="34" charset="0"/>
                          <a:cs typeface="Arial" panose="020B0604020202020204" pitchFamily="34" charset="0"/>
                        </a:rPr>
                        <a:t>2</a:t>
                      </a:r>
                      <a:r>
                        <a:rPr lang="vi-VN" sz="1800" b="0" kern="100" dirty="0">
                          <a:solidFill>
                            <a:schemeClr val="tx1"/>
                          </a:solidFill>
                          <a:effectLst/>
                          <a:latin typeface="Arial" panose="020B0604020202020204" pitchFamily="34" charset="0"/>
                          <a:cs typeface="Arial" panose="020B0604020202020204" pitchFamily="34" charset="0"/>
                        </a:rPr>
                        <a:t>)</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Dân số</a:t>
                      </a:r>
                      <a:endParaRPr lang="en-VN" sz="1800" kern="100" dirty="0">
                        <a:solidFill>
                          <a:schemeClr val="tx1"/>
                        </a:solidFill>
                        <a:effectLst/>
                        <a:latin typeface="Arial" panose="020B0604020202020204" pitchFamily="34" charset="0"/>
                        <a:cs typeface="Arial" panose="020B0604020202020204" pitchFamily="34" charset="0"/>
                      </a:endParaRPr>
                    </a:p>
                    <a:p>
                      <a:pPr algn="ctr">
                        <a:lnSpc>
                          <a:spcPct val="120000"/>
                        </a:lnSpc>
                      </a:pPr>
                      <a:r>
                        <a:rPr lang="vi-VN" sz="1800" b="0" kern="100" dirty="0">
                          <a:solidFill>
                            <a:schemeClr val="tx1"/>
                          </a:solidFill>
                          <a:effectLst/>
                          <a:latin typeface="Arial" panose="020B0604020202020204" pitchFamily="34" charset="0"/>
                          <a:cs typeface="Arial" panose="020B0604020202020204" pitchFamily="34" charset="0"/>
                        </a:rPr>
                        <a:t>(nghìn người)</a:t>
                      </a:r>
                      <a:endParaRPr lang="en-VN" sz="1800" b="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vi-VN" sz="1800" kern="100" dirty="0">
                          <a:solidFill>
                            <a:schemeClr val="tx1"/>
                          </a:solidFill>
                          <a:effectLst/>
                          <a:latin typeface="Arial" panose="020B0604020202020204" pitchFamily="34" charset="0"/>
                          <a:cs typeface="Arial" panose="020B0604020202020204" pitchFamily="34" charset="0"/>
                        </a:rPr>
                        <a:t>Ghi chú</a:t>
                      </a:r>
                      <a:endParaRPr lang="en-VN" sz="18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9040885"/>
                  </a:ext>
                </a:extLst>
              </a:tr>
              <a:tr h="474304">
                <a:tc>
                  <a:txBody>
                    <a:bodyPr/>
                    <a:lstStyle/>
                    <a:p>
                      <a:pPr algn="ct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Vĩnh Long,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Bến Tre, Trà Vinh</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Vĩnh Long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6296,2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3367,5</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40006"/>
                  </a:ext>
                </a:extLst>
              </a:tr>
              <a:tr h="561801">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 Tháp, </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Tiền Giang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Đồng Tháp</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5938,7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3397,2</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94108750"/>
                  </a:ext>
                </a:extLst>
              </a:tr>
              <a:tr h="462306">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Giang,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Kiên Giang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Giang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9888,9</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3679,3</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3860872"/>
                  </a:ext>
                </a:extLst>
              </a:tr>
              <a:tr h="819300">
                <a:tc>
                  <a:txBody>
                    <a:bodyPr/>
                    <a:lstStyle/>
                    <a:p>
                      <a:pPr algn="ct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 Mau, </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vi-VN"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Bạc Liêu</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20000"/>
                        </a:lnSpc>
                      </a:pPr>
                      <a:r>
                        <a:rPr lang="vi-VN"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Cà Mau</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7942,4</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2140,7</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20000"/>
                        </a:lnSpc>
                      </a:pP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4127743"/>
                  </a:ext>
                </a:extLst>
              </a:tr>
            </a:tbl>
          </a:graphicData>
        </a:graphic>
      </p:graphicFrame>
    </p:spTree>
    <p:extLst>
      <p:ext uri="{BB962C8B-B14F-4D97-AF65-F5344CB8AC3E}">
        <p14:creationId xmlns:p14="http://schemas.microsoft.com/office/powerpoint/2010/main" val="77582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8" name="TextBox 7">
            <a:extLst>
              <a:ext uri="{FF2B5EF4-FFF2-40B4-BE49-F238E27FC236}">
                <a16:creationId xmlns:a16="http://schemas.microsoft.com/office/drawing/2014/main" id="{2A14F48F-BA79-797D-9B6A-6FF696B6F14F}"/>
              </a:ext>
            </a:extLst>
          </p:cNvPr>
          <p:cNvSpPr txBox="1"/>
          <p:nvPr/>
        </p:nvSpPr>
        <p:spPr>
          <a:xfrm>
            <a:off x="390906" y="1053505"/>
            <a:ext cx="8376778" cy="3728585"/>
          </a:xfrm>
          <a:prstGeom prst="rect">
            <a:avLst/>
          </a:prstGeom>
          <a:noFill/>
        </p:spPr>
        <p:txBody>
          <a:bodyPr wrap="square">
            <a:spAutoFit/>
          </a:bodyPr>
          <a:lstStyle/>
          <a:p>
            <a:pPr algn="just">
              <a:lnSpc>
                <a:spcPct val="150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33.321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link: https://</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thuvienphapluat.vn</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phap-luat</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phap-luat</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/danh-sach-3321-xa-phuong-dac-khu-chinh-thuc-cua-34-tinh-thanh-viet-nam-tra-cuu-3321-xa-phuong-dac-k-726625-221776.html</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UBTV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xếp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huyện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2429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8" name="TextBox 7">
            <a:extLst>
              <a:ext uri="{FF2B5EF4-FFF2-40B4-BE49-F238E27FC236}">
                <a16:creationId xmlns:a16="http://schemas.microsoft.com/office/drawing/2014/main" id="{2A14F48F-BA79-797D-9B6A-6FF696B6F14F}"/>
              </a:ext>
            </a:extLst>
          </p:cNvPr>
          <p:cNvSpPr txBox="1"/>
          <p:nvPr/>
        </p:nvSpPr>
        <p:spPr>
          <a:xfrm>
            <a:off x="390906" y="1053505"/>
            <a:ext cx="8376778" cy="3728585"/>
          </a:xfrm>
          <a:prstGeom prst="rect">
            <a:avLst/>
          </a:prstGeom>
          <a:noFill/>
        </p:spPr>
        <p:txBody>
          <a:bodyPr wrap="square">
            <a:spAutoFit/>
          </a:bodyPr>
          <a:lstStyle/>
          <a:p>
            <a:pPr algn="just">
              <a:lnSpc>
                <a:spcPct val="150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3.321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link: https://</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thuvienphapluat.vn</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phap-luat</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20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phap-luat</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/danh-sach-3321-xa-phuong-dac-khu-chinh-thuc-cua-34-tinh-thanh-viet-nam-tra-cuu-3321-xa-phuong-dac-k-726625-221776.html</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UBTV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sắp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xếp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huyện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sẽ</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33486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286053" cy="4613654"/>
          </a:xfrm>
        </p:spPr>
        <p:txBody>
          <a:bodyPr>
            <a:normAutofit lnSpcReduction="10000"/>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1.1.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endParaRPr lang="en-US" sz="2400" b="1" dirty="0">
              <a:latin typeface="Arial" panose="020B0604020202020204" pitchFamily="34" charset="0"/>
              <a:cs typeface="Arial" panose="020B0604020202020204" pitchFamily="34" charset="0"/>
            </a:endParaRPr>
          </a:p>
          <a:p>
            <a:pPr indent="457200" algn="just">
              <a:lnSpc>
                <a:spcPct val="110000"/>
              </a:lnSpc>
              <a:spcBef>
                <a:spcPts val="0"/>
              </a:spcBef>
              <a:spcAft>
                <a:spcPts val="600"/>
              </a:spcAft>
            </a:pPr>
            <a:r>
              <a:rPr lang="en-VN" sz="1900" dirty="0">
                <a:solidFill>
                  <a:srgbClr val="000000"/>
                </a:solidFill>
                <a:effectLst/>
                <a:latin typeface="Times New Roman" panose="02020603050405020304" pitchFamily="18" charset="0"/>
                <a:ea typeface="Times New Roman" panose="02020603050405020304" pitchFamily="18" charset="0"/>
              </a:rPr>
              <a:t>- Thông báo Kết luận của Ban Thường vụ Đảng ủy Chính phủ tại cuộc họp về định hướng điều chỉnh phân vùng và điều chỉnh quy hoạch vùng kinh tế - xã hội.</a:t>
            </a:r>
            <a:endParaRPr lang="en-VN" sz="1900" dirty="0">
              <a:effectLst/>
              <a:latin typeface="Times New Roman" panose="02020603050405020304" pitchFamily="18" charset="0"/>
              <a:ea typeface="Times New Roman" panose="02020603050405020304" pitchFamily="18" charset="0"/>
            </a:endParaRPr>
          </a:p>
          <a:p>
            <a:pPr indent="457200" algn="just">
              <a:lnSpc>
                <a:spcPct val="110000"/>
              </a:lnSpc>
              <a:spcBef>
                <a:spcPts val="0"/>
              </a:spcBef>
              <a:spcAft>
                <a:spcPts val="600"/>
              </a:spcAft>
            </a:pPr>
            <a:r>
              <a:rPr lang="en-VN" sz="1900" i="1" dirty="0">
                <a:solidFill>
                  <a:srgbClr val="000000"/>
                </a:solidFill>
                <a:effectLst/>
                <a:latin typeface="Times New Roman" panose="02020603050405020304" pitchFamily="18" charset="0"/>
                <a:ea typeface="Times New Roman" panose="02020603050405020304" pitchFamily="18" charset="0"/>
              </a:rPr>
              <a:t>"Thống nhất lựa chọn phương án cả nước chia thành 6 vùng kinh tế - xã hội: </a:t>
            </a:r>
            <a:r>
              <a:rPr lang="vi-VN" sz="1900" i="1" dirty="0">
                <a:solidFill>
                  <a:srgbClr val="000000"/>
                </a:solidFill>
                <a:effectLst/>
                <a:latin typeface="Times New Roman" panose="02020603050405020304" pitchFamily="18" charset="0"/>
                <a:ea typeface="Times New Roman" panose="02020603050405020304" pitchFamily="18" charset="0"/>
              </a:rPr>
              <a:t>(1) Vùng Trung du và miền núi phía Bắc bao gồm 09 tỉnh: Lạng Sơn, Cao Bằng, Thái Nguyên, Tuyên Quang, Phú Thọ, Lào Cai, Lai Châu, Điện Biên, Sơn La; (2) Vùng Đồng bằng sông Hồng gồm 6 tỉnh, thành phố: Hà Nội, Hải Phòng, Ninh Bình, Hưng Yên, Bắc Ninh, Quảng Ninh; (3) Vùng Bắc Trung Bộ gồm 5 tỉnh, thành phố: Thanh Hóa, Nghệ An, Hà Tĩnh, Quảng Trị, Huế; (4) Vùng Nam Trung Bộ (Duyên hải Nam Trung Bộ và Tây Nguyên) gồm 6 tỉnh, thành phố: Đà Nẵng, Quảng Ngãi, Gia Lai, Đắk Lắk, Khánh Hòa, Lâm Đồng; (5) Vùng Đông Nam Bộ gồm 3 tỉnh, thành phố: TP Hồ Chí Minh, Đồng Nai, Tây Ninh; (6) Vùng Đồng bằng sông Cửu Long gồm 5 tỉnh, thành phố: Cần Thơ, Vĩnh Long, Đồng Tháp, An Giang, Cà Mau</a:t>
            </a:r>
            <a:r>
              <a:rPr lang="en-VN" sz="1900" i="1" dirty="0">
                <a:solidFill>
                  <a:srgbClr val="000000"/>
                </a:solidFill>
                <a:effectLst/>
                <a:latin typeface="Times New Roman" panose="02020603050405020304" pitchFamily="18" charset="0"/>
                <a:ea typeface="Times New Roman" panose="02020603050405020304" pitchFamily="18" charset="0"/>
              </a:rPr>
              <a:t>".</a:t>
            </a:r>
            <a:endParaRPr lang="en-VN" sz="19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7711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8" name="TextBox 7">
            <a:extLst>
              <a:ext uri="{FF2B5EF4-FFF2-40B4-BE49-F238E27FC236}">
                <a16:creationId xmlns:a16="http://schemas.microsoft.com/office/drawing/2014/main" id="{2A14F48F-BA79-797D-9B6A-6FF696B6F14F}"/>
              </a:ext>
            </a:extLst>
          </p:cNvPr>
          <p:cNvSpPr txBox="1"/>
          <p:nvPr/>
        </p:nvSpPr>
        <p:spPr>
          <a:xfrm>
            <a:off x="234882" y="844626"/>
            <a:ext cx="8376778" cy="456472"/>
          </a:xfrm>
          <a:prstGeom prst="rect">
            <a:avLst/>
          </a:prstGeom>
          <a:noFill/>
        </p:spPr>
        <p:txBody>
          <a:bodyPr wrap="square">
            <a:spAutoFit/>
          </a:bodyPr>
          <a:lstStyle/>
          <a:p>
            <a:pPr algn="just">
              <a:lnSpc>
                <a:spcPct val="150000"/>
              </a:lnSpc>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descr="A white background with black text&#10;&#10;Description automatically generated">
            <a:extLst>
              <a:ext uri="{FF2B5EF4-FFF2-40B4-BE49-F238E27FC236}">
                <a16:creationId xmlns:a16="http://schemas.microsoft.com/office/drawing/2014/main" id="{52BC2AB4-33B6-08B6-046B-05A193E8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16762"/>
            <a:ext cx="7772400" cy="2525417"/>
          </a:xfrm>
          <a:prstGeom prst="rect">
            <a:avLst/>
          </a:prstGeom>
        </p:spPr>
      </p:pic>
      <p:pic>
        <p:nvPicPr>
          <p:cNvPr id="6" name="Picture 5">
            <a:extLst>
              <a:ext uri="{FF2B5EF4-FFF2-40B4-BE49-F238E27FC236}">
                <a16:creationId xmlns:a16="http://schemas.microsoft.com/office/drawing/2014/main" id="{457FD8FE-B9F8-E983-3CED-EE1E967EC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41" y="3970703"/>
            <a:ext cx="7772400" cy="944645"/>
          </a:xfrm>
          <a:prstGeom prst="rect">
            <a:avLst/>
          </a:prstGeom>
        </p:spPr>
      </p:pic>
    </p:spTree>
    <p:extLst>
      <p:ext uri="{BB962C8B-B14F-4D97-AF65-F5344CB8AC3E}">
        <p14:creationId xmlns:p14="http://schemas.microsoft.com/office/powerpoint/2010/main" val="2364562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8" name="TextBox 7">
            <a:extLst>
              <a:ext uri="{FF2B5EF4-FFF2-40B4-BE49-F238E27FC236}">
                <a16:creationId xmlns:a16="http://schemas.microsoft.com/office/drawing/2014/main" id="{2A14F48F-BA79-797D-9B6A-6FF696B6F14F}"/>
              </a:ext>
            </a:extLst>
          </p:cNvPr>
          <p:cNvSpPr txBox="1"/>
          <p:nvPr/>
        </p:nvSpPr>
        <p:spPr>
          <a:xfrm>
            <a:off x="1919749" y="888196"/>
            <a:ext cx="6428385" cy="496931"/>
          </a:xfrm>
          <a:prstGeom prst="rect">
            <a:avLst/>
          </a:prstGeom>
          <a:noFill/>
        </p:spPr>
        <p:txBody>
          <a:bodyPr wrap="square">
            <a:spAutoFit/>
          </a:bodyPr>
          <a:lstStyle/>
          <a:p>
            <a:pPr algn="just">
              <a:lnSpc>
                <a:spcPct val="150000"/>
              </a:lnSpc>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nay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4687DC82-5D80-0769-73B5-72CDC1EF5926}"/>
              </a:ext>
            </a:extLst>
          </p:cNvPr>
          <p:cNvGraphicFramePr>
            <a:graphicFrameLocks noGrp="1"/>
          </p:cNvGraphicFramePr>
          <p:nvPr>
            <p:extLst>
              <p:ext uri="{D42A27DB-BD31-4B8C-83A1-F6EECF244321}">
                <p14:modId xmlns:p14="http://schemas.microsoft.com/office/powerpoint/2010/main" val="48802931"/>
              </p:ext>
            </p:extLst>
          </p:nvPr>
        </p:nvGraphicFramePr>
        <p:xfrm>
          <a:off x="556953" y="1592185"/>
          <a:ext cx="7837477" cy="3140710"/>
        </p:xfrm>
        <a:graphic>
          <a:graphicData uri="http://schemas.openxmlformats.org/drawingml/2006/table">
            <a:tbl>
              <a:tblPr firstRow="1" firstCol="1" bandRow="1">
                <a:tableStyleId>{5C22544A-7EE6-4342-B048-85BDC9FD1C3A}</a:tableStyleId>
              </a:tblPr>
              <a:tblGrid>
                <a:gridCol w="1636885">
                  <a:extLst>
                    <a:ext uri="{9D8B030D-6E8A-4147-A177-3AD203B41FA5}">
                      <a16:colId xmlns:a16="http://schemas.microsoft.com/office/drawing/2014/main" val="1948372895"/>
                    </a:ext>
                  </a:extLst>
                </a:gridCol>
                <a:gridCol w="3432272">
                  <a:extLst>
                    <a:ext uri="{9D8B030D-6E8A-4147-A177-3AD203B41FA5}">
                      <a16:colId xmlns:a16="http://schemas.microsoft.com/office/drawing/2014/main" val="470674418"/>
                    </a:ext>
                  </a:extLst>
                </a:gridCol>
                <a:gridCol w="2768320">
                  <a:extLst>
                    <a:ext uri="{9D8B030D-6E8A-4147-A177-3AD203B41FA5}">
                      <a16:colId xmlns:a16="http://schemas.microsoft.com/office/drawing/2014/main" val="2503846590"/>
                    </a:ext>
                  </a:extLst>
                </a:gridCol>
              </a:tblGrid>
              <a:tr h="0">
                <a:tc>
                  <a:txBody>
                    <a:bodyPr/>
                    <a:lstStyle/>
                    <a:p>
                      <a:pPr algn="ctr">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Địa</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danh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điểm</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cực</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Trước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đây</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Hiện</a:t>
                      </a:r>
                      <a:r>
                        <a:rPr lang="en-US" sz="1800" kern="100" dirty="0">
                          <a:effectLst/>
                          <a:latin typeface="Arial" panose="020B0604020202020204" pitchFamily="34" charset="0"/>
                          <a:cs typeface="Arial" panose="020B0604020202020204" pitchFamily="34" charset="0"/>
                        </a:rPr>
                        <a:t> nay</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0599511"/>
                  </a:ext>
                </a:extLst>
              </a:tr>
              <a:tr h="344044">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Cực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Bắc</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a:effectLst/>
                          <a:latin typeface="Arial" panose="020B0604020202020204" pitchFamily="34" charset="0"/>
                          <a:cs typeface="Arial" panose="020B0604020202020204" pitchFamily="34" charset="0"/>
                        </a:rPr>
                        <a:t>Xã Lũng Cú, huyện Đồng Văn, tỉnh Hà Giang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Lũng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Cú</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Tuyên</a:t>
                      </a:r>
                      <a:r>
                        <a:rPr lang="en-US" sz="1800" kern="100" dirty="0">
                          <a:effectLst/>
                          <a:latin typeface="Arial" panose="020B0604020202020204" pitchFamily="34" charset="0"/>
                          <a:cs typeface="Arial" panose="020B0604020202020204" pitchFamily="34" charset="0"/>
                        </a:rPr>
                        <a:t> Quang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8273070"/>
                  </a:ext>
                </a:extLst>
              </a:tr>
              <a:tr h="227070">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Cực</a:t>
                      </a:r>
                      <a:r>
                        <a:rPr lang="en-US" sz="1800" kern="100" dirty="0">
                          <a:effectLst/>
                          <a:latin typeface="Arial" panose="020B0604020202020204" pitchFamily="34" charset="0"/>
                          <a:cs typeface="Arial" panose="020B0604020202020204" pitchFamily="34" charset="0"/>
                        </a:rPr>
                        <a:t> Nam</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Mũi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huyện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Ngọc</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Hiển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Cà</a:t>
                      </a:r>
                      <a:r>
                        <a:rPr lang="en-US" sz="1800" kern="100" dirty="0">
                          <a:effectLst/>
                          <a:latin typeface="Arial" panose="020B0604020202020204" pitchFamily="34" charset="0"/>
                          <a:cs typeface="Arial" panose="020B0604020202020204" pitchFamily="34" charset="0"/>
                        </a:rPr>
                        <a:t> Mau</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Mũi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Cà</a:t>
                      </a:r>
                      <a:r>
                        <a:rPr lang="en-US" sz="1800" kern="100" dirty="0">
                          <a:effectLst/>
                          <a:latin typeface="Arial" panose="020B0604020202020204" pitchFamily="34" charset="0"/>
                          <a:cs typeface="Arial" panose="020B0604020202020204" pitchFamily="34" charset="0"/>
                        </a:rPr>
                        <a:t> Mau</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6464782"/>
                  </a:ext>
                </a:extLst>
              </a:tr>
              <a:tr h="227070">
                <a:tc>
                  <a:txBody>
                    <a:bodyPr/>
                    <a:lstStyle/>
                    <a:p>
                      <a:pPr algn="just">
                        <a:lnSpc>
                          <a:spcPct val="120000"/>
                        </a:lnSpc>
                        <a:spcBef>
                          <a:spcPts val="600"/>
                        </a:spcBef>
                        <a:spcAft>
                          <a:spcPts val="0"/>
                        </a:spcAft>
                      </a:pPr>
                      <a:r>
                        <a:rPr lang="en-US" sz="1800" kern="100">
                          <a:effectLst/>
                          <a:latin typeface="Arial" panose="020B0604020202020204" pitchFamily="34" charset="0"/>
                          <a:cs typeface="Arial" panose="020B0604020202020204" pitchFamily="34" charset="0"/>
                        </a:rPr>
                        <a:t>Cực Tây</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Sín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Thầu</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huyện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Mường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Nhé</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Điện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Biên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Sín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Thầu</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Điện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Biên</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924284"/>
                  </a:ext>
                </a:extLst>
              </a:tr>
              <a:tr h="227070">
                <a:tc>
                  <a:txBody>
                    <a:bodyPr/>
                    <a:lstStyle/>
                    <a:p>
                      <a:pPr algn="just">
                        <a:lnSpc>
                          <a:spcPct val="120000"/>
                        </a:lnSpc>
                        <a:spcBef>
                          <a:spcPts val="600"/>
                        </a:spcBef>
                        <a:spcAft>
                          <a:spcPts val="0"/>
                        </a:spcAft>
                      </a:pPr>
                      <a:r>
                        <a:rPr lang="en-US" sz="1800" kern="100">
                          <a:effectLst/>
                          <a:latin typeface="Arial" panose="020B0604020202020204" pitchFamily="34" charset="0"/>
                          <a:cs typeface="Arial" panose="020B0604020202020204" pitchFamily="34" charset="0"/>
                        </a:rPr>
                        <a:t>Cực Đông</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Vạn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Thạnh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huyện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Vạn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Ninh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Khánh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Hòa</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Bef>
                          <a:spcPts val="600"/>
                        </a:spcBef>
                        <a:spcAft>
                          <a:spcPts val="0"/>
                        </a:spcAft>
                      </a:pPr>
                      <a:r>
                        <a:rPr lang="en-US" sz="1800" kern="100" dirty="0" err="1">
                          <a:effectLst/>
                          <a:latin typeface="Arial" panose="020B0604020202020204" pitchFamily="34" charset="0"/>
                          <a:cs typeface="Arial" panose="020B0604020202020204" pitchFamily="34" charset="0"/>
                        </a:rPr>
                        <a:t>Xã</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Đại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Lãnh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tỉnh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Khánh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Hòa</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7123" marR="371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937290"/>
                  </a:ext>
                </a:extLst>
              </a:tr>
            </a:tbl>
          </a:graphicData>
        </a:graphic>
      </p:graphicFrame>
    </p:spTree>
    <p:extLst>
      <p:ext uri="{BB962C8B-B14F-4D97-AF65-F5344CB8AC3E}">
        <p14:creationId xmlns:p14="http://schemas.microsoft.com/office/powerpoint/2010/main" val="91841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2.1. CẬP NHẬT ĐỊA DANH</a:t>
            </a:r>
          </a:p>
        </p:txBody>
      </p:sp>
      <p:sp>
        <p:nvSpPr>
          <p:cNvPr id="4" name="TextBox 3">
            <a:extLst>
              <a:ext uri="{FF2B5EF4-FFF2-40B4-BE49-F238E27FC236}">
                <a16:creationId xmlns:a16="http://schemas.microsoft.com/office/drawing/2014/main" id="{068D4895-0B17-DF05-F02A-CBA51C55771B}"/>
              </a:ext>
            </a:extLst>
          </p:cNvPr>
          <p:cNvSpPr txBox="1"/>
          <p:nvPr/>
        </p:nvSpPr>
        <p:spPr>
          <a:xfrm>
            <a:off x="479085" y="996158"/>
            <a:ext cx="8336899" cy="3636316"/>
          </a:xfrm>
          <a:prstGeom prst="rect">
            <a:avLst/>
          </a:prstGeom>
          <a:noFill/>
        </p:spPr>
        <p:txBody>
          <a:bodyPr wrap="square">
            <a:spAutoFit/>
          </a:bodyPr>
          <a:lstStyle/>
          <a:p>
            <a:pPr indent="457200" algn="just">
              <a:lnSpc>
                <a:spcPct val="120000"/>
              </a:lnSpc>
              <a:spcAft>
                <a:spcPts val="600"/>
              </a:spcAft>
            </a:pP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huyện</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r>
              <a:rPr lang="en-US"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trấn</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Song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Tử</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a:t>
            </a:r>
            <a:r>
              <a:rPr lang="en-US"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xã</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nl-NL" sz="2000" i="1"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i="1"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Tồn</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nay</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ghép</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đặc</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gọi</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đặc</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l-NL" sz="20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Trường</a:t>
            </a:r>
            <a:r>
              <a:rPr lang="nl-NL"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địa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danh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ví</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dụ</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sông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Cửu</a:t>
            </a:r>
            <a:r>
              <a:rPr lang="en-US" sz="2000" i="1" dirty="0">
                <a:effectLst/>
                <a:latin typeface="Arial" panose="020B0604020202020204" pitchFamily="34" charset="0"/>
                <a:ea typeface="Times New Roman" panose="02020603050405020304" pitchFamily="18" charset="0"/>
                <a:cs typeface="Arial" panose="020B0604020202020204" pitchFamily="34" charset="0"/>
              </a:rPr>
              <a:t> Long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địa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hình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phẳng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thấp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vùng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trũng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dễ</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ngập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như</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Tháp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Mười</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Kiên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Giang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Cà</a:t>
            </a:r>
            <a:r>
              <a:rPr lang="en-US" sz="2000" i="1" dirty="0">
                <a:effectLst/>
                <a:latin typeface="Arial" panose="020B0604020202020204" pitchFamily="34" charset="0"/>
                <a:ea typeface="Times New Roman" panose="02020603050405020304" pitchFamily="18" charset="0"/>
                <a:cs typeface="Arial" panose="020B0604020202020204" pitchFamily="34" charset="0"/>
              </a:rPr>
              <a:t> Mau. </a:t>
            </a:r>
            <a:r>
              <a:rPr lang="vi-VN" sz="2000" i="1" dirty="0">
                <a:effectLst/>
                <a:latin typeface="Arial" panose="020B0604020202020204" pitchFamily="34" charset="0"/>
                <a:ea typeface="Times New Roman" panose="02020603050405020304" pitchFamily="18" charset="0"/>
                <a:cs typeface="Arial" panose="020B0604020202020204" pitchFamily="34" charset="0"/>
              </a:rPr>
              <a:t>(bài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Thiên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nhiên</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vùng</a:t>
            </a:r>
            <a:r>
              <a:rPr lang="en-US" sz="2000" i="1" dirty="0">
                <a:effectLst/>
                <a:latin typeface="Arial" panose="020B0604020202020204" pitchFamily="34" charset="0"/>
                <a:ea typeface="Times New Roman" panose="02020603050405020304" pitchFamily="18" charset="0"/>
                <a:cs typeface="Arial" panose="020B0604020202020204" pitchFamily="34" charset="0"/>
              </a:rPr>
              <a:t> Nam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Bộ</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lớp</a:t>
            </a:r>
            <a:r>
              <a:rPr lang="en-US" sz="2000" i="1" dirty="0">
                <a:effectLst/>
                <a:latin typeface="Arial" panose="020B0604020202020204" pitchFamily="34" charset="0"/>
                <a:ea typeface="Times New Roman" panose="02020603050405020304" pitchFamily="18" charset="0"/>
                <a:cs typeface="Arial" panose="020B0604020202020204" pitchFamily="34" charset="0"/>
              </a:rPr>
              <a:t> 4</a:t>
            </a:r>
            <a:r>
              <a:rPr lang="vi-VN"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sửa</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effectLst/>
                <a:latin typeface="Arial" panose="020B0604020202020204" pitchFamily="34" charset="0"/>
                <a:ea typeface="Times New Roman" panose="02020603050405020304" pitchFamily="18" charset="0"/>
                <a:cs typeface="Arial" panose="020B0604020202020204" pitchFamily="34" charset="0"/>
              </a:rPr>
              <a:t>:</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sông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Cửu</a:t>
            </a:r>
            <a:r>
              <a:rPr lang="en-US" sz="2000" i="1" dirty="0">
                <a:effectLst/>
                <a:latin typeface="Arial" panose="020B0604020202020204" pitchFamily="34" charset="0"/>
                <a:ea typeface="Times New Roman" panose="02020603050405020304" pitchFamily="18" charset="0"/>
                <a:cs typeface="Arial" panose="020B0604020202020204" pitchFamily="34" charset="0"/>
              </a:rPr>
              <a:t> Long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địa</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hình</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bằng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phẳng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thấp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vùng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trũng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dễ</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ngập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như</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Tháp</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Mười</a:t>
            </a:r>
            <a:r>
              <a:rPr lang="en-US" sz="2000" i="1" dirty="0">
                <a:effectLst/>
                <a:latin typeface="Arial" panose="020B0604020202020204" pitchFamily="34" charset="0"/>
                <a:ea typeface="Times New Roman" panose="02020603050405020304" pitchFamily="18" charset="0"/>
                <a:cs typeface="Arial" panose="020B0604020202020204" pitchFamily="34" charset="0"/>
              </a:rPr>
              <a:t>, An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Giang</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i="1" dirty="0" err="1">
                <a:effectLst/>
                <a:latin typeface="Arial" panose="020B0604020202020204" pitchFamily="34" charset="0"/>
                <a:ea typeface="Times New Roman" panose="02020603050405020304" pitchFamily="18" charset="0"/>
                <a:cs typeface="Arial" panose="020B0604020202020204" pitchFamily="34" charset="0"/>
              </a:rPr>
              <a:t>Cà</a:t>
            </a:r>
            <a:r>
              <a:rPr lang="en-US" sz="2000" i="1" dirty="0">
                <a:effectLst/>
                <a:latin typeface="Arial" panose="020B0604020202020204" pitchFamily="34" charset="0"/>
                <a:ea typeface="Times New Roman" panose="02020603050405020304" pitchFamily="18" charset="0"/>
                <a:cs typeface="Arial" panose="020B0604020202020204" pitchFamily="34" charset="0"/>
              </a:rPr>
              <a:t> Mau</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5368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800" dirty="0"/>
              <a:t>2.2. CẬP NHẬT SỐ LIỆU THỐNG KÊ</a:t>
            </a:r>
          </a:p>
        </p:txBody>
      </p:sp>
      <p:sp>
        <p:nvSpPr>
          <p:cNvPr id="3" name="TextBox 2">
            <a:extLst>
              <a:ext uri="{FF2B5EF4-FFF2-40B4-BE49-F238E27FC236}">
                <a16:creationId xmlns:a16="http://schemas.microsoft.com/office/drawing/2014/main" id="{87394C82-1B43-02A7-11A4-E01192266C50}"/>
              </a:ext>
            </a:extLst>
          </p:cNvPr>
          <p:cNvSpPr txBox="1"/>
          <p:nvPr/>
        </p:nvSpPr>
        <p:spPr>
          <a:xfrm>
            <a:off x="634751" y="1019839"/>
            <a:ext cx="7812077" cy="2128147"/>
          </a:xfrm>
          <a:prstGeom prst="rect">
            <a:avLst/>
          </a:prstGeom>
          <a:noFill/>
        </p:spPr>
        <p:txBody>
          <a:bodyPr wrap="square">
            <a:spAutoFit/>
          </a:bodyPr>
          <a:lstStyle/>
          <a:p>
            <a:pPr marL="285750" indent="-285750" algn="just">
              <a:lnSpc>
                <a:spcPct val="130000"/>
              </a:lnSpc>
              <a:spcAft>
                <a:spcPts val="600"/>
              </a:spcAft>
              <a:buFontTx/>
              <a:buChar char="-"/>
            </a:pP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2025-2026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2024.</a:t>
            </a:r>
          </a:p>
          <a:p>
            <a:pPr marL="285750" indent="-285750" algn="just">
              <a:lnSpc>
                <a:spcPct val="130000"/>
              </a:lnSpc>
              <a:spcAft>
                <a:spcPts val="600"/>
              </a:spcAft>
              <a:buFontTx/>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dồn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Niên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2024,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link).</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43448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590996" y="1116432"/>
            <a:ext cx="8165595" cy="3077253"/>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 du và miền núi phía Bắc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30000"/>
              </a:lnSpc>
              <a:spcBef>
                <a:spcPts val="600"/>
              </a:spcBef>
              <a:spcAft>
                <a:spcPts val="600"/>
              </a:spcAft>
              <a:buFontTx/>
              <a:buChar char="-"/>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92.517,4 km</a:t>
            </a:r>
            <a:r>
              <a:rPr lang="en-US"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27,9%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2024),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Bef>
                <a:spcPts val="600"/>
              </a:spcBef>
              <a:spcAft>
                <a:spcPts val="600"/>
              </a:spcAft>
              <a:buFontTx/>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Cao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Quang,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Thọ</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Cai, Lai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La.</a:t>
            </a:r>
          </a:p>
          <a:p>
            <a:pPr marL="285750" indent="-285750" algn="just">
              <a:lnSpc>
                <a:spcPct val="130000"/>
              </a:lnSpc>
              <a:spcBef>
                <a:spcPts val="600"/>
              </a:spcBef>
              <a:spcAft>
                <a:spcPts val="600"/>
              </a:spcAft>
              <a:buFontTx/>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ùng</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12,6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chiếm</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12,4%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kern="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Mật</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136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/km</a:t>
            </a:r>
            <a:r>
              <a:rPr lang="en-US" kern="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kern="0" baseline="30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thị</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23,9% (</a:t>
            </a:r>
            <a:r>
              <a:rPr lang="en-US"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2024).</a:t>
            </a:r>
            <a:r>
              <a:rPr lang="en-US" i="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419369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31766"/>
            <a:ext cx="8165595" cy="3566554"/>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 bằng Bắc Bộ</a:t>
            </a:r>
            <a:endParaRPr lang="en-VN" sz="2000" b="1"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30000"/>
              </a:lnSpc>
              <a:spcAft>
                <a:spcPts val="600"/>
              </a:spcAft>
              <a:buFontTx/>
              <a:buChar char="-"/>
            </a:pP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iện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tự</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23,9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nghìn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a:t>
            </a:r>
            <a:r>
              <a:rPr lang="en-US"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7,2%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TD&amp;MNPB, BTB,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Aft>
                <a:spcPts val="600"/>
              </a:spcAft>
              <a:buFontTx/>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Phạm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đô</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TP.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Aft>
                <a:spcPts val="600"/>
              </a:spcAft>
              <a:buFontTx/>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2024,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24,8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24,4%;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1,19%;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mật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1034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/km</a:t>
            </a:r>
            <a:r>
              <a:rPr lang="en-US"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lao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qua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đào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39,6%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28,4%).</a:t>
            </a:r>
          </a:p>
        </p:txBody>
      </p:sp>
    </p:spTree>
    <p:extLst>
      <p:ext uri="{BB962C8B-B14F-4D97-AF65-F5344CB8AC3E}">
        <p14:creationId xmlns:p14="http://schemas.microsoft.com/office/powerpoint/2010/main" val="4165219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1010008"/>
            <a:ext cx="8165595" cy="3570208"/>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vi-VN" sz="1800" b="1" i="1" dirty="0">
                <a:effectLst/>
                <a:latin typeface="Arial" panose="020B0604020202020204" pitchFamily="34" charset="0"/>
                <a:ea typeface="Times New Roman" panose="02020603050405020304" pitchFamily="18" charset="0"/>
                <a:cs typeface="Arial" panose="020B0604020202020204" pitchFamily="34" charset="0"/>
              </a:rPr>
              <a:t>Vị trí địa lí</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phạm</a:t>
            </a:r>
            <a:r>
              <a:rPr lang="en-US" sz="1800" b="1" i="1" dirty="0">
                <a:effectLst/>
                <a:latin typeface="Arial" panose="020B0604020202020204" pitchFamily="34" charset="0"/>
                <a:ea typeface="Times New Roman" panose="02020603050405020304" pitchFamily="18" charset="0"/>
                <a:cs typeface="Arial" panose="020B0604020202020204" pitchFamily="34" charset="0"/>
              </a:rPr>
              <a:t> vi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lãnh</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thổ</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diện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150,4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nghìn</a:t>
            </a:r>
            <a:r>
              <a:rPr lang="en-US" sz="1800" dirty="0">
                <a:effectLst/>
                <a:latin typeface="Arial" panose="020B0604020202020204" pitchFamily="34" charset="0"/>
                <a:ea typeface="Times New Roman" panose="02020603050405020304" pitchFamily="18" charset="0"/>
                <a:cs typeface="Arial" panose="020B0604020202020204" pitchFamily="34" charset="0"/>
              </a:rPr>
              <a:t> km</a:t>
            </a:r>
            <a:r>
              <a:rPr lang="en-US" sz="18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chiếm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1800" dirty="0">
                <a:effectLst/>
                <a:latin typeface="Arial" panose="020B0604020202020204" pitchFamily="34" charset="0"/>
                <a:ea typeface="Times New Roman" panose="02020603050405020304" pitchFamily="18" charset="0"/>
                <a:cs typeface="Arial" panose="020B0604020202020204" pitchFamily="34" charset="0"/>
              </a:rPr>
              <a:t> 45,4% </a:t>
            </a:r>
            <a:r>
              <a:rPr lang="en-US" sz="1800" dirty="0" err="1">
                <a:effectLst/>
                <a:latin typeface="Arial" panose="020B0604020202020204" pitchFamily="34" charset="0"/>
                <a:ea typeface="Times New Roman" panose="02020603050405020304" pitchFamily="18" charset="0"/>
                <a:cs typeface="Arial" panose="020B0604020202020204" pitchFamily="34" charset="0"/>
              </a:rPr>
              <a:t>diện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miền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Bộ</a:t>
            </a:r>
            <a:r>
              <a:rPr lang="en-US" sz="1800" dirty="0">
                <a:effectLst/>
                <a:latin typeface="Arial" panose="020B0604020202020204" pitchFamily="34" charset="0"/>
                <a:ea typeface="Times New Roman" panose="02020603050405020304" pitchFamily="18" charset="0"/>
                <a:cs typeface="Arial" panose="020B0604020202020204" pitchFamily="34" charset="0"/>
              </a:rPr>
              <a:t>, Nam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Bộ</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Phạm</a:t>
            </a:r>
            <a:r>
              <a:rPr lang="en-US" sz="1800" dirty="0">
                <a:effectLst/>
                <a:latin typeface="Arial" panose="020B0604020202020204" pitchFamily="34" charset="0"/>
                <a:ea typeface="Times New Roman" panose="02020603050405020304" pitchFamily="18" charset="0"/>
                <a:cs typeface="Arial" panose="020B0604020202020204" pitchFamily="34" charset="0"/>
              </a:rPr>
              <a:t> vi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lãnh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thổ</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gồm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Huế</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Nẵng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tỉnh</a:t>
            </a:r>
            <a:r>
              <a:rPr lang="en-US" sz="1800" dirty="0">
                <a:effectLst/>
                <a:latin typeface="Arial" panose="020B0604020202020204" pitchFamily="34" charset="0"/>
                <a:ea typeface="Times New Roman" panose="02020603050405020304" pitchFamily="18" charset="0"/>
                <a:cs typeface="Arial" panose="020B0604020202020204" pitchFamily="34" charset="0"/>
              </a:rPr>
              <a:t>: Thanh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Nghệ</a:t>
            </a:r>
            <a:r>
              <a:rPr lang="en-US" sz="1800" dirty="0">
                <a:effectLst/>
                <a:latin typeface="Arial" panose="020B0604020202020204" pitchFamily="34" charset="0"/>
                <a:ea typeface="Times New Roman" panose="02020603050405020304" pitchFamily="18" charset="0"/>
                <a:cs typeface="Arial" panose="020B0604020202020204" pitchFamily="34" charset="0"/>
              </a:rPr>
              <a:t> An,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Tĩnh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Ngãi</a:t>
            </a:r>
            <a:r>
              <a:rPr lang="en-US" sz="1800" dirty="0">
                <a:effectLst/>
                <a:latin typeface="Arial" panose="020B0604020202020204" pitchFamily="34" charset="0"/>
                <a:ea typeface="Times New Roman" panose="02020603050405020304" pitchFamily="18" charset="0"/>
                <a:cs typeface="Arial" panose="020B0604020202020204" pitchFamily="34" charset="0"/>
              </a:rPr>
              <a:t>, Gia Lai,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Đắk</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Lắk</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Cồn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Cỏ</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Đà</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Nẵng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Khánh</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Lý</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Sơn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Ngãi</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Quý</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Lâm</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1604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165595" cy="4124206"/>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b="1" i="1"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nhiên</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marR="43180"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Địa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hình</a:t>
            </a:r>
            <a:r>
              <a:rPr lang="en-VN" dirty="0">
                <a:latin typeface="Arial" panose="020B0604020202020204" pitchFamily="34" charset="0"/>
                <a:ea typeface="Times New Roman" panose="02020603050405020304" pitchFamily="18" charset="0"/>
                <a:cs typeface="Arial" panose="020B0604020202020204" pitchFamily="34" charset="0"/>
              </a:rPr>
              <a:t>: </a:t>
            </a:r>
            <a:r>
              <a:rPr lang="vi-VN" sz="1800" dirty="0">
                <a:effectLst/>
                <a:latin typeface="Arial" panose="020B0604020202020204" pitchFamily="34" charset="0"/>
                <a:ea typeface="Times New Roman" panose="02020603050405020304" pitchFamily="18" charset="0"/>
                <a:cs typeface="Arial" panose="020B0604020202020204" pitchFamily="34" charset="0"/>
              </a:rPr>
              <a:t>Phía tây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dãy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dãy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vi-VN" sz="1800" dirty="0">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mặt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rộng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đỏ</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ba</a:t>
            </a:r>
            <a:r>
              <a:rPr lang="en-US" sz="1800" dirty="0">
                <a:effectLst/>
                <a:latin typeface="Arial" panose="020B0604020202020204" pitchFamily="34" charset="0"/>
                <a:ea typeface="Times New Roman" panose="02020603050405020304" pitchFamily="18" charset="0"/>
                <a:cs typeface="Arial" panose="020B0604020202020204" pitchFamily="34" charset="0"/>
              </a:rPr>
              <a:t> dan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màu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mỡ</a:t>
            </a:r>
            <a:r>
              <a:rPr lang="en-US" dirty="0">
                <a:latin typeface="Arial" panose="020B0604020202020204" pitchFamily="34" charset="0"/>
                <a:ea typeface="Times New Roman" panose="02020603050405020304" pitchFamily="18" charset="0"/>
                <a:cs typeface="Arial" panose="020B0604020202020204" pitchFamily="34" charset="0"/>
              </a:rPr>
              <a:t>; p</a:t>
            </a:r>
            <a:r>
              <a:rPr lang="vi-VN" sz="1800" dirty="0">
                <a:effectLst/>
                <a:latin typeface="Arial" panose="020B0604020202020204" pitchFamily="34" charset="0"/>
                <a:ea typeface="Times New Roman" panose="02020603050405020304" pitchFamily="18" charset="0"/>
                <a:cs typeface="Arial" panose="020B0604020202020204" pitchFamily="34" charset="0"/>
              </a:rPr>
              <a:t>hía đông là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 bằng ven biển nhỏ hẹp,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dọc</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ven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3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cồn</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3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cát</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3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đầm</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3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a:t>
            </a:r>
            <a:r>
              <a:rPr lang="en-US" sz="1800" spc="-3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marR="43180"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hậu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mang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ẩm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mùa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mùa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bão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a:t>
            </a:r>
            <a:r>
              <a:rPr lang="en-US" sz="1800" dirty="0">
                <a:effectLst/>
                <a:latin typeface="Arial" panose="020B0604020202020204" pitchFamily="34" charset="0"/>
                <a:ea typeface="Times New Roman" panose="02020603050405020304" pitchFamily="18" charset="0"/>
                <a:cs typeface="Arial" panose="020B0604020202020204" pitchFamily="34" charset="0"/>
              </a:rPr>
              <a:t> –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dãy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hậu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mang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cận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đạo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nhiệt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giờ</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nắng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mùa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mùa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rõ</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rệt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marL="69850" marR="47625" indent="38735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ngòi</a:t>
            </a:r>
            <a:r>
              <a:rPr lang="vi-VN"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lưới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ngòi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dày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Bắc</a:t>
            </a:r>
            <a:r>
              <a:rPr lang="en-US" sz="1800" dirty="0">
                <a:effectLst/>
                <a:latin typeface="Arial" panose="020B0604020202020204" pitchFamily="34" charset="0"/>
                <a:ea typeface="Times New Roman" panose="02020603050405020304" pitchFamily="18" charset="0"/>
                <a:cs typeface="Arial" panose="020B0604020202020204" pitchFamily="34" charset="0"/>
              </a:rPr>
              <a:t>, do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địa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hẹp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ngắn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dốc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Sê</a:t>
            </a:r>
            <a:r>
              <a:rPr lang="en-US" sz="1800" dirty="0">
                <a:effectLst/>
                <a:latin typeface="Arial" panose="020B0604020202020204" pitchFamily="34" charset="0"/>
                <a:ea typeface="Times New Roman" panose="02020603050405020304" pitchFamily="18" charset="0"/>
                <a:cs typeface="Arial" panose="020B0604020202020204" pitchFamily="34" charset="0"/>
              </a:rPr>
              <a:t> San, </a:t>
            </a:r>
            <a:r>
              <a:rPr lang="en-US" sz="1800" dirty="0" err="1">
                <a:effectLst/>
                <a:latin typeface="Arial" panose="020B0604020202020204" pitchFamily="34" charset="0"/>
                <a:ea typeface="Times New Roman" panose="02020603050405020304" pitchFamily="18" charset="0"/>
                <a:cs typeface="Arial" panose="020B0604020202020204" pitchFamily="34" charset="0"/>
              </a:rPr>
              <a:t>Srê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Pôk</a:t>
            </a:r>
            <a:r>
              <a:rPr lang="en-US" sz="1800" dirty="0">
                <a:effectLst/>
                <a:latin typeface="Arial" panose="020B0604020202020204" pitchFamily="34" charset="0"/>
                <a:ea typeface="Times New Roman" panose="02020603050405020304" pitchFamily="18" charset="0"/>
                <a:cs typeface="Arial" panose="020B0604020202020204" pitchFamily="34" charset="0"/>
              </a:rPr>
              <a:t>, Vu Gia, Thu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Bồn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Khúc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60158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299769" cy="4124206"/>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b="1" i="1"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nhiên</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rậm</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nhiệt</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đới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kim</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khộp</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loài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quý</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hiếm</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bảo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tồn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vườn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quốc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1800" dirty="0">
                <a:effectLst/>
                <a:latin typeface="Arial" panose="020B0604020202020204" pitchFamily="34" charset="0"/>
                <a:ea typeface="Times New Roman" panose="02020603050405020304" pitchFamily="18" charset="0"/>
                <a:cs typeface="Arial" panose="020B0604020202020204" pitchFamily="34" charset="0"/>
              </a:rPr>
              <a:t> Yok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Đôn</a:t>
            </a:r>
            <a:r>
              <a:rPr lang="en-US" sz="1800" dirty="0">
                <a:effectLst/>
                <a:latin typeface="Arial" panose="020B0604020202020204" pitchFamily="34" charset="0"/>
                <a:ea typeface="Times New Roman" panose="02020603050405020304" pitchFamily="18" charset="0"/>
                <a:cs typeface="Arial" panose="020B0604020202020204" pitchFamily="34" charset="0"/>
              </a:rPr>
              <a:t>, Kon Ka </a:t>
            </a:r>
            <a:r>
              <a:rPr lang="en-US" sz="1800" dirty="0" err="1">
                <a:effectLst/>
                <a:latin typeface="Arial" panose="020B0604020202020204" pitchFamily="34" charset="0"/>
                <a:ea typeface="Times New Roman" panose="02020603050405020304" pitchFamily="18" charset="0"/>
                <a:cs typeface="Arial" panose="020B0604020202020204" pitchFamily="34" charset="0"/>
              </a:rPr>
              <a:t>Kinh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Chư</a:t>
            </a:r>
            <a:r>
              <a:rPr lang="en-US" sz="1800" dirty="0">
                <a:effectLst/>
                <a:latin typeface="Arial" panose="020B0604020202020204" pitchFamily="34" charset="0"/>
                <a:ea typeface="Times New Roman" panose="02020603050405020304" pitchFamily="18" charset="0"/>
                <a:cs typeface="Arial" panose="020B0604020202020204" pitchFamily="34" charset="0"/>
              </a:rPr>
              <a:t> Yang Sin,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Sông</a:t>
            </a:r>
            <a:r>
              <a:rPr lang="en-US" sz="1800" dirty="0">
                <a:effectLst/>
                <a:latin typeface="Arial" panose="020B0604020202020204" pitchFamily="34" charset="0"/>
                <a:ea typeface="Times New Roman" panose="02020603050405020304" pitchFamily="18" charset="0"/>
                <a:cs typeface="Arial" panose="020B0604020202020204" pitchFamily="34" charset="0"/>
              </a:rPr>
              <a:t> Thanh,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Chúa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nổi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bật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bô-xít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trữ</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Ngoài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loại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sét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quặng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kim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chì</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kẽm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thiếc</a:t>
            </a:r>
            <a:r>
              <a:rPr lang="vi-VN" sz="1800" dirty="0">
                <a:effectLst/>
                <a:latin typeface="Arial" panose="020B0604020202020204" pitchFamily="34" charset="0"/>
                <a:ea typeface="Times New Roman" panose="02020603050405020304" pitchFamily="18" charset="0"/>
                <a:cs typeface="Arial" panose="020B0604020202020204" pitchFamily="34" charset="0"/>
              </a:rPr>
              <a:t>; dọc ven biển có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thạch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titan</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bờ</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vũng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vịnh</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(Dung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Phong</a:t>
            </a:r>
            <a:r>
              <a:rPr lang="en-US" sz="1800" dirty="0">
                <a:effectLst/>
                <a:latin typeface="Arial" panose="020B0604020202020204" pitchFamily="34" charset="0"/>
                <a:ea typeface="Times New Roman" panose="02020603050405020304" pitchFamily="18" charset="0"/>
                <a:cs typeface="Arial" panose="020B0604020202020204" pitchFamily="34" charset="0"/>
              </a:rPr>
              <a:t>, Cam </a:t>
            </a:r>
            <a:r>
              <a:rPr lang="en-US" sz="1800" dirty="0" err="1">
                <a:effectLst/>
                <a:latin typeface="Arial" panose="020B0604020202020204" pitchFamily="34" charset="0"/>
                <a:ea typeface="Times New Roman" panose="02020603050405020304" pitchFamily="18" charset="0"/>
                <a:cs typeface="Arial" panose="020B0604020202020204" pitchFamily="34" charset="0"/>
              </a:rPr>
              <a:t>Ranh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bãi biển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đẹp</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a:effectLst/>
                <a:latin typeface="Arial" panose="020B0604020202020204" pitchFamily="34" charset="0"/>
                <a:ea typeface="Times New Roman" panose="02020603050405020304" pitchFamily="18" charset="0"/>
                <a:cs typeface="Arial" panose="020B0604020202020204" pitchFamily="34" charset="0"/>
              </a:rPr>
              <a:t>(</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Mỹ</a:t>
            </a:r>
            <a:r>
              <a:rPr lang="en-US" sz="1800" spc="-20" dirty="0">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Khê</a:t>
            </a:r>
            <a:r>
              <a:rPr lang="en-US" sz="1800" spc="-20" dirty="0">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Quy</a:t>
            </a:r>
            <a:r>
              <a:rPr lang="en-US" sz="1800" spc="-20" dirty="0">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Nhơn</a:t>
            </a:r>
            <a:r>
              <a:rPr lang="en-US" sz="1800" spc="-20" dirty="0">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Nha</a:t>
            </a:r>
            <a:r>
              <a:rPr lang="en-US" sz="1800" spc="-20" dirty="0">
                <a:effectLst/>
                <a:latin typeface="Arial" panose="020B0604020202020204" pitchFamily="34" charset="0"/>
                <a:ea typeface="Times New Roman" panose="02020603050405020304" pitchFamily="18" charset="0"/>
                <a:cs typeface="Arial" panose="020B0604020202020204" pitchFamily="34" charset="0"/>
              </a:rPr>
              <a:t> Trang, </a:t>
            </a:r>
            <a:r>
              <a:rPr lang="en-US" sz="1800" spc="-20" dirty="0" err="1">
                <a:effectLst/>
                <a:latin typeface="Arial" panose="020B0604020202020204" pitchFamily="34" charset="0"/>
                <a:ea typeface="Times New Roman" panose="02020603050405020304" pitchFamily="18" charset="0"/>
                <a:cs typeface="Arial" panose="020B0604020202020204" pitchFamily="34" charset="0"/>
              </a:rPr>
              <a:t>Mũi</a:t>
            </a:r>
            <a:r>
              <a:rPr lang="en-US" sz="1800" spc="-20" dirty="0">
                <a:effectLst/>
                <a:latin typeface="Arial" panose="020B0604020202020204" pitchFamily="34" charset="0"/>
                <a:ea typeface="Times New Roman" panose="02020603050405020304" pitchFamily="18" charset="0"/>
                <a:cs typeface="Arial" panose="020B0604020202020204" pitchFamily="34" charset="0"/>
              </a:rPr>
              <a:t> Né…)</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thủy</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6894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299769" cy="3284938"/>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đời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hậu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cấp</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gỗ</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dược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đời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nguồn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chảy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ngòi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chế</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tai,…</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giàu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vũng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nuôi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lịch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73687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286053" cy="4613654"/>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1.1.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endParaRPr lang="en-US" sz="2400" b="1" dirty="0">
              <a:latin typeface="Arial" panose="020B0604020202020204" pitchFamily="34" charset="0"/>
              <a:cs typeface="Arial" panose="020B0604020202020204" pitchFamily="34" charset="0"/>
            </a:endParaRPr>
          </a:p>
        </p:txBody>
      </p:sp>
      <p:pic>
        <p:nvPicPr>
          <p:cNvPr id="4" name="Picture 3" descr="A document with text and numbers&#10;&#10;Description automatically generated">
            <a:extLst>
              <a:ext uri="{FF2B5EF4-FFF2-40B4-BE49-F238E27FC236}">
                <a16:creationId xmlns:a16="http://schemas.microsoft.com/office/drawing/2014/main" id="{0B787F9F-7056-4DE6-437D-F62957CF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94" y="1360630"/>
            <a:ext cx="5521960" cy="3446828"/>
          </a:xfrm>
          <a:prstGeom prst="rect">
            <a:avLst/>
          </a:prstGeom>
        </p:spPr>
      </p:pic>
    </p:spTree>
    <p:extLst>
      <p:ext uri="{BB962C8B-B14F-4D97-AF65-F5344CB8AC3E}">
        <p14:creationId xmlns:p14="http://schemas.microsoft.com/office/powerpoint/2010/main" val="1280115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299769" cy="3643498"/>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thiên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đời</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30000"/>
              </a:lnSpc>
              <a:spcAft>
                <a:spcPts val="600"/>
              </a:spcAft>
              <a:buFontTx/>
              <a:buChar char="-"/>
            </a:pP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hạn</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chế</a:t>
            </a:r>
            <a:r>
              <a:rPr lang="en-US"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vi-VN" sz="18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phát triển kinh tế</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mùa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kéo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dài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thiếu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nguy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cháy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rừng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effectLst/>
                <a:latin typeface="Arial" panose="020B0604020202020204" pitchFamily="34" charset="0"/>
                <a:ea typeface="Times New Roman" panose="02020603050405020304" pitchFamily="18" charset="0"/>
                <a:cs typeface="Arial" panose="020B0604020202020204" pitchFamily="34" charset="0"/>
              </a:rPr>
              <a:t> tai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bão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hóa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thiệt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đời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18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spcAft>
                <a:spcPts val="600"/>
              </a:spcAft>
              <a:buFontTx/>
              <a:buChar char="-"/>
            </a:pPr>
            <a:r>
              <a:rPr lang="en-US" sz="1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pháp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bảo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vệ</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phòng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chống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effectLst/>
                <a:latin typeface="Arial" panose="020B0604020202020204" pitchFamily="34" charset="0"/>
                <a:ea typeface="Times New Roman" panose="02020603050405020304" pitchFamily="18" charset="0"/>
                <a:cs typeface="Arial" panose="020B0604020202020204" pitchFamily="34" charset="0"/>
              </a:rPr>
              <a:t> tai: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rừng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bảo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vệ</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rừng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đầu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nguồn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thuỷ</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dụng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kiệm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hiệu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nguồn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dục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truyên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phòng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chống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thiên</a:t>
            </a:r>
            <a:r>
              <a:rPr lang="en-US" sz="1800" dirty="0">
                <a:effectLst/>
                <a:latin typeface="Arial" panose="020B0604020202020204" pitchFamily="34" charset="0"/>
                <a:ea typeface="Times New Roman" panose="02020603050405020304" pitchFamily="18" charset="0"/>
                <a:cs typeface="Arial" panose="020B0604020202020204" pitchFamily="34" charset="0"/>
              </a:rPr>
              <a:t> tai,...</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9016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299769" cy="3284938"/>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b="1" i="1"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xuất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nét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hoá</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tộc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sinh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Kinh</a:t>
            </a:r>
            <a:r>
              <a:rPr lang="en-US" sz="1800" dirty="0">
                <a:effectLst/>
                <a:latin typeface="Arial" panose="020B0604020202020204" pitchFamily="34" charset="0"/>
                <a:ea typeface="Times New Roman" panose="02020603050405020304" pitchFamily="18" charset="0"/>
                <a:cs typeface="Arial" panose="020B0604020202020204" pitchFamily="34" charset="0"/>
              </a:rPr>
              <a:t>, Pa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Chăm</a:t>
            </a:r>
            <a:r>
              <a:rPr lang="en-US" sz="1800" dirty="0">
                <a:effectLst/>
                <a:latin typeface="Arial" panose="020B0604020202020204" pitchFamily="34" charset="0"/>
                <a:ea typeface="Times New Roman" panose="02020603050405020304" pitchFamily="18" charset="0"/>
                <a:cs typeface="Arial" panose="020B0604020202020204" pitchFamily="34" charset="0"/>
              </a:rPr>
              <a:t>, Ra </a:t>
            </a:r>
            <a:r>
              <a:rPr lang="en-US" sz="1800" dirty="0" err="1">
                <a:effectLst/>
                <a:latin typeface="Arial" panose="020B0604020202020204" pitchFamily="34" charset="0"/>
                <a:ea typeface="Times New Roman" panose="02020603050405020304" pitchFamily="18" charset="0"/>
                <a:cs typeface="Arial" panose="020B0604020202020204" pitchFamily="34" charset="0"/>
              </a:rPr>
              <a:t>Glai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Cơ</a:t>
            </a:r>
            <a:r>
              <a:rPr lang="en-US" sz="1800" dirty="0">
                <a:effectLst/>
                <a:latin typeface="Arial" panose="020B0604020202020204" pitchFamily="34" charset="0"/>
                <a:ea typeface="Times New Roman" panose="02020603050405020304" pitchFamily="18" charset="0"/>
                <a:cs typeface="Arial" panose="020B0604020202020204" pitchFamily="34" charset="0"/>
              </a:rPr>
              <a:t> Tu, </a:t>
            </a:r>
            <a:r>
              <a:rPr lang="en-US" sz="1800" dirty="0" err="1">
                <a:effectLst/>
                <a:latin typeface="Arial" panose="020B0604020202020204" pitchFamily="34" charset="0"/>
                <a:ea typeface="Times New Roman" panose="02020603050405020304" pitchFamily="18" charset="0"/>
                <a:cs typeface="Arial" panose="020B0604020202020204" pitchFamily="34" charset="0"/>
              </a:rPr>
              <a:t>Xơ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Đăng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Cơ</a:t>
            </a:r>
            <a:r>
              <a:rPr lang="en-US" sz="1800" dirty="0">
                <a:effectLst/>
                <a:latin typeface="Arial" panose="020B0604020202020204" pitchFamily="34" charset="0"/>
                <a:ea typeface="Times New Roman" panose="02020603050405020304" pitchFamily="18" charset="0"/>
                <a:cs typeface="Arial" panose="020B0604020202020204" pitchFamily="34" charset="0"/>
              </a:rPr>
              <a:t> Ho, Gia Rai, </a:t>
            </a:r>
            <a:r>
              <a:rPr lang="en-US" sz="1800" dirty="0" err="1">
                <a:effectLst/>
                <a:latin typeface="Arial" panose="020B0604020202020204" pitchFamily="34" charset="0"/>
                <a:ea typeface="Times New Roman" panose="02020603050405020304" pitchFamily="18" charset="0"/>
                <a:cs typeface="Arial" panose="020B0604020202020204" pitchFamily="34" charset="0"/>
              </a:rPr>
              <a:t>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Đê</a:t>
            </a:r>
            <a:r>
              <a:rPr lang="en-US" sz="1800" dirty="0">
                <a:effectLst/>
                <a:latin typeface="Arial" panose="020B0604020202020204" pitchFamily="34" charset="0"/>
                <a:ea typeface="Times New Roman" panose="02020603050405020304" pitchFamily="18" charset="0"/>
                <a:cs typeface="Arial" panose="020B0604020202020204" pitchFamily="34" charset="0"/>
              </a:rPr>
              <a:t>, Ba Na,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Tày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Nùng</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mật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thấp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ven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núi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thưa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thớt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052070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299769" cy="4084195"/>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b="1" i="1"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xuất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nét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hoá</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xuất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nhau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1800" dirty="0">
                <a:effectLst/>
                <a:latin typeface="Arial" panose="020B0604020202020204" pitchFamily="34" charset="0"/>
                <a:ea typeface="Times New Roman" panose="02020603050405020304" pitchFamily="18" charset="0"/>
                <a:cs typeface="Arial" panose="020B0604020202020204" pitchFamily="34" charset="0"/>
              </a:rPr>
              <a:t> nay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đang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đẩy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bờ</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diện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ngày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càng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rộng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loài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phổ</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biến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tôm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hàu</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muối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muối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nổi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như</a:t>
            </a:r>
            <a:r>
              <a:rPr lang="en-US" sz="1800" dirty="0">
                <a:effectLst/>
                <a:latin typeface="Arial" panose="020B0604020202020204" pitchFamily="34" charset="0"/>
                <a:ea typeface="Times New Roman" panose="02020603050405020304" pitchFamily="18" charset="0"/>
                <a:cs typeface="Arial" panose="020B0604020202020204" pitchFamily="34" charset="0"/>
              </a:rPr>
              <a:t>: Sa </a:t>
            </a:r>
            <a:r>
              <a:rPr lang="en-US" sz="1800" dirty="0" err="1">
                <a:effectLst/>
                <a:latin typeface="Arial" panose="020B0604020202020204" pitchFamily="34" charset="0"/>
                <a:ea typeface="Times New Roman" panose="02020603050405020304" pitchFamily="18" charset="0"/>
                <a:cs typeface="Arial" panose="020B0604020202020204" pitchFamily="34" charset="0"/>
              </a:rPr>
              <a:t>Huỳnh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Quảng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Khói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Cựu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Khánh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Hoà</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Du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lịch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bãi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đẹp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effectLst/>
                <a:latin typeface="Arial" panose="020B0604020202020204" pitchFamily="34" charset="0"/>
                <a:ea typeface="Times New Roman" panose="02020603050405020304" pitchFamily="18" charset="0"/>
                <a:cs typeface="Arial" panose="020B0604020202020204" pitchFamily="34" charset="0"/>
              </a:rPr>
              <a:t> du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lịch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nghỉ</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dưỡng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cấp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dựng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ven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biển</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yếu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chở</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hoá</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3570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425079" cy="3637342"/>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Bắc Trung Bộ và Nam Trung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600"/>
              </a:spcAft>
            </a:pPr>
            <a:r>
              <a:rPr lang="en-US" sz="1800" b="1" i="1" dirty="0" err="1">
                <a:effectLst/>
                <a:latin typeface="Arial" panose="020B0604020202020204" pitchFamily="34" charset="0"/>
                <a:ea typeface="Times New Roman" panose="02020603050405020304" pitchFamily="18" charset="0"/>
                <a:cs typeface="Arial" panose="020B0604020202020204" pitchFamily="34" charset="0"/>
              </a:rPr>
              <a:t>Dân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cư</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xuất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nét</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văn</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r>
              <a:rPr lang="en-US" sz="1800" b="1" i="1" dirty="0" err="1">
                <a:effectLst/>
                <a:latin typeface="Arial" panose="020B0604020202020204" pitchFamily="34" charset="0"/>
                <a:ea typeface="Times New Roman" panose="02020603050405020304" pitchFamily="18" charset="0"/>
                <a:cs typeface="Arial" panose="020B0604020202020204" pitchFamily="34" charset="0"/>
              </a:rPr>
              <a:t>hoá</a:t>
            </a:r>
            <a:r>
              <a:rPr lang="en-US" sz="1800" b="1" i="1"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xuất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nghiệp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lâu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phía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vùng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nghiệp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lâu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nước</a:t>
            </a:r>
            <a:r>
              <a:rPr lang="en-US" sz="1800" dirty="0">
                <a:effectLst/>
                <a:latin typeface="Arial" panose="020B0604020202020204" pitchFamily="34" charset="0"/>
                <a:ea typeface="Times New Roman" panose="02020603050405020304" pitchFamily="18" charset="0"/>
                <a:cs typeface="Arial" panose="020B0604020202020204" pitchFamily="34" charset="0"/>
              </a:rPr>
              <a:t> ta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cây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trồng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chủ</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yếu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phê</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cao</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súc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phát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triển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chăn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nuôi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trâu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bò</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số</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lượng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đàn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khá</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lớn</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sông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thác</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ghềnh</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dựng</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Y-a-</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ly</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spc="-4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Xê</a:t>
            </a:r>
            <a:r>
              <a:rPr lang="en-US" sz="180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Xan 3,…</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06980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4288153537"/>
              </p:ext>
            </p:extLst>
          </p:nvPr>
        </p:nvGraphicFramePr>
        <p:xfrm>
          <a:off x="969484" y="1076325"/>
          <a:ext cx="7337234" cy="3495675"/>
        </p:xfrm>
        <a:graphic>
          <a:graphicData uri="http://schemas.openxmlformats.org/drawingml/2006/table">
            <a:tbl>
              <a:tblPr>
                <a:tableStyleId>{5C22544A-7EE6-4342-B048-85BDC9FD1C3A}</a:tableStyleId>
              </a:tblPr>
              <a:tblGrid>
                <a:gridCol w="536601">
                  <a:extLst>
                    <a:ext uri="{9D8B030D-6E8A-4147-A177-3AD203B41FA5}">
                      <a16:colId xmlns:a16="http://schemas.microsoft.com/office/drawing/2014/main" val="1791256735"/>
                    </a:ext>
                  </a:extLst>
                </a:gridCol>
                <a:gridCol w="1712201">
                  <a:extLst>
                    <a:ext uri="{9D8B030D-6E8A-4147-A177-3AD203B41FA5}">
                      <a16:colId xmlns:a16="http://schemas.microsoft.com/office/drawing/2014/main" val="3935117977"/>
                    </a:ext>
                  </a:extLst>
                </a:gridCol>
                <a:gridCol w="1712201">
                  <a:extLst>
                    <a:ext uri="{9D8B030D-6E8A-4147-A177-3AD203B41FA5}">
                      <a16:colId xmlns:a16="http://schemas.microsoft.com/office/drawing/2014/main" val="3961404044"/>
                    </a:ext>
                  </a:extLst>
                </a:gridCol>
                <a:gridCol w="428904">
                  <a:extLst>
                    <a:ext uri="{9D8B030D-6E8A-4147-A177-3AD203B41FA5}">
                      <a16:colId xmlns:a16="http://schemas.microsoft.com/office/drawing/2014/main" val="3267405281"/>
                    </a:ext>
                  </a:extLst>
                </a:gridCol>
                <a:gridCol w="1439914">
                  <a:extLst>
                    <a:ext uri="{9D8B030D-6E8A-4147-A177-3AD203B41FA5}">
                      <a16:colId xmlns:a16="http://schemas.microsoft.com/office/drawing/2014/main" val="793637662"/>
                    </a:ext>
                  </a:extLst>
                </a:gridCol>
                <a:gridCol w="1507413">
                  <a:extLst>
                    <a:ext uri="{9D8B030D-6E8A-4147-A177-3AD203B41FA5}">
                      <a16:colId xmlns:a16="http://schemas.microsoft.com/office/drawing/2014/main" val="1110390116"/>
                    </a:ext>
                  </a:extLst>
                </a:gridCol>
              </a:tblGrid>
              <a:tr h="185172">
                <a:tc rowSpan="2">
                  <a:txBody>
                    <a:bodyPr/>
                    <a:lstStyle/>
                    <a:p>
                      <a:pPr>
                        <a:lnSpc>
                          <a:spcPct val="115000"/>
                        </a:lnSpc>
                      </a:pPr>
                      <a:r>
                        <a:rPr lang="en-US" sz="500" kern="100">
                          <a:effectLst/>
                        </a:rPr>
                        <a:t>Tuần</a:t>
                      </a:r>
                      <a:endParaRPr lang="en-US" sz="500" kern="100">
                        <a:effectLst/>
                        <a:latin typeface="Aptos"/>
                        <a:ea typeface="SimSun" panose="02010600030101010101" pitchFamily="2" charset="-122"/>
                      </a:endParaRPr>
                    </a:p>
                  </a:txBody>
                  <a:tcPr marL="3715" marR="3715" marT="3715" marB="3715" anchor="ctr"/>
                </a:tc>
                <a:tc gridSpan="3">
                  <a:txBody>
                    <a:bodyPr/>
                    <a:lstStyle/>
                    <a:p>
                      <a:pPr>
                        <a:lnSpc>
                          <a:spcPct val="115000"/>
                        </a:lnSpc>
                        <a:spcAft>
                          <a:spcPts val="0"/>
                        </a:spcAft>
                      </a:pPr>
                      <a:r>
                        <a:rPr lang="en-US" sz="1050" kern="100" dirty="0">
                          <a:effectLst/>
                        </a:rPr>
                        <a:t>                         </a:t>
                      </a:r>
                      <a:r>
                        <a:rPr lang="en-US" sz="1050" kern="100" dirty="0" err="1">
                          <a:effectLst/>
                        </a:rPr>
                        <a:t>Chương</a:t>
                      </a:r>
                      <a:r>
                        <a:rPr lang="en-US" sz="1050" kern="100" dirty="0">
                          <a:effectLst/>
                        </a:rPr>
                        <a:t> </a:t>
                      </a:r>
                      <a:r>
                        <a:rPr lang="en-US" sz="1050" kern="100" dirty="0" err="1">
                          <a:effectLst/>
                        </a:rPr>
                        <a:t>trình</a:t>
                      </a:r>
                      <a:r>
                        <a:rPr lang="en-US" sz="1050" kern="100" dirty="0">
                          <a:effectLst/>
                        </a:rPr>
                        <a:t> </a:t>
                      </a:r>
                      <a:r>
                        <a:rPr lang="en-US" sz="1050" kern="100" dirty="0" err="1">
                          <a:effectLst/>
                        </a:rPr>
                        <a:t>và</a:t>
                      </a:r>
                      <a:r>
                        <a:rPr lang="en-US" sz="1050" kern="100" dirty="0">
                          <a:effectLst/>
                        </a:rPr>
                        <a:t> </a:t>
                      </a:r>
                      <a:r>
                        <a:rPr lang="en-US" sz="1050" kern="100" dirty="0" err="1">
                          <a:effectLst/>
                        </a:rPr>
                        <a:t>sách</a:t>
                      </a:r>
                      <a:r>
                        <a:rPr lang="en-US" sz="1050" kern="100" dirty="0">
                          <a:effectLst/>
                        </a:rPr>
                        <a:t> </a:t>
                      </a:r>
                      <a:r>
                        <a:rPr lang="en-US" sz="1050" kern="100" dirty="0" err="1">
                          <a:effectLst/>
                        </a:rPr>
                        <a:t>giáo</a:t>
                      </a:r>
                      <a:r>
                        <a:rPr lang="en-US" sz="1050" kern="100" dirty="0">
                          <a:effectLst/>
                        </a:rPr>
                        <a:t> </a:t>
                      </a:r>
                      <a:r>
                        <a:rPr lang="en-US" sz="1050" kern="100" dirty="0" err="1">
                          <a:effectLst/>
                        </a:rPr>
                        <a:t>khoa</a:t>
                      </a:r>
                      <a:endParaRPr lang="en-US" sz="1050" kern="100" dirty="0">
                        <a:effectLst/>
                        <a:latin typeface="Aptos"/>
                        <a:ea typeface="SimSun" panose="02010600030101010101" pitchFamily="2" charset="-122"/>
                      </a:endParaRPr>
                    </a:p>
                  </a:txBody>
                  <a:tcPr marL="3715" marR="3715" marT="3715" marB="3715" anchor="ctr"/>
                </a:tc>
                <a:tc hMerge="1">
                  <a:txBody>
                    <a:bodyPr/>
                    <a:lstStyle/>
                    <a:p>
                      <a:endParaRPr lang="en-US"/>
                    </a:p>
                  </a:txBody>
                  <a:tcPr/>
                </a:tc>
                <a:tc hMerge="1">
                  <a:txBody>
                    <a:bodyPr/>
                    <a:lstStyle/>
                    <a:p>
                      <a:endParaRPr lang="en-US"/>
                    </a:p>
                  </a:txBody>
                  <a:tcPr/>
                </a:tc>
                <a:tc rowSpan="2">
                  <a:txBody>
                    <a:bodyPr/>
                    <a:lstStyle/>
                    <a:p>
                      <a:pPr>
                        <a:lnSpc>
                          <a:spcPct val="115000"/>
                        </a:lnSpc>
                        <a:spcAft>
                          <a:spcPts val="0"/>
                        </a:spcAft>
                      </a:pPr>
                      <a:r>
                        <a:rPr lang="en-US" sz="1050" kern="100">
                          <a:effectLst/>
                        </a:rPr>
                        <a:t>Nội dung điều chỉnh, bổ sung yêu cầu cần đạt.  </a:t>
                      </a:r>
                    </a:p>
                    <a:p>
                      <a:pPr>
                        <a:lnSpc>
                          <a:spcPct val="115000"/>
                        </a:lnSpc>
                        <a:spcAft>
                          <a:spcPts val="0"/>
                        </a:spcAft>
                      </a:pPr>
                      <a:r>
                        <a:rPr lang="en-US" sz="1050" kern="100">
                          <a:effectLst/>
                        </a:rPr>
                        <a:t> </a:t>
                      </a:r>
                      <a:endParaRPr lang="en-US" sz="1050" kern="100">
                        <a:effectLst/>
                        <a:latin typeface="Aptos"/>
                        <a:ea typeface="SimSun" panose="02010600030101010101" pitchFamily="2" charset="-122"/>
                      </a:endParaRPr>
                    </a:p>
                  </a:txBody>
                  <a:tcPr marL="3715" marR="3715" marT="3715" marB="3715" anchor="ctr"/>
                </a:tc>
                <a:tc rowSpan="2">
                  <a:txBody>
                    <a:bodyPr/>
                    <a:lstStyle/>
                    <a:p>
                      <a:pPr>
                        <a:lnSpc>
                          <a:spcPct val="115000"/>
                        </a:lnSpc>
                      </a:pPr>
                      <a:r>
                        <a:rPr lang="en-US" sz="1050" kern="100">
                          <a:effectLst/>
                        </a:rPr>
                        <a:t>Điều chỉnh về nội dung, thiết bị dạy học và học liệu tham khảo.</a:t>
                      </a:r>
                      <a:endParaRPr lang="en-US" sz="1050" kern="100">
                        <a:effectLst/>
                        <a:latin typeface="Aptos"/>
                        <a:ea typeface="SimSun" panose="02010600030101010101" pitchFamily="2" charset="-122"/>
                      </a:endParaRPr>
                    </a:p>
                  </a:txBody>
                  <a:tcPr marL="3715" marR="3715" marT="3715" marB="3715" anchor="ctr"/>
                </a:tc>
                <a:extLst>
                  <a:ext uri="{0D108BD9-81ED-4DB2-BD59-A6C34878D82A}">
                    <a16:rowId xmlns:a16="http://schemas.microsoft.com/office/drawing/2014/main" val="1664377122"/>
                  </a:ext>
                </a:extLst>
              </a:tr>
              <a:tr h="1073878">
                <a:tc vMerge="1">
                  <a:txBody>
                    <a:bodyPr/>
                    <a:lstStyle/>
                    <a:p>
                      <a:endParaRPr lang="en-US"/>
                    </a:p>
                  </a:txBody>
                  <a:tcPr/>
                </a:tc>
                <a:tc>
                  <a:txBody>
                    <a:bodyPr/>
                    <a:lstStyle/>
                    <a:p>
                      <a:pPr>
                        <a:lnSpc>
                          <a:spcPct val="115000"/>
                        </a:lnSpc>
                        <a:spcAft>
                          <a:spcPts val="0"/>
                        </a:spcAft>
                      </a:pPr>
                      <a:r>
                        <a:rPr lang="en-US" sz="1050" kern="100">
                          <a:effectLst/>
                        </a:rPr>
                        <a:t>Chủ đề/</a:t>
                      </a:r>
                    </a:p>
                    <a:p>
                      <a:pPr>
                        <a:lnSpc>
                          <a:spcPct val="115000"/>
                        </a:lnSpc>
                        <a:spcAft>
                          <a:spcPts val="0"/>
                        </a:spcAft>
                      </a:pPr>
                      <a:r>
                        <a:rPr lang="en-US" sz="1050" kern="100">
                          <a:effectLst/>
                        </a:rPr>
                        <a:t>Mạch nội dung</a:t>
                      </a:r>
                      <a:endParaRPr lang="en-US" sz="1050" kern="100">
                        <a:effectLst/>
                        <a:latin typeface="Aptos"/>
                        <a:ea typeface="SimSun" panose="02010600030101010101" pitchFamily="2" charset="-122"/>
                      </a:endParaRPr>
                    </a:p>
                  </a:txBody>
                  <a:tcPr marL="3715" marR="3715" marT="3715" marB="3715" anchor="ctr"/>
                </a:tc>
                <a:tc>
                  <a:txBody>
                    <a:bodyPr/>
                    <a:lstStyle/>
                    <a:p>
                      <a:pPr>
                        <a:lnSpc>
                          <a:spcPct val="115000"/>
                        </a:lnSpc>
                      </a:pPr>
                      <a:r>
                        <a:rPr lang="en-US" sz="1050" kern="100" dirty="0" err="1">
                          <a:effectLst/>
                        </a:rPr>
                        <a:t>Tên</a:t>
                      </a:r>
                      <a:r>
                        <a:rPr lang="en-US" sz="1050" kern="100" dirty="0">
                          <a:effectLst/>
                        </a:rPr>
                        <a:t> </a:t>
                      </a:r>
                      <a:r>
                        <a:rPr lang="en-US" sz="1050" kern="100" dirty="0" err="1">
                          <a:effectLst/>
                        </a:rPr>
                        <a:t>bài</a:t>
                      </a:r>
                      <a:r>
                        <a:rPr lang="en-US" sz="1050" kern="100" dirty="0">
                          <a:effectLst/>
                        </a:rPr>
                        <a:t> </a:t>
                      </a:r>
                      <a:r>
                        <a:rPr lang="en-US" sz="1050" kern="100" dirty="0" err="1">
                          <a:effectLst/>
                        </a:rPr>
                        <a:t>học</a:t>
                      </a:r>
                      <a:endParaRPr lang="en-US" sz="1050" kern="100" dirty="0">
                        <a:effectLst/>
                        <a:latin typeface="Aptos"/>
                        <a:ea typeface="SimSun" panose="02010600030101010101" pitchFamily="2" charset="-122"/>
                      </a:endParaRPr>
                    </a:p>
                  </a:txBody>
                  <a:tcPr marL="3715" marR="3715" marT="3715" marB="3715" anchor="ctr"/>
                </a:tc>
                <a:tc>
                  <a:txBody>
                    <a:bodyPr/>
                    <a:lstStyle/>
                    <a:p>
                      <a:pPr>
                        <a:lnSpc>
                          <a:spcPct val="115000"/>
                        </a:lnSpc>
                        <a:spcAft>
                          <a:spcPts val="0"/>
                        </a:spcAft>
                      </a:pPr>
                      <a:r>
                        <a:rPr lang="en-US" sz="1050" kern="100" dirty="0" err="1">
                          <a:effectLst/>
                        </a:rPr>
                        <a:t>Tiết</a:t>
                      </a:r>
                      <a:r>
                        <a:rPr lang="en-US" sz="1050" kern="100" dirty="0">
                          <a:effectLst/>
                        </a:rPr>
                        <a:t> </a:t>
                      </a:r>
                      <a:r>
                        <a:rPr lang="en-US" sz="1050" kern="100" dirty="0" err="1">
                          <a:effectLst/>
                        </a:rPr>
                        <a:t>học</a:t>
                      </a:r>
                      <a:r>
                        <a:rPr lang="en-US" sz="1050" kern="100" dirty="0">
                          <a:effectLst/>
                        </a:rPr>
                        <a:t>/</a:t>
                      </a:r>
                    </a:p>
                    <a:p>
                      <a:pPr>
                        <a:lnSpc>
                          <a:spcPct val="115000"/>
                        </a:lnSpc>
                        <a:spcAft>
                          <a:spcPts val="0"/>
                        </a:spcAft>
                      </a:pPr>
                      <a:r>
                        <a:rPr lang="en-US" sz="1050" kern="100" dirty="0" err="1">
                          <a:effectLst/>
                        </a:rPr>
                        <a:t>Thời</a:t>
                      </a:r>
                      <a:r>
                        <a:rPr lang="en-US" sz="1050" kern="100" dirty="0">
                          <a:effectLst/>
                        </a:rPr>
                        <a:t> </a:t>
                      </a:r>
                      <a:r>
                        <a:rPr lang="en-US" sz="1050" kern="100" dirty="0" err="1">
                          <a:effectLst/>
                        </a:rPr>
                        <a:t>lượng</a:t>
                      </a:r>
                      <a:endParaRPr lang="en-US" sz="1050" kern="100" dirty="0">
                        <a:effectLst/>
                        <a:latin typeface="Aptos"/>
                        <a:ea typeface="SimSun" panose="02010600030101010101" pitchFamily="2" charset="-122"/>
                      </a:endParaRPr>
                    </a:p>
                  </a:txBody>
                  <a:tcPr marL="3715" marR="3715" marT="3715" marB="3715"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52435506"/>
                  </a:ext>
                </a:extLst>
              </a:tr>
              <a:tr h="718395">
                <a:tc>
                  <a:txBody>
                    <a:bodyPr/>
                    <a:lstStyle/>
                    <a:p>
                      <a:pPr>
                        <a:lnSpc>
                          <a:spcPct val="115000"/>
                        </a:lnSpc>
                        <a:spcAft>
                          <a:spcPts val="0"/>
                        </a:spcAft>
                      </a:pPr>
                      <a:r>
                        <a:rPr lang="en-US" sz="500" kern="100">
                          <a:effectLst/>
                        </a:rPr>
                        <a:t>1</a:t>
                      </a:r>
                      <a:endParaRPr lang="en-US" sz="500" kern="100">
                        <a:effectLst/>
                        <a:latin typeface="Calibri" panose="020F0502020204030204" pitchFamily="34" charset="0"/>
                        <a:ea typeface="đơn xin học thêm"/>
                        <a:cs typeface="Times New Roman" panose="02020603050405020304" pitchFamily="18" charset="0"/>
                      </a:endParaRPr>
                    </a:p>
                  </a:txBody>
                  <a:tcPr marL="3715" marR="3715" marT="3715" marB="3715" anchor="ctr"/>
                </a:tc>
                <a:tc rowSpan="2">
                  <a:txBody>
                    <a:bodyPr/>
                    <a:lstStyle/>
                    <a:p>
                      <a:pPr>
                        <a:lnSpc>
                          <a:spcPct val="115000"/>
                        </a:lnSpc>
                        <a:spcAft>
                          <a:spcPts val="0"/>
                        </a:spcAft>
                      </a:pPr>
                      <a:r>
                        <a:rPr lang="en-US" sz="1050" kern="100">
                          <a:effectLst/>
                        </a:rPr>
                        <a:t>Mở đầu</a:t>
                      </a:r>
                      <a:endParaRPr lang="en-US" sz="1050" kern="100">
                        <a:effectLst/>
                        <a:latin typeface="Aptos"/>
                        <a:ea typeface="SimSun" panose="02010600030101010101" pitchFamily="2" charset="-122"/>
                      </a:endParaRPr>
                    </a:p>
                  </a:txBody>
                  <a:tcPr marL="3715" marR="3715" marT="3715" marB="3715" anchor="ctr"/>
                </a:tc>
                <a:tc>
                  <a:txBody>
                    <a:bodyPr/>
                    <a:lstStyle/>
                    <a:p>
                      <a:pPr>
                        <a:lnSpc>
                          <a:spcPct val="115000"/>
                        </a:lnSpc>
                      </a:pPr>
                      <a:r>
                        <a:rPr lang="vi-VN" sz="1050" kern="100" dirty="0">
                          <a:effectLst/>
                        </a:rPr>
                        <a:t>Bài 1: Làm quen với phương tiện học tập môn Lịch sử và Địa lí (Tiết 1)</a:t>
                      </a:r>
                      <a:endParaRPr lang="en-US" sz="1050" kern="100" dirty="0">
                        <a:effectLst/>
                        <a:latin typeface="Aptos"/>
                        <a:ea typeface="SimSun" panose="02010600030101010101" pitchFamily="2" charset="-122"/>
                      </a:endParaRPr>
                    </a:p>
                  </a:txBody>
                  <a:tcPr marL="3715" marR="3715" marT="3715" marB="3715"/>
                </a:tc>
                <a:tc>
                  <a:txBody>
                    <a:bodyPr/>
                    <a:lstStyle/>
                    <a:p>
                      <a:pPr>
                        <a:lnSpc>
                          <a:spcPct val="115000"/>
                        </a:lnSpc>
                        <a:spcAft>
                          <a:spcPts val="0"/>
                        </a:spcAft>
                      </a:pPr>
                      <a:r>
                        <a:rPr lang="en-US" sz="1050" kern="100">
                          <a:effectLst/>
                        </a:rPr>
                        <a:t>1</a:t>
                      </a:r>
                      <a:endParaRPr lang="en-US" sz="1050" kern="100">
                        <a:effectLst/>
                        <a:latin typeface="Aptos"/>
                        <a:ea typeface="SimSun" panose="02010600030101010101" pitchFamily="2" charset="-122"/>
                      </a:endParaRPr>
                    </a:p>
                  </a:txBody>
                  <a:tcPr marL="3715" marR="3715" marT="3715" marB="3715" anchor="ctr"/>
                </a:tc>
                <a:tc>
                  <a:txBody>
                    <a:bodyPr/>
                    <a:lstStyle/>
                    <a:p>
                      <a:pPr>
                        <a:lnSpc>
                          <a:spcPct val="115000"/>
                        </a:lnSpc>
                        <a:spcAft>
                          <a:spcPts val="0"/>
                        </a:spcAft>
                      </a:pPr>
                      <a:r>
                        <a:rPr lang="en-US" sz="1050" kern="100" dirty="0">
                          <a:effectLst/>
                        </a:rPr>
                        <a:t>                </a:t>
                      </a:r>
                      <a:endParaRPr lang="en-US" sz="1050" kern="100" dirty="0">
                        <a:effectLst/>
                        <a:latin typeface="Calibri" panose="020F0502020204030204" pitchFamily="34" charset="0"/>
                        <a:ea typeface="đơn xin học thêm"/>
                        <a:cs typeface="Times New Roman" panose="02020603050405020304" pitchFamily="18" charset="0"/>
                      </a:endParaRPr>
                    </a:p>
                  </a:txBody>
                  <a:tcPr marL="3715" marR="3715" marT="3715" marB="3715" anchor="ctr"/>
                </a:tc>
                <a:tc>
                  <a:txBody>
                    <a:bodyPr/>
                    <a:lstStyle/>
                    <a:p>
                      <a:pPr>
                        <a:lnSpc>
                          <a:spcPct val="115000"/>
                        </a:lnSpc>
                        <a:spcAft>
                          <a:spcPts val="0"/>
                        </a:spcAft>
                      </a:pPr>
                      <a:r>
                        <a:rPr lang="en-US" sz="1050" kern="100" dirty="0">
                          <a:effectLst/>
                        </a:rPr>
                        <a:t> </a:t>
                      </a:r>
                      <a:endParaRPr lang="en-US" sz="1050" kern="100" dirty="0">
                        <a:effectLst/>
                        <a:latin typeface="Calibri" panose="020F0502020204030204" pitchFamily="34" charset="0"/>
                        <a:ea typeface="đơn xin học thêm"/>
                        <a:cs typeface="Times New Roman" panose="02020603050405020304" pitchFamily="18" charset="0"/>
                      </a:endParaRPr>
                    </a:p>
                  </a:txBody>
                  <a:tcPr marL="3715" marR="3715" marT="3715" marB="3715" anchor="ctr"/>
                </a:tc>
                <a:extLst>
                  <a:ext uri="{0D108BD9-81ED-4DB2-BD59-A6C34878D82A}">
                    <a16:rowId xmlns:a16="http://schemas.microsoft.com/office/drawing/2014/main" val="602558527"/>
                  </a:ext>
                </a:extLst>
              </a:tr>
              <a:tr h="1518230">
                <a:tc>
                  <a:txBody>
                    <a:bodyPr/>
                    <a:lstStyle/>
                    <a:p>
                      <a:pPr>
                        <a:lnSpc>
                          <a:spcPct val="115000"/>
                        </a:lnSpc>
                        <a:spcAft>
                          <a:spcPts val="0"/>
                        </a:spcAft>
                      </a:pPr>
                      <a:r>
                        <a:rPr lang="en-US" sz="500" kern="100">
                          <a:effectLst/>
                        </a:rPr>
                        <a:t> </a:t>
                      </a:r>
                      <a:endParaRPr lang="en-US" sz="500" kern="100">
                        <a:effectLst/>
                        <a:latin typeface="Calibri" panose="020F0502020204030204" pitchFamily="34" charset="0"/>
                        <a:ea typeface="đơn xin học thêm"/>
                        <a:cs typeface="Times New Roman" panose="02020603050405020304" pitchFamily="18" charset="0"/>
                      </a:endParaRPr>
                    </a:p>
                  </a:txBody>
                  <a:tcPr marL="3715" marR="3715" marT="3715" marB="3715" anchor="ctr"/>
                </a:tc>
                <a:tc vMerge="1">
                  <a:txBody>
                    <a:bodyPr/>
                    <a:lstStyle/>
                    <a:p>
                      <a:endParaRPr lang="en-US"/>
                    </a:p>
                  </a:txBody>
                  <a:tcPr/>
                </a:tc>
                <a:tc>
                  <a:txBody>
                    <a:bodyPr/>
                    <a:lstStyle/>
                    <a:p>
                      <a:pPr>
                        <a:lnSpc>
                          <a:spcPct val="115000"/>
                        </a:lnSpc>
                      </a:pPr>
                      <a:r>
                        <a:rPr lang="vi-VN" sz="1050" kern="100">
                          <a:effectLst/>
                        </a:rPr>
                        <a:t>Bài 1: Làm quen với phương tiện học tập môn Lịch sử và Địa lí (Tiết 2)</a:t>
                      </a:r>
                      <a:endParaRPr lang="en-US" sz="1050" kern="100">
                        <a:effectLst/>
                        <a:latin typeface="Aptos"/>
                        <a:ea typeface="SimSun" panose="02010600030101010101" pitchFamily="2" charset="-122"/>
                      </a:endParaRPr>
                    </a:p>
                  </a:txBody>
                  <a:tcPr marL="3715" marR="3715" marT="3715" marB="3715"/>
                </a:tc>
                <a:tc>
                  <a:txBody>
                    <a:bodyPr/>
                    <a:lstStyle/>
                    <a:p>
                      <a:pPr>
                        <a:lnSpc>
                          <a:spcPct val="115000"/>
                        </a:lnSpc>
                        <a:spcAft>
                          <a:spcPts val="0"/>
                        </a:spcAft>
                      </a:pPr>
                      <a:r>
                        <a:rPr lang="en-US" sz="1050" kern="100">
                          <a:effectLst/>
                        </a:rPr>
                        <a:t>2</a:t>
                      </a:r>
                      <a:endParaRPr lang="en-US" sz="1050" kern="100">
                        <a:effectLst/>
                        <a:latin typeface="Aptos"/>
                        <a:ea typeface="SimSun" panose="02010600030101010101" pitchFamily="2" charset="-122"/>
                      </a:endParaRPr>
                    </a:p>
                  </a:txBody>
                  <a:tcPr marL="3715" marR="3715" marT="3715" marB="3715"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3715" marR="3715" marT="3715" marB="3715" anchor="ctr"/>
                </a:tc>
                <a:tc>
                  <a:txBody>
                    <a:bodyPr/>
                    <a:lstStyle/>
                    <a:p>
                      <a:pPr>
                        <a:lnSpc>
                          <a:spcPct val="115000"/>
                        </a:lnSpc>
                        <a:spcAft>
                          <a:spcPts val="0"/>
                        </a:spcAft>
                      </a:pPr>
                      <a:r>
                        <a:rPr lang="en-US" sz="1050" kern="100" dirty="0">
                          <a:effectLst/>
                        </a:rPr>
                        <a:t>- </a:t>
                      </a:r>
                      <a:r>
                        <a:rPr lang="en-US" sz="1050" kern="100" dirty="0" err="1">
                          <a:solidFill>
                            <a:srgbClr val="FF0000"/>
                          </a:solidFill>
                          <a:effectLst/>
                        </a:rPr>
                        <a:t>Cập</a:t>
                      </a:r>
                      <a:r>
                        <a:rPr lang="en-US" sz="1050" kern="100" dirty="0">
                          <a:solidFill>
                            <a:srgbClr val="FF0000"/>
                          </a:solidFill>
                          <a:effectLst/>
                        </a:rPr>
                        <a:t> </a:t>
                      </a:r>
                      <a:r>
                        <a:rPr lang="en-US" sz="1050" kern="100" dirty="0" err="1">
                          <a:solidFill>
                            <a:srgbClr val="FF0000"/>
                          </a:solidFill>
                          <a:effectLst/>
                        </a:rPr>
                        <a:t>nhật</a:t>
                      </a:r>
                      <a:r>
                        <a:rPr lang="en-US" sz="1050" kern="100" dirty="0">
                          <a:solidFill>
                            <a:srgbClr val="FF0000"/>
                          </a:solidFill>
                          <a:effectLst/>
                        </a:rPr>
                        <a:t> </a:t>
                      </a:r>
                      <a:r>
                        <a:rPr lang="en-US" sz="1050" kern="100" dirty="0" err="1">
                          <a:solidFill>
                            <a:srgbClr val="FF0000"/>
                          </a:solidFill>
                          <a:effectLst/>
                        </a:rPr>
                        <a:t>bảng</a:t>
                      </a:r>
                      <a:r>
                        <a:rPr lang="en-US" sz="1050" kern="100" dirty="0">
                          <a:solidFill>
                            <a:srgbClr val="FF0000"/>
                          </a:solidFill>
                          <a:effectLst/>
                        </a:rPr>
                        <a:t> </a:t>
                      </a:r>
                      <a:r>
                        <a:rPr lang="en-US" sz="1050" kern="100" dirty="0" err="1">
                          <a:solidFill>
                            <a:srgbClr val="FF0000"/>
                          </a:solidFill>
                          <a:effectLst/>
                        </a:rPr>
                        <a:t>số</a:t>
                      </a:r>
                      <a:r>
                        <a:rPr lang="en-US" sz="1050" kern="100" dirty="0">
                          <a:solidFill>
                            <a:srgbClr val="FF0000"/>
                          </a:solidFill>
                          <a:effectLst/>
                        </a:rPr>
                        <a:t> </a:t>
                      </a:r>
                      <a:r>
                        <a:rPr lang="en-US" sz="1050" kern="100" dirty="0" err="1">
                          <a:solidFill>
                            <a:srgbClr val="FF0000"/>
                          </a:solidFill>
                          <a:effectLst/>
                        </a:rPr>
                        <a:t>liệu</a:t>
                      </a:r>
                      <a:r>
                        <a:rPr lang="en-US" sz="1050" kern="100" dirty="0">
                          <a:solidFill>
                            <a:srgbClr val="FF0000"/>
                          </a:solidFill>
                          <a:effectLst/>
                        </a:rPr>
                        <a:t> </a:t>
                      </a:r>
                      <a:r>
                        <a:rPr lang="en-US" sz="1050" kern="100" dirty="0" err="1">
                          <a:solidFill>
                            <a:srgbClr val="FF0000"/>
                          </a:solidFill>
                          <a:effectLst/>
                        </a:rPr>
                        <a:t>về</a:t>
                      </a:r>
                      <a:r>
                        <a:rPr lang="en-US" sz="1050" kern="100" dirty="0">
                          <a:solidFill>
                            <a:srgbClr val="FF0000"/>
                          </a:solidFill>
                          <a:effectLst/>
                        </a:rPr>
                        <a:t> </a:t>
                      </a:r>
                      <a:r>
                        <a:rPr lang="en-US" sz="1050" kern="100" dirty="0" err="1">
                          <a:solidFill>
                            <a:srgbClr val="FF0000"/>
                          </a:solidFill>
                          <a:effectLst/>
                        </a:rPr>
                        <a:t>diện</a:t>
                      </a:r>
                      <a:r>
                        <a:rPr lang="en-US" sz="1050" kern="100" dirty="0">
                          <a:solidFill>
                            <a:srgbClr val="FF0000"/>
                          </a:solidFill>
                          <a:effectLst/>
                        </a:rPr>
                        <a:t> </a:t>
                      </a:r>
                      <a:r>
                        <a:rPr lang="en-US" sz="1050" kern="100" dirty="0" err="1">
                          <a:solidFill>
                            <a:srgbClr val="FF0000"/>
                          </a:solidFill>
                          <a:effectLst/>
                        </a:rPr>
                        <a:t>tích</a:t>
                      </a:r>
                      <a:r>
                        <a:rPr lang="en-US" sz="1050" kern="100" dirty="0">
                          <a:solidFill>
                            <a:srgbClr val="FF0000"/>
                          </a:solidFill>
                          <a:effectLst/>
                        </a:rPr>
                        <a:t> </a:t>
                      </a:r>
                      <a:r>
                        <a:rPr lang="en-US" sz="1050" kern="100" dirty="0" err="1">
                          <a:solidFill>
                            <a:srgbClr val="FF0000"/>
                          </a:solidFill>
                          <a:effectLst/>
                        </a:rPr>
                        <a:t>và</a:t>
                      </a:r>
                      <a:r>
                        <a:rPr lang="en-US" sz="1050" kern="100" dirty="0">
                          <a:solidFill>
                            <a:srgbClr val="FF0000"/>
                          </a:solidFill>
                          <a:effectLst/>
                        </a:rPr>
                        <a:t> </a:t>
                      </a:r>
                      <a:r>
                        <a:rPr lang="en-US" sz="1050" kern="100" dirty="0" err="1">
                          <a:solidFill>
                            <a:srgbClr val="FF0000"/>
                          </a:solidFill>
                          <a:effectLst/>
                        </a:rPr>
                        <a:t>dân</a:t>
                      </a:r>
                      <a:r>
                        <a:rPr lang="en-US" sz="1050" kern="100" dirty="0">
                          <a:solidFill>
                            <a:srgbClr val="FF0000"/>
                          </a:solidFill>
                          <a:effectLst/>
                        </a:rPr>
                        <a:t> </a:t>
                      </a:r>
                      <a:r>
                        <a:rPr lang="en-US" sz="1050" kern="100" dirty="0" err="1">
                          <a:solidFill>
                            <a:srgbClr val="FF0000"/>
                          </a:solidFill>
                          <a:effectLst/>
                        </a:rPr>
                        <a:t>số</a:t>
                      </a:r>
                      <a:r>
                        <a:rPr lang="en-US" sz="1050" kern="100" dirty="0">
                          <a:solidFill>
                            <a:srgbClr val="FF0000"/>
                          </a:solidFill>
                          <a:effectLst/>
                        </a:rPr>
                        <a:t> </a:t>
                      </a:r>
                      <a:r>
                        <a:rPr lang="en-US" sz="1050" kern="100" dirty="0" err="1">
                          <a:solidFill>
                            <a:srgbClr val="FF0000"/>
                          </a:solidFill>
                          <a:effectLst/>
                        </a:rPr>
                        <a:t>của</a:t>
                      </a:r>
                      <a:r>
                        <a:rPr lang="en-US" sz="1050" kern="100" dirty="0">
                          <a:solidFill>
                            <a:srgbClr val="FF0000"/>
                          </a:solidFill>
                          <a:effectLst/>
                        </a:rPr>
                        <a:t> </a:t>
                      </a:r>
                      <a:r>
                        <a:rPr lang="en-US" sz="1050" kern="100" dirty="0" err="1">
                          <a:solidFill>
                            <a:srgbClr val="FF0000"/>
                          </a:solidFill>
                          <a:effectLst/>
                        </a:rPr>
                        <a:t>một</a:t>
                      </a:r>
                      <a:r>
                        <a:rPr lang="en-US" sz="1050" kern="100" dirty="0">
                          <a:solidFill>
                            <a:srgbClr val="FF0000"/>
                          </a:solidFill>
                          <a:effectLst/>
                        </a:rPr>
                        <a:t> </a:t>
                      </a:r>
                      <a:r>
                        <a:rPr lang="en-US" sz="1050" kern="100" dirty="0" err="1">
                          <a:solidFill>
                            <a:srgbClr val="FF0000"/>
                          </a:solidFill>
                          <a:effectLst/>
                        </a:rPr>
                        <a:t>số</a:t>
                      </a:r>
                      <a:r>
                        <a:rPr lang="en-US" sz="1050" kern="100" dirty="0">
                          <a:solidFill>
                            <a:srgbClr val="FF0000"/>
                          </a:solidFill>
                          <a:effectLst/>
                        </a:rPr>
                        <a:t> </a:t>
                      </a:r>
                      <a:r>
                        <a:rPr lang="en-US" sz="1050" kern="100" dirty="0" err="1">
                          <a:solidFill>
                            <a:srgbClr val="FF0000"/>
                          </a:solidFill>
                          <a:effectLst/>
                        </a:rPr>
                        <a:t>tỉnh</a:t>
                      </a:r>
                      <a:r>
                        <a:rPr lang="en-US" sz="1050" kern="100" dirty="0">
                          <a:solidFill>
                            <a:srgbClr val="FF0000"/>
                          </a:solidFill>
                          <a:effectLst/>
                        </a:rPr>
                        <a:t> </a:t>
                      </a:r>
                      <a:r>
                        <a:rPr lang="en-US" sz="1050" kern="100" dirty="0" err="1">
                          <a:solidFill>
                            <a:srgbClr val="FF0000"/>
                          </a:solidFill>
                          <a:effectLst/>
                        </a:rPr>
                        <a:t>thành</a:t>
                      </a:r>
                      <a:r>
                        <a:rPr lang="en-US" sz="1050" kern="100" dirty="0">
                          <a:solidFill>
                            <a:srgbClr val="FF0000"/>
                          </a:solidFill>
                          <a:effectLst/>
                        </a:rPr>
                        <a:t> </a:t>
                      </a:r>
                      <a:r>
                        <a:rPr lang="en-US" sz="1050" kern="100" dirty="0" err="1">
                          <a:solidFill>
                            <a:srgbClr val="FF0000"/>
                          </a:solidFill>
                          <a:effectLst/>
                        </a:rPr>
                        <a:t>nước</a:t>
                      </a:r>
                      <a:r>
                        <a:rPr lang="en-US" sz="1050" kern="100" dirty="0">
                          <a:solidFill>
                            <a:srgbClr val="FF0000"/>
                          </a:solidFill>
                          <a:effectLst/>
                        </a:rPr>
                        <a:t> ta </a:t>
                      </a:r>
                      <a:r>
                        <a:rPr lang="en-US" sz="1050" kern="100" dirty="0" err="1">
                          <a:solidFill>
                            <a:srgbClr val="FF0000"/>
                          </a:solidFill>
                          <a:effectLst/>
                        </a:rPr>
                        <a:t>sau</a:t>
                      </a:r>
                      <a:r>
                        <a:rPr lang="en-US" sz="1050" kern="100" dirty="0">
                          <a:solidFill>
                            <a:srgbClr val="FF0000"/>
                          </a:solidFill>
                          <a:effectLst/>
                        </a:rPr>
                        <a:t> </a:t>
                      </a:r>
                      <a:r>
                        <a:rPr lang="en-US" sz="1050" kern="100" dirty="0" err="1">
                          <a:solidFill>
                            <a:srgbClr val="FF0000"/>
                          </a:solidFill>
                          <a:effectLst/>
                        </a:rPr>
                        <a:t>sáp</a:t>
                      </a:r>
                      <a:r>
                        <a:rPr lang="en-US" sz="1050" kern="100" dirty="0">
                          <a:solidFill>
                            <a:srgbClr val="FF0000"/>
                          </a:solidFill>
                          <a:effectLst/>
                        </a:rPr>
                        <a:t> </a:t>
                      </a:r>
                      <a:r>
                        <a:rPr lang="en-US" sz="1050" kern="100" dirty="0" err="1">
                          <a:solidFill>
                            <a:srgbClr val="FF0000"/>
                          </a:solidFill>
                          <a:effectLst/>
                        </a:rPr>
                        <a:t>nhập</a:t>
                      </a:r>
                      <a:r>
                        <a:rPr lang="en-US" sz="1050" kern="100" dirty="0">
                          <a:solidFill>
                            <a:srgbClr val="FF0000"/>
                          </a:solidFill>
                          <a:effectLst/>
                        </a:rPr>
                        <a:t>. (</a:t>
                      </a:r>
                      <a:r>
                        <a:rPr lang="en-US" sz="1050" kern="100" dirty="0" err="1">
                          <a:solidFill>
                            <a:srgbClr val="FF0000"/>
                          </a:solidFill>
                          <a:effectLst/>
                        </a:rPr>
                        <a:t>Đà</a:t>
                      </a:r>
                      <a:r>
                        <a:rPr lang="en-US" sz="1050" kern="100" dirty="0">
                          <a:solidFill>
                            <a:srgbClr val="FF0000"/>
                          </a:solidFill>
                          <a:effectLst/>
                        </a:rPr>
                        <a:t> </a:t>
                      </a:r>
                      <a:r>
                        <a:rPr lang="en-US" sz="1050" kern="100" dirty="0" err="1">
                          <a:solidFill>
                            <a:srgbClr val="FF0000"/>
                          </a:solidFill>
                          <a:effectLst/>
                        </a:rPr>
                        <a:t>Nẵng</a:t>
                      </a:r>
                      <a:r>
                        <a:rPr lang="en-US" sz="1050" kern="100" dirty="0">
                          <a:solidFill>
                            <a:srgbClr val="FF0000"/>
                          </a:solidFill>
                          <a:effectLst/>
                        </a:rPr>
                        <a:t>, </a:t>
                      </a:r>
                      <a:r>
                        <a:rPr lang="en-US" sz="1050" kern="100" dirty="0" err="1">
                          <a:solidFill>
                            <a:srgbClr val="FF0000"/>
                          </a:solidFill>
                          <a:effectLst/>
                        </a:rPr>
                        <a:t>Lâm</a:t>
                      </a:r>
                      <a:r>
                        <a:rPr lang="en-US" sz="1050" kern="100" dirty="0">
                          <a:solidFill>
                            <a:srgbClr val="FF0000"/>
                          </a:solidFill>
                          <a:effectLst/>
                        </a:rPr>
                        <a:t> </a:t>
                      </a:r>
                      <a:r>
                        <a:rPr lang="en-US" sz="1050" kern="100" dirty="0" err="1">
                          <a:solidFill>
                            <a:srgbClr val="FF0000"/>
                          </a:solidFill>
                          <a:effectLst/>
                        </a:rPr>
                        <a:t>Đồng</a:t>
                      </a:r>
                      <a:r>
                        <a:rPr lang="en-US" sz="1050" kern="100" dirty="0">
                          <a:solidFill>
                            <a:srgbClr val="FF0000"/>
                          </a:solidFill>
                          <a:effectLst/>
                        </a:rPr>
                        <a:t>, </a:t>
                      </a:r>
                      <a:r>
                        <a:rPr lang="en-US" sz="1050" kern="100" dirty="0" err="1">
                          <a:solidFill>
                            <a:srgbClr val="FF0000"/>
                          </a:solidFill>
                          <a:effectLst/>
                        </a:rPr>
                        <a:t>Thành</a:t>
                      </a:r>
                      <a:r>
                        <a:rPr lang="en-US" sz="1050" kern="100" dirty="0">
                          <a:solidFill>
                            <a:srgbClr val="FF0000"/>
                          </a:solidFill>
                          <a:effectLst/>
                        </a:rPr>
                        <a:t> </a:t>
                      </a:r>
                      <a:r>
                        <a:rPr lang="en-US" sz="1050" kern="100" dirty="0" err="1">
                          <a:solidFill>
                            <a:srgbClr val="FF0000"/>
                          </a:solidFill>
                          <a:effectLst/>
                        </a:rPr>
                        <a:t>phố</a:t>
                      </a:r>
                      <a:r>
                        <a:rPr lang="en-US" sz="1050" kern="100" dirty="0">
                          <a:solidFill>
                            <a:srgbClr val="FF0000"/>
                          </a:solidFill>
                          <a:effectLst/>
                        </a:rPr>
                        <a:t> </a:t>
                      </a:r>
                      <a:r>
                        <a:rPr lang="en-US" sz="1050" kern="100" dirty="0" err="1">
                          <a:solidFill>
                            <a:srgbClr val="FF0000"/>
                          </a:solidFill>
                          <a:effectLst/>
                        </a:rPr>
                        <a:t>Hồ</a:t>
                      </a:r>
                      <a:r>
                        <a:rPr lang="en-US" sz="1050" kern="100" dirty="0">
                          <a:solidFill>
                            <a:srgbClr val="FF0000"/>
                          </a:solidFill>
                          <a:effectLst/>
                        </a:rPr>
                        <a:t> </a:t>
                      </a:r>
                      <a:r>
                        <a:rPr lang="en-US" sz="1050" kern="100" dirty="0" err="1">
                          <a:solidFill>
                            <a:srgbClr val="FF0000"/>
                          </a:solidFill>
                          <a:effectLst/>
                        </a:rPr>
                        <a:t>Chí</a:t>
                      </a:r>
                      <a:r>
                        <a:rPr lang="en-US" sz="1050" kern="100" dirty="0">
                          <a:solidFill>
                            <a:srgbClr val="FF0000"/>
                          </a:solidFill>
                          <a:effectLst/>
                        </a:rPr>
                        <a:t> Minh, </a:t>
                      </a:r>
                      <a:r>
                        <a:rPr lang="en-US" sz="1050" kern="100" dirty="0" err="1">
                          <a:solidFill>
                            <a:srgbClr val="FF0000"/>
                          </a:solidFill>
                          <a:effectLst/>
                        </a:rPr>
                        <a:t>Cần</a:t>
                      </a:r>
                      <a:r>
                        <a:rPr lang="en-US" sz="1050" kern="100" dirty="0">
                          <a:solidFill>
                            <a:srgbClr val="FF0000"/>
                          </a:solidFill>
                          <a:effectLst/>
                        </a:rPr>
                        <a:t> </a:t>
                      </a:r>
                      <a:r>
                        <a:rPr lang="en-US" sz="1050" kern="100" dirty="0" err="1">
                          <a:solidFill>
                            <a:srgbClr val="FF0000"/>
                          </a:solidFill>
                          <a:effectLst/>
                        </a:rPr>
                        <a:t>Thơ</a:t>
                      </a:r>
                      <a:r>
                        <a:rPr lang="en-US" sz="1050" kern="100" dirty="0">
                          <a:solidFill>
                            <a:srgbClr val="FF0000"/>
                          </a:solidFill>
                          <a:effectLst/>
                        </a:rPr>
                        <a:t>)</a:t>
                      </a:r>
                      <a:endParaRPr lang="en-US" sz="1050" kern="100" dirty="0">
                        <a:solidFill>
                          <a:srgbClr val="FF0000"/>
                        </a:solidFill>
                        <a:effectLst/>
                        <a:latin typeface="Calibri" panose="020F0502020204030204" pitchFamily="34" charset="0"/>
                        <a:ea typeface="đơn xin học thêm"/>
                        <a:cs typeface="Times New Roman" panose="02020603050405020304" pitchFamily="18" charset="0"/>
                      </a:endParaRPr>
                    </a:p>
                  </a:txBody>
                  <a:tcPr marL="3715" marR="3715" marT="3715" marB="3715" anchor="ctr"/>
                </a:tc>
                <a:extLst>
                  <a:ext uri="{0D108BD9-81ED-4DB2-BD59-A6C34878D82A}">
                    <a16:rowId xmlns:a16="http://schemas.microsoft.com/office/drawing/2014/main" val="795952259"/>
                  </a:ext>
                </a:extLst>
              </a:tr>
            </a:tbl>
          </a:graphicData>
        </a:graphic>
      </p:graphicFrame>
      <p:sp>
        <p:nvSpPr>
          <p:cNvPr id="4" name="Slide Number Placeholder 3"/>
          <p:cNvSpPr>
            <a:spLocks noGrp="1"/>
          </p:cNvSpPr>
          <p:nvPr>
            <p:ph type="sldNum" sz="quarter" idx="4"/>
          </p:nvPr>
        </p:nvSpPr>
        <p:spPr/>
        <p:txBody>
          <a:bodyPr/>
          <a:lstStyle/>
          <a:p>
            <a:fld id="{9860EDB8-5305-433F-BE41-D7A86D811DB3}" type="slidenum">
              <a:rPr lang="en-US" smtClean="0"/>
              <a:pPr/>
              <a:t>54</a:t>
            </a:fld>
            <a:endParaRPr lang="en-US"/>
          </a:p>
        </p:txBody>
      </p:sp>
      <p:sp>
        <p:nvSpPr>
          <p:cNvPr id="6" name="Rectangle 1"/>
          <p:cNvSpPr>
            <a:spLocks noChangeArrowheads="1"/>
          </p:cNvSpPr>
          <p:nvPr/>
        </p:nvSpPr>
        <p:spPr bwMode="auto">
          <a:xfrm>
            <a:off x="506700" y="-463897"/>
            <a:ext cx="863729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 ĐỔI BỔ SUNG  </a:t>
            </a: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 HOẠCH DẠY HỌC MÔN LỊCH SỬ &amp; ĐỊA LÍ </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 4 </a:t>
            </a:r>
            <a:endParaRPr kumimoji="0" lang="en-U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BỘ SÁCH KẾT NỐI TRI THỨC VỚI CUỘC SỐNG</a:t>
            </a:r>
            <a:endParaRPr kumimoji="0" lang="en-U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17/2025/TT-BGDĐT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12/9/2025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bộ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bộ GD&amp;ĐT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2345</a:t>
            </a:r>
            <a:endParaRPr kumimoji="0" lang="en-U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2025 - 2026</a:t>
            </a:r>
            <a:endParaRPr kumimoji="0" lang="en-U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70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17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II: 18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zh-CN"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35 </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kumimoji="0" lang="en-US" altLang="zh-CN" sz="14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zh-CN" sz="1400" b="1"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kumimoji="0" lang="en-US"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42079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497383306"/>
              </p:ext>
            </p:extLst>
          </p:nvPr>
        </p:nvGraphicFramePr>
        <p:xfrm>
          <a:off x="390907" y="1022148"/>
          <a:ext cx="8444622" cy="5914440"/>
        </p:xfrm>
        <a:graphic>
          <a:graphicData uri="http://schemas.openxmlformats.org/drawingml/2006/table">
            <a:tbl>
              <a:tblPr>
                <a:tableStyleId>{5C22544A-7EE6-4342-B048-85BDC9FD1C3A}</a:tableStyleId>
              </a:tblPr>
              <a:tblGrid>
                <a:gridCol w="346755">
                  <a:extLst>
                    <a:ext uri="{9D8B030D-6E8A-4147-A177-3AD203B41FA5}">
                      <a16:colId xmlns:a16="http://schemas.microsoft.com/office/drawing/2014/main" val="3383962719"/>
                    </a:ext>
                  </a:extLst>
                </a:gridCol>
                <a:gridCol w="772497">
                  <a:extLst>
                    <a:ext uri="{9D8B030D-6E8A-4147-A177-3AD203B41FA5}">
                      <a16:colId xmlns:a16="http://schemas.microsoft.com/office/drawing/2014/main" val="3060810383"/>
                    </a:ext>
                  </a:extLst>
                </a:gridCol>
                <a:gridCol w="2464902">
                  <a:extLst>
                    <a:ext uri="{9D8B030D-6E8A-4147-A177-3AD203B41FA5}">
                      <a16:colId xmlns:a16="http://schemas.microsoft.com/office/drawing/2014/main" val="276817343"/>
                    </a:ext>
                  </a:extLst>
                </a:gridCol>
                <a:gridCol w="617451">
                  <a:extLst>
                    <a:ext uri="{9D8B030D-6E8A-4147-A177-3AD203B41FA5}">
                      <a16:colId xmlns:a16="http://schemas.microsoft.com/office/drawing/2014/main" val="273727049"/>
                    </a:ext>
                  </a:extLst>
                </a:gridCol>
                <a:gridCol w="2072915">
                  <a:extLst>
                    <a:ext uri="{9D8B030D-6E8A-4147-A177-3AD203B41FA5}">
                      <a16:colId xmlns:a16="http://schemas.microsoft.com/office/drawing/2014/main" val="3814452756"/>
                    </a:ext>
                  </a:extLst>
                </a:gridCol>
                <a:gridCol w="2170102">
                  <a:extLst>
                    <a:ext uri="{9D8B030D-6E8A-4147-A177-3AD203B41FA5}">
                      <a16:colId xmlns:a16="http://schemas.microsoft.com/office/drawing/2014/main" val="4202213341"/>
                    </a:ext>
                  </a:extLst>
                </a:gridCol>
              </a:tblGrid>
              <a:tr h="223291">
                <a:tc>
                  <a:txBody>
                    <a:bodyPr/>
                    <a:lstStyle/>
                    <a:p>
                      <a:pPr>
                        <a:lnSpc>
                          <a:spcPct val="115000"/>
                        </a:lnSpc>
                        <a:spcAft>
                          <a:spcPts val="0"/>
                        </a:spcAft>
                      </a:pPr>
                      <a:r>
                        <a:rPr lang="en-US" sz="300" kern="100">
                          <a:effectLst/>
                        </a:rPr>
                        <a:t>2</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rowSpan="4">
                  <a:txBody>
                    <a:bodyPr/>
                    <a:lstStyle/>
                    <a:p>
                      <a:pPr>
                        <a:lnSpc>
                          <a:spcPct val="115000"/>
                        </a:lnSpc>
                        <a:spcAft>
                          <a:spcPts val="0"/>
                        </a:spcAft>
                      </a:pPr>
                      <a:r>
                        <a:rPr lang="en-US" sz="1050" kern="100" dirty="0" err="1">
                          <a:effectLst/>
                        </a:rPr>
                        <a:t>Địa</a:t>
                      </a:r>
                      <a:r>
                        <a:rPr lang="en-US" sz="1050" kern="100" dirty="0">
                          <a:effectLst/>
                        </a:rPr>
                        <a:t> </a:t>
                      </a:r>
                      <a:r>
                        <a:rPr lang="en-US" sz="1050" kern="100" dirty="0" err="1">
                          <a:effectLst/>
                        </a:rPr>
                        <a:t>phương</a:t>
                      </a:r>
                      <a:r>
                        <a:rPr lang="en-US" sz="1050" kern="100" dirty="0">
                          <a:effectLst/>
                        </a:rPr>
                        <a:t> </a:t>
                      </a:r>
                      <a:r>
                        <a:rPr lang="en-US" sz="1050" kern="100" dirty="0" err="1">
                          <a:effectLst/>
                        </a:rPr>
                        <a:t>em</a:t>
                      </a:r>
                      <a:r>
                        <a:rPr lang="en-US" sz="1050" kern="100" dirty="0">
                          <a:effectLst/>
                        </a:rPr>
                        <a:t> (</a:t>
                      </a:r>
                      <a:r>
                        <a:rPr lang="en-US" sz="1050" kern="100" dirty="0" err="1">
                          <a:effectLst/>
                        </a:rPr>
                        <a:t>tỉnh</a:t>
                      </a:r>
                      <a:r>
                        <a:rPr lang="en-US" sz="1050" kern="100" dirty="0">
                          <a:effectLst/>
                        </a:rPr>
                        <a:t>, </a:t>
                      </a:r>
                      <a:r>
                        <a:rPr lang="en-US" sz="1050" kern="100" dirty="0" err="1">
                          <a:effectLst/>
                        </a:rPr>
                        <a:t>thành</a:t>
                      </a:r>
                      <a:r>
                        <a:rPr lang="en-US" sz="1050" kern="100" dirty="0">
                          <a:effectLst/>
                        </a:rPr>
                        <a:t> </a:t>
                      </a:r>
                      <a:r>
                        <a:rPr lang="en-US" sz="1050" kern="100" dirty="0" err="1">
                          <a:effectLst/>
                        </a:rPr>
                        <a:t>phố</a:t>
                      </a:r>
                      <a:r>
                        <a:rPr lang="en-US" sz="1050" kern="100" dirty="0">
                          <a:effectLst/>
                        </a:rPr>
                        <a:t>)</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pPr>
                      <a:r>
                        <a:rPr lang="vi-VN" sz="1050" kern="100" dirty="0">
                          <a:effectLst/>
                        </a:rPr>
                        <a:t>Bài 2. Thiên nhiên và con người ở địa phương em (Tiết 1)</a:t>
                      </a:r>
                      <a:endParaRPr lang="en-US" sz="1050" kern="100" dirty="0">
                        <a:effectLst/>
                        <a:latin typeface="Aptos"/>
                        <a:ea typeface="SimSun" panose="02010600030101010101" pitchFamily="2" charset="-122"/>
                      </a:endParaRPr>
                    </a:p>
                  </a:txBody>
                  <a:tcPr marL="1836" marR="1836" marT="1836" marB="1836"/>
                </a:tc>
                <a:tc>
                  <a:txBody>
                    <a:bodyPr/>
                    <a:lstStyle/>
                    <a:p>
                      <a:pPr>
                        <a:lnSpc>
                          <a:spcPct val="115000"/>
                        </a:lnSpc>
                        <a:spcAft>
                          <a:spcPts val="0"/>
                        </a:spcAft>
                      </a:pPr>
                      <a:r>
                        <a:rPr lang="en-US" sz="1050" kern="100">
                          <a:effectLst/>
                        </a:rPr>
                        <a:t>3</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2107346784"/>
                  </a:ext>
                </a:extLst>
              </a:tr>
              <a:tr h="223291">
                <a:tc>
                  <a:txBody>
                    <a:bodyPr/>
                    <a:lstStyle/>
                    <a:p>
                      <a:pPr>
                        <a:lnSpc>
                          <a:spcPct val="115000"/>
                        </a:lnSpc>
                        <a:spcAft>
                          <a:spcPts val="0"/>
                        </a:spcAft>
                      </a:pPr>
                      <a:r>
                        <a:rPr lang="en-US" sz="300" kern="100">
                          <a:effectLst/>
                        </a:rPr>
                        <a:t> </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vMerge="1">
                  <a:txBody>
                    <a:bodyPr/>
                    <a:lstStyle/>
                    <a:p>
                      <a:endParaRPr lang="en-US"/>
                    </a:p>
                  </a:txBody>
                  <a:tcPr/>
                </a:tc>
                <a:tc>
                  <a:txBody>
                    <a:bodyPr/>
                    <a:lstStyle/>
                    <a:p>
                      <a:pPr>
                        <a:lnSpc>
                          <a:spcPct val="115000"/>
                        </a:lnSpc>
                      </a:pPr>
                      <a:r>
                        <a:rPr lang="vi-VN" sz="1050" kern="100" dirty="0">
                          <a:effectLst/>
                        </a:rPr>
                        <a:t>Bài 2. Thiên nhiên và con người ở địa phương em (Tiết 2)</a:t>
                      </a:r>
                      <a:endParaRPr lang="en-US" sz="1050" kern="100" dirty="0">
                        <a:effectLst/>
                        <a:latin typeface="Aptos"/>
                        <a:ea typeface="SimSun" panose="02010600030101010101" pitchFamily="2" charset="-122"/>
                      </a:endParaRPr>
                    </a:p>
                  </a:txBody>
                  <a:tcPr marL="1836" marR="1836" marT="1836" marB="1836"/>
                </a:tc>
                <a:tc>
                  <a:txBody>
                    <a:bodyPr/>
                    <a:lstStyle/>
                    <a:p>
                      <a:pPr>
                        <a:lnSpc>
                          <a:spcPct val="115000"/>
                        </a:lnSpc>
                        <a:spcAft>
                          <a:spcPts val="0"/>
                        </a:spcAft>
                      </a:pPr>
                      <a:r>
                        <a:rPr lang="en-US" sz="1050" kern="100" dirty="0">
                          <a:effectLst/>
                        </a:rPr>
                        <a:t>4</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3217016747"/>
                  </a:ext>
                </a:extLst>
              </a:tr>
              <a:tr h="223291">
                <a:tc>
                  <a:txBody>
                    <a:bodyPr/>
                    <a:lstStyle/>
                    <a:p>
                      <a:pPr>
                        <a:lnSpc>
                          <a:spcPct val="115000"/>
                        </a:lnSpc>
                        <a:spcAft>
                          <a:spcPts val="0"/>
                        </a:spcAft>
                      </a:pPr>
                      <a:r>
                        <a:rPr lang="en-US" sz="300" kern="100">
                          <a:effectLst/>
                        </a:rPr>
                        <a:t>3</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vMerge="1">
                  <a:txBody>
                    <a:bodyPr/>
                    <a:lstStyle/>
                    <a:p>
                      <a:endParaRPr lang="en-US"/>
                    </a:p>
                  </a:txBody>
                  <a:tcPr/>
                </a:tc>
                <a:tc>
                  <a:txBody>
                    <a:bodyPr/>
                    <a:lstStyle/>
                    <a:p>
                      <a:pPr>
                        <a:lnSpc>
                          <a:spcPct val="115000"/>
                        </a:lnSpc>
                      </a:pPr>
                      <a:r>
                        <a:rPr lang="vi-VN" sz="1050" kern="100" dirty="0">
                          <a:effectLst/>
                        </a:rPr>
                        <a:t>Bài 3. Lịch sử và văn hoá truyền thống địa phương em (Tiết 1)</a:t>
                      </a:r>
                      <a:endParaRPr lang="en-US" sz="1050" kern="100" dirty="0">
                        <a:effectLst/>
                        <a:latin typeface="Aptos"/>
                        <a:ea typeface="SimSun" panose="02010600030101010101" pitchFamily="2" charset="-122"/>
                      </a:endParaRPr>
                    </a:p>
                  </a:txBody>
                  <a:tcPr marL="1836" marR="1836" marT="1836" marB="1836"/>
                </a:tc>
                <a:tc>
                  <a:txBody>
                    <a:bodyPr/>
                    <a:lstStyle/>
                    <a:p>
                      <a:pPr>
                        <a:lnSpc>
                          <a:spcPct val="115000"/>
                        </a:lnSpc>
                        <a:spcAft>
                          <a:spcPts val="0"/>
                        </a:spcAft>
                      </a:pPr>
                      <a:r>
                        <a:rPr lang="en-US" sz="1050" kern="100" dirty="0">
                          <a:effectLst/>
                        </a:rPr>
                        <a:t>5</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dirty="0">
                          <a:effectLst/>
                        </a:rPr>
                        <a:t> </a:t>
                      </a:r>
                      <a:endParaRPr lang="en-US" sz="1050" kern="100" dirty="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2503683641"/>
                  </a:ext>
                </a:extLst>
              </a:tr>
              <a:tr h="223291">
                <a:tc>
                  <a:txBody>
                    <a:bodyPr/>
                    <a:lstStyle/>
                    <a:p>
                      <a:pPr>
                        <a:lnSpc>
                          <a:spcPct val="115000"/>
                        </a:lnSpc>
                        <a:spcAft>
                          <a:spcPts val="0"/>
                        </a:spcAft>
                      </a:pPr>
                      <a:r>
                        <a:rPr lang="en-US" sz="300" kern="100">
                          <a:effectLst/>
                        </a:rPr>
                        <a:t> </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vMerge="1">
                  <a:txBody>
                    <a:bodyPr/>
                    <a:lstStyle/>
                    <a:p>
                      <a:endParaRPr lang="en-US"/>
                    </a:p>
                  </a:txBody>
                  <a:tcPr/>
                </a:tc>
                <a:tc>
                  <a:txBody>
                    <a:bodyPr/>
                    <a:lstStyle/>
                    <a:p>
                      <a:pPr>
                        <a:lnSpc>
                          <a:spcPct val="115000"/>
                        </a:lnSpc>
                      </a:pPr>
                      <a:r>
                        <a:rPr lang="vi-VN" sz="1050" kern="100" dirty="0">
                          <a:effectLst/>
                        </a:rPr>
                        <a:t>Bài 3. Lịch sử và văn hoá truyền thống địa phương em (Tiết 2)</a:t>
                      </a:r>
                      <a:endParaRPr lang="en-US" sz="1050" kern="100" dirty="0">
                        <a:effectLst/>
                        <a:latin typeface="Aptos"/>
                        <a:ea typeface="SimSun" panose="02010600030101010101" pitchFamily="2" charset="-122"/>
                      </a:endParaRPr>
                    </a:p>
                  </a:txBody>
                  <a:tcPr marL="1836" marR="1836" marT="1836" marB="1836"/>
                </a:tc>
                <a:tc>
                  <a:txBody>
                    <a:bodyPr/>
                    <a:lstStyle/>
                    <a:p>
                      <a:pPr>
                        <a:lnSpc>
                          <a:spcPct val="115000"/>
                        </a:lnSpc>
                        <a:spcAft>
                          <a:spcPts val="0"/>
                        </a:spcAft>
                      </a:pPr>
                      <a:r>
                        <a:rPr lang="en-US" sz="1050" kern="100" dirty="0">
                          <a:effectLst/>
                        </a:rPr>
                        <a:t>6</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dirty="0">
                          <a:effectLst/>
                        </a:rPr>
                        <a:t> </a:t>
                      </a:r>
                      <a:endParaRPr lang="en-US" sz="1050" kern="100" dirty="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a:effectLst/>
                        </a:rPr>
                        <a:t> </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2895087161"/>
                  </a:ext>
                </a:extLst>
              </a:tr>
              <a:tr h="838222">
                <a:tc>
                  <a:txBody>
                    <a:bodyPr/>
                    <a:lstStyle/>
                    <a:p>
                      <a:pPr>
                        <a:lnSpc>
                          <a:spcPct val="115000"/>
                        </a:lnSpc>
                        <a:spcAft>
                          <a:spcPts val="0"/>
                        </a:spcAft>
                      </a:pPr>
                      <a:r>
                        <a:rPr lang="en-US" sz="300" kern="100">
                          <a:effectLst/>
                        </a:rPr>
                        <a:t>4</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rowSpan="3">
                  <a:txBody>
                    <a:bodyPr/>
                    <a:lstStyle/>
                    <a:p>
                      <a:pPr>
                        <a:lnSpc>
                          <a:spcPct val="115000"/>
                        </a:lnSpc>
                        <a:spcAft>
                          <a:spcPts val="0"/>
                        </a:spcAft>
                      </a:pPr>
                      <a:r>
                        <a:rPr lang="en-US" sz="1050" kern="100" dirty="0" err="1">
                          <a:effectLst/>
                        </a:rPr>
                        <a:t>Trung</a:t>
                      </a:r>
                      <a:r>
                        <a:rPr lang="en-US" sz="1050" kern="100" dirty="0">
                          <a:effectLst/>
                        </a:rPr>
                        <a:t> du </a:t>
                      </a:r>
                      <a:r>
                        <a:rPr lang="en-US" sz="1050" kern="100" dirty="0" err="1">
                          <a:effectLst/>
                        </a:rPr>
                        <a:t>và</a:t>
                      </a:r>
                      <a:r>
                        <a:rPr lang="en-US" sz="1050" kern="100" dirty="0">
                          <a:effectLst/>
                        </a:rPr>
                        <a:t> </a:t>
                      </a:r>
                      <a:r>
                        <a:rPr lang="en-US" sz="1050" kern="100" dirty="0" err="1">
                          <a:effectLst/>
                        </a:rPr>
                        <a:t>miền</a:t>
                      </a:r>
                      <a:r>
                        <a:rPr lang="en-US" sz="1050" kern="100" dirty="0">
                          <a:effectLst/>
                        </a:rPr>
                        <a:t> </a:t>
                      </a:r>
                      <a:r>
                        <a:rPr lang="en-US" sz="1050" kern="100" dirty="0" err="1">
                          <a:effectLst/>
                        </a:rPr>
                        <a:t>núi</a:t>
                      </a:r>
                      <a:r>
                        <a:rPr lang="en-US" sz="1050" kern="100" dirty="0">
                          <a:effectLst/>
                        </a:rPr>
                        <a:t> </a:t>
                      </a:r>
                      <a:r>
                        <a:rPr lang="en-US" sz="1050" kern="100" dirty="0" err="1">
                          <a:effectLst/>
                        </a:rPr>
                        <a:t>phía</a:t>
                      </a:r>
                      <a:r>
                        <a:rPr lang="en-US" sz="1050" kern="100" dirty="0">
                          <a:effectLst/>
                        </a:rPr>
                        <a:t> </a:t>
                      </a:r>
                      <a:r>
                        <a:rPr lang="en-US" sz="1050" kern="100" dirty="0" err="1">
                          <a:effectLst/>
                        </a:rPr>
                        <a:t>Bắc</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pPr>
                      <a:r>
                        <a:rPr lang="vi-VN" sz="1050" kern="100">
                          <a:effectLst/>
                        </a:rPr>
                        <a:t>Bài 4: Thiên nhiên vùng Trung du và miền núi </a:t>
                      </a:r>
                      <a:r>
                        <a:rPr lang="en-US" sz="1050" kern="100">
                          <a:effectLst/>
                        </a:rPr>
                        <a:t>phía </a:t>
                      </a:r>
                      <a:r>
                        <a:rPr lang="vi-VN" sz="1050" kern="100">
                          <a:effectLst/>
                        </a:rPr>
                        <a:t>Bắc  (Tiết 1)</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dirty="0">
                          <a:effectLst/>
                        </a:rPr>
                        <a:t>7</a:t>
                      </a:r>
                      <a:endParaRPr lang="en-US" sz="1050" kern="100" dirty="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dirty="0">
                          <a:effectLst/>
                        </a:rPr>
                        <a:t>* YCCĐ:</a:t>
                      </a:r>
                    </a:p>
                    <a:p>
                      <a:pPr>
                        <a:lnSpc>
                          <a:spcPct val="115000"/>
                        </a:lnSpc>
                        <a:spcAft>
                          <a:spcPts val="0"/>
                        </a:spcAft>
                      </a:pPr>
                      <a:r>
                        <a:rPr lang="en-US" sz="1050" kern="100" dirty="0">
                          <a:effectLst/>
                        </a:rPr>
                        <a:t>- </a:t>
                      </a:r>
                      <a:r>
                        <a:rPr lang="en-US" sz="1050" kern="100" dirty="0" err="1">
                          <a:effectLst/>
                        </a:rPr>
                        <a:t>Xác</a:t>
                      </a:r>
                      <a:r>
                        <a:rPr lang="en-US" sz="1050" kern="100" dirty="0">
                          <a:effectLst/>
                        </a:rPr>
                        <a:t> </a:t>
                      </a:r>
                      <a:r>
                        <a:rPr lang="en-US" sz="1050" kern="100" dirty="0" err="1">
                          <a:effectLst/>
                        </a:rPr>
                        <a:t>định</a:t>
                      </a:r>
                      <a:r>
                        <a:rPr lang="en-US" sz="1050" kern="100" dirty="0">
                          <a:effectLst/>
                        </a:rPr>
                        <a:t> </a:t>
                      </a:r>
                      <a:r>
                        <a:rPr lang="en-US" sz="1050" kern="100" dirty="0" err="1">
                          <a:effectLst/>
                        </a:rPr>
                        <a:t>được</a:t>
                      </a:r>
                      <a:r>
                        <a:rPr lang="en-US" sz="1050" kern="100" dirty="0">
                          <a:effectLst/>
                        </a:rPr>
                        <a:t> </a:t>
                      </a:r>
                      <a:r>
                        <a:rPr lang="en-US" sz="1050" kern="100" dirty="0" err="1">
                          <a:effectLst/>
                        </a:rPr>
                        <a:t>vị</a:t>
                      </a:r>
                      <a:r>
                        <a:rPr lang="en-US" sz="1050" kern="100" dirty="0">
                          <a:effectLst/>
                        </a:rPr>
                        <a:t> </a:t>
                      </a:r>
                      <a:r>
                        <a:rPr lang="en-US" sz="1050" kern="100" dirty="0" err="1">
                          <a:effectLst/>
                        </a:rPr>
                        <a:t>trí</a:t>
                      </a:r>
                      <a:r>
                        <a:rPr lang="en-US" sz="1050" kern="100" dirty="0">
                          <a:effectLst/>
                        </a:rPr>
                        <a:t> </a:t>
                      </a:r>
                      <a:r>
                        <a:rPr lang="en-US" sz="1050" kern="100" dirty="0" err="1">
                          <a:effectLst/>
                        </a:rPr>
                        <a:t>địa</a:t>
                      </a:r>
                      <a:r>
                        <a:rPr lang="en-US" sz="1050" kern="100" dirty="0">
                          <a:effectLst/>
                        </a:rPr>
                        <a:t> </a:t>
                      </a:r>
                      <a:r>
                        <a:rPr lang="en-US" sz="1050" kern="100" dirty="0" err="1">
                          <a:effectLst/>
                        </a:rPr>
                        <a:t>lí</a:t>
                      </a:r>
                      <a:r>
                        <a:rPr lang="en-US" sz="1050" kern="100" dirty="0">
                          <a:effectLst/>
                        </a:rPr>
                        <a:t>, </a:t>
                      </a:r>
                      <a:r>
                        <a:rPr lang="en-US" sz="1050" kern="100" dirty="0" err="1">
                          <a:effectLst/>
                        </a:rPr>
                        <a:t>một</a:t>
                      </a:r>
                      <a:r>
                        <a:rPr lang="en-US" sz="1050" kern="100" dirty="0">
                          <a:effectLst/>
                        </a:rPr>
                        <a:t> </a:t>
                      </a:r>
                      <a:r>
                        <a:rPr lang="en-US" sz="1050" kern="100" dirty="0" err="1">
                          <a:effectLst/>
                        </a:rPr>
                        <a:t>số</a:t>
                      </a:r>
                      <a:r>
                        <a:rPr lang="en-US" sz="1050" kern="100" dirty="0">
                          <a:effectLst/>
                        </a:rPr>
                        <a:t> </a:t>
                      </a:r>
                      <a:r>
                        <a:rPr lang="en-US" sz="1050" kern="100" dirty="0" err="1">
                          <a:effectLst/>
                        </a:rPr>
                        <a:t>địa</a:t>
                      </a:r>
                      <a:r>
                        <a:rPr lang="en-US" sz="1050" kern="100" dirty="0">
                          <a:effectLst/>
                        </a:rPr>
                        <a:t> </a:t>
                      </a:r>
                      <a:r>
                        <a:rPr lang="en-US" sz="1050" kern="100" dirty="0" err="1">
                          <a:effectLst/>
                        </a:rPr>
                        <a:t>danh</a:t>
                      </a:r>
                      <a:r>
                        <a:rPr lang="en-US" sz="1050" kern="100" dirty="0">
                          <a:effectLst/>
                        </a:rPr>
                        <a:t> </a:t>
                      </a:r>
                      <a:r>
                        <a:rPr lang="en-US" sz="1050" kern="100" dirty="0" err="1">
                          <a:effectLst/>
                        </a:rPr>
                        <a:t>tiêu</a:t>
                      </a:r>
                      <a:r>
                        <a:rPr lang="en-US" sz="1050" kern="100" dirty="0">
                          <a:effectLst/>
                        </a:rPr>
                        <a:t> </a:t>
                      </a:r>
                      <a:r>
                        <a:rPr lang="en-US" sz="1050" kern="100" dirty="0" err="1">
                          <a:effectLst/>
                        </a:rPr>
                        <a:t>biểu</a:t>
                      </a:r>
                      <a:r>
                        <a:rPr lang="en-US" sz="1050" kern="100" dirty="0">
                          <a:effectLst/>
                        </a:rPr>
                        <a:t> (</a:t>
                      </a:r>
                      <a:r>
                        <a:rPr lang="en-US" sz="1050" kern="100" dirty="0" err="1">
                          <a:effectLst/>
                        </a:rPr>
                        <a:t>ví</a:t>
                      </a:r>
                      <a:r>
                        <a:rPr lang="en-US" sz="1050" kern="100" dirty="0">
                          <a:effectLst/>
                        </a:rPr>
                        <a:t> </a:t>
                      </a:r>
                      <a:r>
                        <a:rPr lang="en-US" sz="1050" kern="100" dirty="0" err="1">
                          <a:effectLst/>
                        </a:rPr>
                        <a:t>dụ</a:t>
                      </a:r>
                      <a:r>
                        <a:rPr lang="en-US" sz="1050" kern="100" dirty="0">
                          <a:effectLst/>
                        </a:rPr>
                        <a:t>: </a:t>
                      </a:r>
                      <a:r>
                        <a:rPr lang="en-US" sz="1050" kern="100" dirty="0" err="1">
                          <a:effectLst/>
                        </a:rPr>
                        <a:t>dãy</a:t>
                      </a:r>
                      <a:r>
                        <a:rPr lang="en-US" sz="1050" kern="100" dirty="0">
                          <a:effectLst/>
                        </a:rPr>
                        <a:t> </a:t>
                      </a:r>
                      <a:r>
                        <a:rPr lang="en-US" sz="1050" kern="100" dirty="0" err="1">
                          <a:effectLst/>
                        </a:rPr>
                        <a:t>núi</a:t>
                      </a:r>
                      <a:r>
                        <a:rPr lang="en-US" sz="1050" kern="100" dirty="0">
                          <a:effectLst/>
                        </a:rPr>
                        <a:t> </a:t>
                      </a:r>
                      <a:r>
                        <a:rPr lang="en-US" sz="1050" kern="100" dirty="0" err="1">
                          <a:effectLst/>
                        </a:rPr>
                        <a:t>Hoàng</a:t>
                      </a:r>
                      <a:r>
                        <a:rPr lang="en-US" sz="1050" kern="100" dirty="0">
                          <a:effectLst/>
                        </a:rPr>
                        <a:t> </a:t>
                      </a:r>
                      <a:r>
                        <a:rPr lang="en-US" sz="1050" kern="100" dirty="0" err="1">
                          <a:effectLst/>
                        </a:rPr>
                        <a:t>Liên</a:t>
                      </a:r>
                      <a:r>
                        <a:rPr lang="en-US" sz="1050" kern="100" dirty="0">
                          <a:effectLst/>
                        </a:rPr>
                        <a:t> </a:t>
                      </a:r>
                      <a:r>
                        <a:rPr lang="en-US" sz="1050" kern="100" dirty="0" err="1">
                          <a:effectLst/>
                        </a:rPr>
                        <a:t>Sơn</a:t>
                      </a:r>
                      <a:r>
                        <a:rPr lang="en-US" sz="1050" kern="100" dirty="0">
                          <a:effectLst/>
                        </a:rPr>
                        <a:t>, </a:t>
                      </a:r>
                      <a:r>
                        <a:rPr lang="en-US" sz="1050" kern="100" dirty="0" err="1">
                          <a:effectLst/>
                        </a:rPr>
                        <a:t>đỉnh</a:t>
                      </a:r>
                      <a:r>
                        <a:rPr lang="en-US" sz="1050" kern="100" dirty="0">
                          <a:effectLst/>
                        </a:rPr>
                        <a:t> </a:t>
                      </a:r>
                      <a:r>
                        <a:rPr lang="en-US" sz="1050" kern="100" dirty="0" err="1">
                          <a:effectLst/>
                        </a:rPr>
                        <a:t>Fansipan</a:t>
                      </a:r>
                      <a:r>
                        <a:rPr lang="en-US" sz="1050" kern="100" dirty="0">
                          <a:effectLst/>
                        </a:rPr>
                        <a:t>, </a:t>
                      </a:r>
                      <a:r>
                        <a:rPr lang="en-US" sz="1050" kern="100" dirty="0" err="1">
                          <a:effectLst/>
                        </a:rPr>
                        <a:t>cao</a:t>
                      </a:r>
                      <a:r>
                        <a:rPr lang="en-US" sz="1050" kern="100" dirty="0">
                          <a:effectLst/>
                        </a:rPr>
                        <a:t> </a:t>
                      </a:r>
                      <a:r>
                        <a:rPr lang="en-US" sz="1050" kern="100" dirty="0" err="1">
                          <a:effectLst/>
                        </a:rPr>
                        <a:t>nguyên</a:t>
                      </a:r>
                      <a:r>
                        <a:rPr lang="en-US" sz="1050" kern="100" dirty="0">
                          <a:effectLst/>
                        </a:rPr>
                        <a:t> </a:t>
                      </a:r>
                      <a:r>
                        <a:rPr lang="en-US" sz="1050" kern="100" dirty="0" err="1">
                          <a:effectLst/>
                        </a:rPr>
                        <a:t>Mộc</a:t>
                      </a:r>
                      <a:r>
                        <a:rPr lang="en-US" sz="1050" kern="100" dirty="0">
                          <a:effectLst/>
                        </a:rPr>
                        <a:t> </a:t>
                      </a:r>
                      <a:r>
                        <a:rPr lang="en-US" sz="1050" kern="100" dirty="0" err="1">
                          <a:effectLst/>
                        </a:rPr>
                        <a:t>Châu</a:t>
                      </a:r>
                      <a:r>
                        <a:rPr lang="en-US" sz="1050" kern="100" dirty="0">
                          <a:effectLst/>
                        </a:rPr>
                        <a:t>,...) </a:t>
                      </a:r>
                      <a:r>
                        <a:rPr lang="en-US" sz="1050" kern="100" dirty="0" err="1">
                          <a:effectLst/>
                        </a:rPr>
                        <a:t>của</a:t>
                      </a:r>
                      <a:r>
                        <a:rPr lang="en-US" sz="1050" kern="100" dirty="0">
                          <a:effectLst/>
                        </a:rPr>
                        <a:t> </a:t>
                      </a:r>
                      <a:r>
                        <a:rPr lang="en-US" sz="1050" kern="100" dirty="0" err="1">
                          <a:effectLst/>
                        </a:rPr>
                        <a:t>vùng</a:t>
                      </a:r>
                      <a:r>
                        <a:rPr lang="en-US" sz="1050" kern="100" dirty="0">
                          <a:effectLst/>
                        </a:rPr>
                        <a:t> </a:t>
                      </a:r>
                      <a:r>
                        <a:rPr lang="en-US" sz="1050" kern="100" dirty="0" err="1">
                          <a:effectLst/>
                        </a:rPr>
                        <a:t>Trung</a:t>
                      </a:r>
                      <a:r>
                        <a:rPr lang="en-US" sz="1050" kern="100" dirty="0">
                          <a:effectLst/>
                        </a:rPr>
                        <a:t> du </a:t>
                      </a:r>
                      <a:r>
                        <a:rPr lang="en-US" sz="1050" kern="100" dirty="0" err="1">
                          <a:effectLst/>
                        </a:rPr>
                        <a:t>và</a:t>
                      </a:r>
                      <a:r>
                        <a:rPr lang="en-US" sz="1050" kern="100" dirty="0">
                          <a:effectLst/>
                        </a:rPr>
                        <a:t> </a:t>
                      </a:r>
                      <a:r>
                        <a:rPr lang="en-US" sz="1050" kern="100" dirty="0" err="1">
                          <a:effectLst/>
                        </a:rPr>
                        <a:t>miền</a:t>
                      </a:r>
                      <a:r>
                        <a:rPr lang="en-US" sz="1050" kern="100" dirty="0">
                          <a:effectLst/>
                        </a:rPr>
                        <a:t> </a:t>
                      </a:r>
                      <a:r>
                        <a:rPr lang="en-US" sz="1050" kern="100" dirty="0" err="1">
                          <a:effectLst/>
                        </a:rPr>
                        <a:t>núi</a:t>
                      </a:r>
                      <a:r>
                        <a:rPr lang="en-US" sz="1050" kern="100" dirty="0">
                          <a:effectLst/>
                        </a:rPr>
                        <a:t> </a:t>
                      </a:r>
                      <a:r>
                        <a:rPr lang="en-US" sz="1050" kern="100" dirty="0" err="1">
                          <a:effectLst/>
                        </a:rPr>
                        <a:t>phía</a:t>
                      </a:r>
                      <a:r>
                        <a:rPr lang="en-US" sz="1050" kern="100" dirty="0">
                          <a:effectLst/>
                        </a:rPr>
                        <a:t> </a:t>
                      </a:r>
                      <a:r>
                        <a:rPr lang="en-US" sz="1050" kern="100" dirty="0" err="1">
                          <a:effectLst/>
                        </a:rPr>
                        <a:t>Bắc</a:t>
                      </a:r>
                      <a:r>
                        <a:rPr lang="en-US" sz="1050" kern="100" dirty="0">
                          <a:effectLst/>
                        </a:rPr>
                        <a:t> </a:t>
                      </a:r>
                      <a:r>
                        <a:rPr lang="en-US" sz="1050" kern="100" dirty="0" err="1">
                          <a:effectLst/>
                        </a:rPr>
                        <a:t>trên</a:t>
                      </a:r>
                      <a:r>
                        <a:rPr lang="en-US" sz="1050" kern="100" dirty="0">
                          <a:effectLst/>
                        </a:rPr>
                        <a:t> </a:t>
                      </a:r>
                      <a:r>
                        <a:rPr lang="en-US" sz="1050" kern="100" dirty="0" err="1">
                          <a:effectLst/>
                        </a:rPr>
                        <a:t>bản</a:t>
                      </a:r>
                      <a:r>
                        <a:rPr lang="en-US" sz="1050" kern="100" dirty="0">
                          <a:effectLst/>
                        </a:rPr>
                        <a:t> </a:t>
                      </a:r>
                      <a:r>
                        <a:rPr lang="en-US" sz="1050" kern="100" dirty="0" err="1">
                          <a:effectLst/>
                        </a:rPr>
                        <a:t>đồ</a:t>
                      </a:r>
                      <a:r>
                        <a:rPr lang="en-US" sz="1050" kern="100" dirty="0">
                          <a:effectLst/>
                        </a:rPr>
                        <a:t> </a:t>
                      </a:r>
                      <a:r>
                        <a:rPr lang="en-US" sz="1050" kern="100" dirty="0" err="1">
                          <a:effectLst/>
                        </a:rPr>
                        <a:t>hoặc</a:t>
                      </a:r>
                      <a:r>
                        <a:rPr lang="en-US" sz="1050" kern="100" dirty="0">
                          <a:effectLst/>
                        </a:rPr>
                        <a:t> </a:t>
                      </a:r>
                      <a:r>
                        <a:rPr lang="en-US" sz="1050" kern="100" dirty="0" err="1">
                          <a:effectLst/>
                        </a:rPr>
                        <a:t>lược</a:t>
                      </a:r>
                      <a:r>
                        <a:rPr lang="en-US" sz="1050" kern="100" dirty="0">
                          <a:effectLst/>
                        </a:rPr>
                        <a:t> </a:t>
                      </a:r>
                      <a:r>
                        <a:rPr lang="en-US" sz="1050" kern="100" dirty="0" err="1">
                          <a:effectLst/>
                        </a:rPr>
                        <a:t>đồ</a:t>
                      </a:r>
                      <a:r>
                        <a:rPr lang="en-US" sz="1050" kern="100" dirty="0">
                          <a:effectLst/>
                        </a:rPr>
                        <a:t>.</a:t>
                      </a:r>
                      <a:endParaRPr lang="en-US" sz="1050" kern="100" dirty="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dirty="0" err="1">
                          <a:solidFill>
                            <a:srgbClr val="FF0000"/>
                          </a:solidFill>
                          <a:effectLst/>
                        </a:rPr>
                        <a:t>Điều</a:t>
                      </a:r>
                      <a:r>
                        <a:rPr lang="en-US" sz="1050" kern="100" dirty="0">
                          <a:solidFill>
                            <a:srgbClr val="FF0000"/>
                          </a:solidFill>
                          <a:effectLst/>
                        </a:rPr>
                        <a:t> </a:t>
                      </a:r>
                      <a:r>
                        <a:rPr lang="en-US" sz="1050" kern="100" dirty="0" err="1">
                          <a:solidFill>
                            <a:srgbClr val="FF0000"/>
                          </a:solidFill>
                          <a:effectLst/>
                        </a:rPr>
                        <a:t>chỉnh</a:t>
                      </a: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Sửa</a:t>
                      </a:r>
                      <a:r>
                        <a:rPr lang="en-US" sz="1050" kern="100" dirty="0">
                          <a:solidFill>
                            <a:srgbClr val="FF0000"/>
                          </a:solidFill>
                          <a:effectLst/>
                        </a:rPr>
                        <a:t> </a:t>
                      </a:r>
                      <a:r>
                        <a:rPr lang="en-US" sz="1050" kern="100" dirty="0" err="1">
                          <a:solidFill>
                            <a:srgbClr val="FF0000"/>
                          </a:solidFill>
                          <a:effectLst/>
                        </a:rPr>
                        <a:t>đổi</a:t>
                      </a:r>
                      <a:r>
                        <a:rPr lang="en-US" sz="1050" kern="100" dirty="0">
                          <a:solidFill>
                            <a:srgbClr val="FF0000"/>
                          </a:solidFill>
                          <a:effectLst/>
                        </a:rPr>
                        <a:t> </a:t>
                      </a:r>
                      <a:r>
                        <a:rPr lang="en-US" sz="1050" kern="100" dirty="0" err="1">
                          <a:solidFill>
                            <a:srgbClr val="FF0000"/>
                          </a:solidFill>
                          <a:effectLst/>
                        </a:rPr>
                        <a:t>tên</a:t>
                      </a:r>
                      <a:r>
                        <a:rPr lang="en-US" sz="1050" kern="100" dirty="0">
                          <a:solidFill>
                            <a:srgbClr val="FF0000"/>
                          </a:solidFill>
                          <a:effectLst/>
                        </a:rPr>
                        <a:t> </a:t>
                      </a:r>
                      <a:r>
                        <a:rPr lang="en-US" sz="1050" kern="100" dirty="0" err="1">
                          <a:solidFill>
                            <a:srgbClr val="FF0000"/>
                          </a:solidFill>
                          <a:effectLst/>
                        </a:rPr>
                        <a:t>bài</a:t>
                      </a:r>
                      <a:r>
                        <a:rPr lang="en-US" sz="1050" kern="100" dirty="0">
                          <a:solidFill>
                            <a:srgbClr val="FF0000"/>
                          </a:solidFill>
                          <a:effectLst/>
                        </a:rPr>
                        <a:t>.</a:t>
                      </a: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Sửa</a:t>
                      </a:r>
                      <a:r>
                        <a:rPr lang="en-US" sz="1050" kern="100" dirty="0">
                          <a:solidFill>
                            <a:srgbClr val="FF0000"/>
                          </a:solidFill>
                          <a:effectLst/>
                        </a:rPr>
                        <a:t> </a:t>
                      </a:r>
                      <a:r>
                        <a:rPr lang="en-US" sz="1050" kern="100" dirty="0" err="1">
                          <a:solidFill>
                            <a:srgbClr val="FF0000"/>
                          </a:solidFill>
                          <a:effectLst/>
                        </a:rPr>
                        <a:t>các</a:t>
                      </a:r>
                      <a:r>
                        <a:rPr lang="en-US" sz="1050" kern="100" dirty="0">
                          <a:solidFill>
                            <a:srgbClr val="FF0000"/>
                          </a:solidFill>
                          <a:effectLst/>
                        </a:rPr>
                        <a:t> </a:t>
                      </a:r>
                      <a:r>
                        <a:rPr lang="en-US" sz="1050" kern="100" dirty="0" err="1">
                          <a:solidFill>
                            <a:srgbClr val="FF0000"/>
                          </a:solidFill>
                          <a:effectLst/>
                        </a:rPr>
                        <a:t>từ</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Bộ </a:t>
                      </a:r>
                      <a:r>
                        <a:rPr lang="en-US" sz="1050" kern="100" dirty="0" err="1">
                          <a:solidFill>
                            <a:srgbClr val="FF0000"/>
                          </a:solidFill>
                          <a:effectLst/>
                        </a:rPr>
                        <a:t>thành</a:t>
                      </a:r>
                      <a:r>
                        <a:rPr lang="en-US" sz="1050" kern="100" dirty="0">
                          <a:solidFill>
                            <a:srgbClr val="FF0000"/>
                          </a:solidFill>
                          <a:effectLst/>
                        </a:rPr>
                        <a:t> </a:t>
                      </a:r>
                      <a:r>
                        <a:rPr lang="en-US" sz="1050" kern="100" dirty="0" err="1">
                          <a:solidFill>
                            <a:srgbClr val="FF0000"/>
                          </a:solidFill>
                          <a:effectLst/>
                        </a:rPr>
                        <a:t>phía</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a:t>
                      </a:r>
                      <a:r>
                        <a:rPr lang="en-US" sz="1050" kern="100" dirty="0" err="1">
                          <a:solidFill>
                            <a:srgbClr val="FF0000"/>
                          </a:solidFill>
                          <a:effectLst/>
                        </a:rPr>
                        <a:t>có</a:t>
                      </a:r>
                      <a:r>
                        <a:rPr lang="en-US" sz="1050" kern="100" dirty="0">
                          <a:solidFill>
                            <a:srgbClr val="FF0000"/>
                          </a:solidFill>
                          <a:effectLst/>
                        </a:rPr>
                        <a:t> </a:t>
                      </a:r>
                      <a:r>
                        <a:rPr lang="en-US" sz="1050" kern="100" dirty="0" err="1">
                          <a:solidFill>
                            <a:srgbClr val="FF0000"/>
                          </a:solidFill>
                          <a:effectLst/>
                        </a:rPr>
                        <a:t>trong</a:t>
                      </a:r>
                      <a:r>
                        <a:rPr lang="en-US" sz="1050" kern="100" dirty="0">
                          <a:solidFill>
                            <a:srgbClr val="FF0000"/>
                          </a:solidFill>
                          <a:effectLst/>
                        </a:rPr>
                        <a:t> </a:t>
                      </a:r>
                      <a:r>
                        <a:rPr lang="en-US" sz="1050" kern="100" dirty="0" err="1">
                          <a:solidFill>
                            <a:srgbClr val="FF0000"/>
                          </a:solidFill>
                          <a:effectLst/>
                        </a:rPr>
                        <a:t>bài</a:t>
                      </a: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Cập</a:t>
                      </a:r>
                      <a:r>
                        <a:rPr lang="en-US" sz="1050" kern="100" dirty="0">
                          <a:solidFill>
                            <a:srgbClr val="FF0000"/>
                          </a:solidFill>
                          <a:effectLst/>
                        </a:rPr>
                        <a:t> </a:t>
                      </a:r>
                      <a:r>
                        <a:rPr lang="en-US" sz="1050" kern="100" dirty="0" err="1">
                          <a:solidFill>
                            <a:srgbClr val="FF0000"/>
                          </a:solidFill>
                          <a:effectLst/>
                        </a:rPr>
                        <a:t>nhât</a:t>
                      </a:r>
                      <a:r>
                        <a:rPr lang="en-US" sz="1050" kern="100" dirty="0">
                          <a:solidFill>
                            <a:srgbClr val="FF0000"/>
                          </a:solidFill>
                          <a:effectLst/>
                        </a:rPr>
                        <a:t> </a:t>
                      </a:r>
                      <a:r>
                        <a:rPr lang="en-US" sz="1050" kern="100" dirty="0" err="1">
                          <a:solidFill>
                            <a:srgbClr val="FF0000"/>
                          </a:solidFill>
                          <a:effectLst/>
                        </a:rPr>
                        <a:t>địa</a:t>
                      </a:r>
                      <a:r>
                        <a:rPr lang="en-US" sz="1050" kern="100" dirty="0">
                          <a:solidFill>
                            <a:srgbClr val="FF0000"/>
                          </a:solidFill>
                          <a:effectLst/>
                        </a:rPr>
                        <a:t> </a:t>
                      </a:r>
                      <a:r>
                        <a:rPr lang="en-US" sz="1050" kern="100" dirty="0" err="1">
                          <a:solidFill>
                            <a:srgbClr val="FF0000"/>
                          </a:solidFill>
                          <a:effectLst/>
                        </a:rPr>
                        <a:t>danh</a:t>
                      </a:r>
                      <a:r>
                        <a:rPr lang="en-US" sz="1050" kern="100" dirty="0">
                          <a:solidFill>
                            <a:srgbClr val="FF0000"/>
                          </a:solidFill>
                          <a:effectLst/>
                        </a:rPr>
                        <a:t> </a:t>
                      </a:r>
                      <a:r>
                        <a:rPr lang="en-US" sz="1050" kern="100" dirty="0" err="1">
                          <a:solidFill>
                            <a:srgbClr val="FF0000"/>
                          </a:solidFill>
                          <a:effectLst/>
                        </a:rPr>
                        <a:t>cột</a:t>
                      </a:r>
                      <a:r>
                        <a:rPr lang="en-US" sz="1050" kern="100" dirty="0">
                          <a:solidFill>
                            <a:srgbClr val="FF0000"/>
                          </a:solidFill>
                          <a:effectLst/>
                        </a:rPr>
                        <a:t> </a:t>
                      </a:r>
                      <a:r>
                        <a:rPr lang="en-US" sz="1050" kern="100" dirty="0" err="1">
                          <a:solidFill>
                            <a:srgbClr val="FF0000"/>
                          </a:solidFill>
                          <a:effectLst/>
                        </a:rPr>
                        <a:t>cờ</a:t>
                      </a:r>
                      <a:r>
                        <a:rPr lang="en-US" sz="1050" kern="100" dirty="0">
                          <a:solidFill>
                            <a:srgbClr val="FF0000"/>
                          </a:solidFill>
                          <a:effectLst/>
                        </a:rPr>
                        <a:t> </a:t>
                      </a:r>
                      <a:r>
                        <a:rPr lang="en-US" sz="1050" kern="100" dirty="0" err="1">
                          <a:solidFill>
                            <a:srgbClr val="FF0000"/>
                          </a:solidFill>
                          <a:effectLst/>
                        </a:rPr>
                        <a:t>Lũng</a:t>
                      </a:r>
                      <a:r>
                        <a:rPr lang="en-US" sz="1050" kern="100" dirty="0">
                          <a:solidFill>
                            <a:srgbClr val="FF0000"/>
                          </a:solidFill>
                          <a:effectLst/>
                        </a:rPr>
                        <a:t> </a:t>
                      </a:r>
                      <a:r>
                        <a:rPr lang="en-US" sz="1050" kern="100" dirty="0" err="1">
                          <a:solidFill>
                            <a:srgbClr val="FF0000"/>
                          </a:solidFill>
                          <a:effectLst/>
                        </a:rPr>
                        <a:t>Cú</a:t>
                      </a:r>
                      <a:r>
                        <a:rPr lang="en-US" sz="1050" kern="100" dirty="0">
                          <a:solidFill>
                            <a:srgbClr val="FF0000"/>
                          </a:solidFill>
                          <a:effectLst/>
                        </a:rPr>
                        <a:t> </a:t>
                      </a:r>
                      <a:r>
                        <a:rPr lang="en-US" sz="1050" kern="100" dirty="0" err="1">
                          <a:solidFill>
                            <a:srgbClr val="FF0000"/>
                          </a:solidFill>
                          <a:effectLst/>
                        </a:rPr>
                        <a:t>thuộc</a:t>
                      </a:r>
                      <a:r>
                        <a:rPr lang="en-US" sz="1050" kern="100" dirty="0">
                          <a:solidFill>
                            <a:srgbClr val="FF0000"/>
                          </a:solidFill>
                          <a:effectLst/>
                        </a:rPr>
                        <a:t> </a:t>
                      </a:r>
                      <a:r>
                        <a:rPr lang="en-US" sz="1050" kern="100" dirty="0" err="1">
                          <a:solidFill>
                            <a:srgbClr val="FF0000"/>
                          </a:solidFill>
                          <a:effectLst/>
                        </a:rPr>
                        <a:t>tỉnh</a:t>
                      </a:r>
                      <a:r>
                        <a:rPr lang="en-US" sz="1050" kern="100" dirty="0">
                          <a:solidFill>
                            <a:srgbClr val="FF0000"/>
                          </a:solidFill>
                          <a:effectLst/>
                        </a:rPr>
                        <a:t> </a:t>
                      </a:r>
                      <a:r>
                        <a:rPr lang="en-US" sz="1050" kern="100" dirty="0" err="1">
                          <a:solidFill>
                            <a:srgbClr val="FF0000"/>
                          </a:solidFill>
                          <a:effectLst/>
                        </a:rPr>
                        <a:t>Tuyên</a:t>
                      </a:r>
                      <a:r>
                        <a:rPr lang="en-US" sz="1050" kern="100" dirty="0">
                          <a:solidFill>
                            <a:srgbClr val="FF0000"/>
                          </a:solidFill>
                          <a:effectLst/>
                        </a:rPr>
                        <a:t> </a:t>
                      </a:r>
                      <a:r>
                        <a:rPr lang="en-US" sz="1050" kern="100" dirty="0" err="1">
                          <a:solidFill>
                            <a:srgbClr val="FF0000"/>
                          </a:solidFill>
                          <a:effectLst/>
                        </a:rPr>
                        <a:t>Quang</a:t>
                      </a:r>
                      <a:endParaRPr lang="en-US" sz="1050" kern="100" dirty="0">
                        <a:solidFill>
                          <a:srgbClr val="FF0000"/>
                        </a:solidFill>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519753895"/>
                  </a:ext>
                </a:extLst>
              </a:tr>
              <a:tr h="750374">
                <a:tc>
                  <a:txBody>
                    <a:bodyPr/>
                    <a:lstStyle/>
                    <a:p>
                      <a:pPr>
                        <a:lnSpc>
                          <a:spcPct val="115000"/>
                        </a:lnSpc>
                        <a:spcAft>
                          <a:spcPts val="0"/>
                        </a:spcAft>
                      </a:pPr>
                      <a:r>
                        <a:rPr lang="en-US" sz="300" kern="100">
                          <a:effectLst/>
                        </a:rPr>
                        <a:t> </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vMerge="1">
                  <a:txBody>
                    <a:bodyPr/>
                    <a:lstStyle/>
                    <a:p>
                      <a:endParaRPr lang="en-US"/>
                    </a:p>
                  </a:txBody>
                  <a:tcPr/>
                </a:tc>
                <a:tc>
                  <a:txBody>
                    <a:bodyPr/>
                    <a:lstStyle/>
                    <a:p>
                      <a:pPr>
                        <a:lnSpc>
                          <a:spcPct val="115000"/>
                        </a:lnSpc>
                      </a:pPr>
                      <a:r>
                        <a:rPr lang="vi-VN" sz="1050" kern="100">
                          <a:effectLst/>
                        </a:rPr>
                        <a:t>Bài 4: Thiên nhiên vùng Trung du và miền núi </a:t>
                      </a:r>
                      <a:r>
                        <a:rPr lang="en-US" sz="1050" kern="100">
                          <a:effectLst/>
                        </a:rPr>
                        <a:t>phía </a:t>
                      </a:r>
                      <a:r>
                        <a:rPr lang="vi-VN" sz="1050" kern="100">
                          <a:effectLst/>
                        </a:rPr>
                        <a:t>Bắc  (Tiết 2)</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a:effectLst/>
                        </a:rPr>
                        <a:t>8</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dirty="0">
                          <a:effectLst/>
                        </a:rPr>
                        <a:t>* YCCĐ:</a:t>
                      </a:r>
                    </a:p>
                    <a:p>
                      <a:pPr>
                        <a:lnSpc>
                          <a:spcPct val="115000"/>
                        </a:lnSpc>
                        <a:spcAft>
                          <a:spcPts val="0"/>
                        </a:spcAft>
                      </a:pPr>
                      <a:r>
                        <a:rPr lang="en-US" sz="1050" kern="100" dirty="0">
                          <a:effectLst/>
                        </a:rPr>
                        <a:t>- </a:t>
                      </a:r>
                      <a:r>
                        <a:rPr lang="en-US" sz="1050" kern="100" dirty="0" err="1">
                          <a:effectLst/>
                        </a:rPr>
                        <a:t>Quan</a:t>
                      </a:r>
                      <a:r>
                        <a:rPr lang="en-US" sz="1050" kern="100" dirty="0">
                          <a:effectLst/>
                        </a:rPr>
                        <a:t> </a:t>
                      </a:r>
                      <a:r>
                        <a:rPr lang="en-US" sz="1050" kern="100" dirty="0" err="1">
                          <a:effectLst/>
                        </a:rPr>
                        <a:t>sát</a:t>
                      </a:r>
                      <a:r>
                        <a:rPr lang="en-US" sz="1050" kern="100" dirty="0">
                          <a:effectLst/>
                        </a:rPr>
                        <a:t> </a:t>
                      </a:r>
                      <a:r>
                        <a:rPr lang="en-US" sz="1050" kern="100" dirty="0" err="1">
                          <a:effectLst/>
                        </a:rPr>
                        <a:t>lược</a:t>
                      </a:r>
                      <a:r>
                        <a:rPr lang="en-US" sz="1050" kern="100" dirty="0">
                          <a:effectLst/>
                        </a:rPr>
                        <a:t> </a:t>
                      </a:r>
                      <a:r>
                        <a:rPr lang="en-US" sz="1050" kern="100" dirty="0" err="1">
                          <a:effectLst/>
                        </a:rPr>
                        <a:t>đồ</a:t>
                      </a:r>
                      <a:r>
                        <a:rPr lang="en-US" sz="1050" kern="100" dirty="0">
                          <a:effectLst/>
                        </a:rPr>
                        <a:t>, </a:t>
                      </a:r>
                      <a:r>
                        <a:rPr lang="en-US" sz="1050" kern="100" dirty="0" err="1">
                          <a:effectLst/>
                        </a:rPr>
                        <a:t>tranh</a:t>
                      </a:r>
                      <a:r>
                        <a:rPr lang="en-US" sz="1050" kern="100" dirty="0">
                          <a:effectLst/>
                        </a:rPr>
                        <a:t> </a:t>
                      </a:r>
                      <a:r>
                        <a:rPr lang="en-US" sz="1050" kern="100" dirty="0" err="1">
                          <a:effectLst/>
                        </a:rPr>
                        <a:t>ảnh</a:t>
                      </a:r>
                      <a:r>
                        <a:rPr lang="en-US" sz="1050" kern="100" dirty="0">
                          <a:effectLst/>
                        </a:rPr>
                        <a:t>, </a:t>
                      </a:r>
                      <a:r>
                        <a:rPr lang="en-US" sz="1050" kern="100" dirty="0" err="1">
                          <a:effectLst/>
                        </a:rPr>
                        <a:t>mô</a:t>
                      </a:r>
                      <a:r>
                        <a:rPr lang="en-US" sz="1050" kern="100" dirty="0">
                          <a:effectLst/>
                        </a:rPr>
                        <a:t> </a:t>
                      </a:r>
                      <a:r>
                        <a:rPr lang="en-US" sz="1050" kern="100" dirty="0" err="1">
                          <a:effectLst/>
                        </a:rPr>
                        <a:t>tả</a:t>
                      </a:r>
                      <a:r>
                        <a:rPr lang="en-US" sz="1050" kern="100" dirty="0">
                          <a:effectLst/>
                        </a:rPr>
                        <a:t> </a:t>
                      </a:r>
                      <a:r>
                        <a:rPr lang="en-US" sz="1050" kern="100" dirty="0" err="1">
                          <a:effectLst/>
                        </a:rPr>
                        <a:t>được</a:t>
                      </a:r>
                      <a:r>
                        <a:rPr lang="en-US" sz="1050" kern="100" dirty="0">
                          <a:effectLst/>
                        </a:rPr>
                        <a:t> </a:t>
                      </a:r>
                      <a:r>
                        <a:rPr lang="en-US" sz="1050" kern="100" dirty="0" err="1">
                          <a:effectLst/>
                        </a:rPr>
                        <a:t>một</a:t>
                      </a:r>
                      <a:r>
                        <a:rPr lang="en-US" sz="1050" kern="100" dirty="0">
                          <a:effectLst/>
                        </a:rPr>
                        <a:t> </a:t>
                      </a:r>
                      <a:r>
                        <a:rPr lang="en-US" sz="1050" kern="100" dirty="0" err="1">
                          <a:effectLst/>
                        </a:rPr>
                        <a:t>trong</a:t>
                      </a:r>
                      <a:r>
                        <a:rPr lang="en-US" sz="1050" kern="100" dirty="0">
                          <a:effectLst/>
                        </a:rPr>
                        <a:t> </a:t>
                      </a:r>
                      <a:r>
                        <a:rPr lang="en-US" sz="1050" kern="100" dirty="0" err="1">
                          <a:effectLst/>
                        </a:rPr>
                        <a:t>những</a:t>
                      </a:r>
                      <a:r>
                        <a:rPr lang="en-US" sz="1050" kern="100" dirty="0">
                          <a:effectLst/>
                        </a:rPr>
                        <a:t> </a:t>
                      </a:r>
                      <a:r>
                        <a:rPr lang="en-US" sz="1050" kern="100" dirty="0" err="1">
                          <a:effectLst/>
                        </a:rPr>
                        <a:t>đặc</a:t>
                      </a:r>
                      <a:r>
                        <a:rPr lang="en-US" sz="1050" kern="100" dirty="0">
                          <a:effectLst/>
                        </a:rPr>
                        <a:t> </a:t>
                      </a:r>
                      <a:r>
                        <a:rPr lang="en-US" sz="1050" kern="100" dirty="0" err="1">
                          <a:effectLst/>
                        </a:rPr>
                        <a:t>điểm</a:t>
                      </a:r>
                      <a:r>
                        <a:rPr lang="en-US" sz="1050" kern="100" dirty="0">
                          <a:effectLst/>
                        </a:rPr>
                        <a:t> </a:t>
                      </a:r>
                      <a:r>
                        <a:rPr lang="en-US" sz="1050" kern="100" dirty="0" err="1">
                          <a:effectLst/>
                        </a:rPr>
                        <a:t>thiên</a:t>
                      </a:r>
                      <a:r>
                        <a:rPr lang="en-US" sz="1050" kern="100" dirty="0">
                          <a:effectLst/>
                        </a:rPr>
                        <a:t> </a:t>
                      </a:r>
                      <a:r>
                        <a:rPr lang="en-US" sz="1050" kern="100" dirty="0" err="1">
                          <a:effectLst/>
                        </a:rPr>
                        <a:t>nhiên</a:t>
                      </a:r>
                      <a:r>
                        <a:rPr lang="en-US" sz="1050" kern="100" dirty="0">
                          <a:effectLst/>
                        </a:rPr>
                        <a:t> ( </a:t>
                      </a:r>
                      <a:r>
                        <a:rPr lang="en-US" sz="1050" kern="100" dirty="0" err="1">
                          <a:effectLst/>
                        </a:rPr>
                        <a:t>địa</a:t>
                      </a:r>
                      <a:r>
                        <a:rPr lang="en-US" sz="1050" kern="100" dirty="0">
                          <a:effectLst/>
                        </a:rPr>
                        <a:t> </a:t>
                      </a:r>
                      <a:r>
                        <a:rPr lang="en-US" sz="1050" kern="100" dirty="0" err="1">
                          <a:effectLst/>
                        </a:rPr>
                        <a:t>hình</a:t>
                      </a:r>
                      <a:r>
                        <a:rPr lang="en-US" sz="1050" kern="100" dirty="0">
                          <a:effectLst/>
                        </a:rPr>
                        <a:t>, </a:t>
                      </a:r>
                      <a:r>
                        <a:rPr lang="en-US" sz="1050" kern="100" dirty="0" err="1">
                          <a:effectLst/>
                        </a:rPr>
                        <a:t>khí</a:t>
                      </a:r>
                      <a:r>
                        <a:rPr lang="en-US" sz="1050" kern="100" dirty="0">
                          <a:effectLst/>
                        </a:rPr>
                        <a:t> </a:t>
                      </a:r>
                      <a:r>
                        <a:rPr lang="en-US" sz="1050" kern="100" dirty="0" err="1">
                          <a:effectLst/>
                        </a:rPr>
                        <a:t>hậu</a:t>
                      </a:r>
                      <a:r>
                        <a:rPr lang="en-US" sz="1050" kern="100" dirty="0">
                          <a:effectLst/>
                        </a:rPr>
                        <a:t>, </a:t>
                      </a:r>
                      <a:r>
                        <a:rPr lang="en-US" sz="1050" kern="100" dirty="0" err="1">
                          <a:effectLst/>
                        </a:rPr>
                        <a:t>sông</a:t>
                      </a:r>
                      <a:r>
                        <a:rPr lang="en-US" sz="1050" kern="100" dirty="0">
                          <a:effectLst/>
                        </a:rPr>
                        <a:t> </a:t>
                      </a:r>
                      <a:r>
                        <a:rPr lang="en-US" sz="1050" kern="100" dirty="0" err="1">
                          <a:effectLst/>
                        </a:rPr>
                        <a:t>ngòi</a:t>
                      </a:r>
                      <a:r>
                        <a:rPr lang="en-US" sz="1050" kern="100" dirty="0">
                          <a:effectLst/>
                        </a:rPr>
                        <a:t>, </a:t>
                      </a:r>
                      <a:r>
                        <a:rPr lang="en-US" sz="1050" kern="100" dirty="0" err="1">
                          <a:effectLst/>
                        </a:rPr>
                        <a:t>khoáng</a:t>
                      </a:r>
                      <a:r>
                        <a:rPr lang="en-US" sz="1050" kern="100" dirty="0">
                          <a:effectLst/>
                        </a:rPr>
                        <a:t> </a:t>
                      </a:r>
                      <a:r>
                        <a:rPr lang="en-US" sz="1050" kern="100" dirty="0" err="1">
                          <a:effectLst/>
                        </a:rPr>
                        <a:t>sản</a:t>
                      </a:r>
                      <a:r>
                        <a:rPr lang="en-US" sz="1050" kern="100" dirty="0">
                          <a:effectLst/>
                        </a:rPr>
                        <a:t>) </a:t>
                      </a:r>
                      <a:r>
                        <a:rPr lang="en-US" sz="1050" kern="100" dirty="0" err="1">
                          <a:effectLst/>
                        </a:rPr>
                        <a:t>của</a:t>
                      </a:r>
                      <a:r>
                        <a:rPr lang="en-US" sz="1050" kern="100" dirty="0">
                          <a:effectLst/>
                        </a:rPr>
                        <a:t> </a:t>
                      </a:r>
                      <a:r>
                        <a:rPr lang="en-US" sz="1050" kern="100" dirty="0" err="1">
                          <a:effectLst/>
                        </a:rPr>
                        <a:t>vùng</a:t>
                      </a:r>
                      <a:r>
                        <a:rPr lang="en-US" sz="1050" kern="100" dirty="0">
                          <a:effectLst/>
                        </a:rPr>
                        <a:t> </a:t>
                      </a:r>
                      <a:r>
                        <a:rPr lang="en-US" sz="1050" kern="100" dirty="0" err="1">
                          <a:effectLst/>
                        </a:rPr>
                        <a:t>Trung</a:t>
                      </a:r>
                      <a:r>
                        <a:rPr lang="en-US" sz="1050" kern="100" dirty="0">
                          <a:effectLst/>
                        </a:rPr>
                        <a:t> du </a:t>
                      </a:r>
                      <a:r>
                        <a:rPr lang="en-US" sz="1050" kern="100" dirty="0" err="1">
                          <a:effectLst/>
                        </a:rPr>
                        <a:t>và</a:t>
                      </a:r>
                      <a:r>
                        <a:rPr lang="en-US" sz="1050" kern="100" dirty="0">
                          <a:effectLst/>
                        </a:rPr>
                        <a:t> </a:t>
                      </a:r>
                      <a:r>
                        <a:rPr lang="en-US" sz="1050" kern="100" dirty="0" err="1">
                          <a:effectLst/>
                        </a:rPr>
                        <a:t>miền</a:t>
                      </a:r>
                      <a:r>
                        <a:rPr lang="en-US" sz="1050" kern="100" dirty="0">
                          <a:effectLst/>
                        </a:rPr>
                        <a:t> </a:t>
                      </a:r>
                      <a:r>
                        <a:rPr lang="en-US" sz="1050" kern="100" dirty="0" err="1">
                          <a:effectLst/>
                        </a:rPr>
                        <a:t>núi</a:t>
                      </a:r>
                      <a:r>
                        <a:rPr lang="en-US" sz="1050" kern="100" dirty="0">
                          <a:effectLst/>
                        </a:rPr>
                        <a:t> </a:t>
                      </a:r>
                      <a:r>
                        <a:rPr lang="en-US" sz="1050" kern="100" dirty="0" err="1">
                          <a:effectLst/>
                        </a:rPr>
                        <a:t>phía</a:t>
                      </a:r>
                      <a:r>
                        <a:rPr lang="en-US" sz="1050" kern="100" dirty="0">
                          <a:effectLst/>
                        </a:rPr>
                        <a:t> </a:t>
                      </a:r>
                      <a:r>
                        <a:rPr lang="en-US" sz="1050" kern="100" dirty="0" err="1">
                          <a:effectLst/>
                        </a:rPr>
                        <a:t>Bắc</a:t>
                      </a:r>
                      <a:r>
                        <a:rPr lang="en-US" sz="1050" kern="100" dirty="0">
                          <a:effectLst/>
                        </a:rPr>
                        <a:t>.</a:t>
                      </a:r>
                    </a:p>
                    <a:p>
                      <a:pPr>
                        <a:lnSpc>
                          <a:spcPct val="115000"/>
                        </a:lnSpc>
                        <a:spcAft>
                          <a:spcPts val="0"/>
                        </a:spcAft>
                      </a:pPr>
                      <a:r>
                        <a:rPr lang="en-US" sz="1050" kern="100" dirty="0">
                          <a:effectLst/>
                        </a:rPr>
                        <a:t> </a:t>
                      </a:r>
                      <a:endParaRPr lang="en-US" sz="1050" kern="100" dirty="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Điều</a:t>
                      </a:r>
                      <a:r>
                        <a:rPr lang="en-US" sz="1050" kern="100" dirty="0">
                          <a:solidFill>
                            <a:srgbClr val="FF0000"/>
                          </a:solidFill>
                          <a:effectLst/>
                        </a:rPr>
                        <a:t> </a:t>
                      </a:r>
                      <a:r>
                        <a:rPr lang="en-US" sz="1050" kern="100" dirty="0" err="1">
                          <a:solidFill>
                            <a:srgbClr val="FF0000"/>
                          </a:solidFill>
                          <a:effectLst/>
                        </a:rPr>
                        <a:t>chỉnh</a:t>
                      </a:r>
                      <a:r>
                        <a:rPr lang="en-US" sz="1050" kern="100" dirty="0">
                          <a:solidFill>
                            <a:srgbClr val="FF0000"/>
                          </a:solidFill>
                          <a:effectLst/>
                        </a:rPr>
                        <a:t>:</a:t>
                      </a: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Sửa</a:t>
                      </a:r>
                      <a:r>
                        <a:rPr lang="en-US" sz="1050" kern="100" dirty="0">
                          <a:solidFill>
                            <a:srgbClr val="FF0000"/>
                          </a:solidFill>
                          <a:effectLst/>
                        </a:rPr>
                        <a:t> </a:t>
                      </a:r>
                      <a:r>
                        <a:rPr lang="en-US" sz="1050" kern="100" dirty="0" err="1">
                          <a:solidFill>
                            <a:srgbClr val="FF0000"/>
                          </a:solidFill>
                          <a:effectLst/>
                        </a:rPr>
                        <a:t>đổi</a:t>
                      </a:r>
                      <a:r>
                        <a:rPr lang="en-US" sz="1050" kern="100" dirty="0">
                          <a:solidFill>
                            <a:srgbClr val="FF0000"/>
                          </a:solidFill>
                          <a:effectLst/>
                        </a:rPr>
                        <a:t> </a:t>
                      </a:r>
                      <a:r>
                        <a:rPr lang="en-US" sz="1050" kern="100" dirty="0" err="1">
                          <a:solidFill>
                            <a:srgbClr val="FF0000"/>
                          </a:solidFill>
                          <a:effectLst/>
                        </a:rPr>
                        <a:t>tên</a:t>
                      </a:r>
                      <a:r>
                        <a:rPr lang="en-US" sz="1050" kern="100" dirty="0">
                          <a:solidFill>
                            <a:srgbClr val="FF0000"/>
                          </a:solidFill>
                          <a:effectLst/>
                        </a:rPr>
                        <a:t> </a:t>
                      </a:r>
                      <a:r>
                        <a:rPr lang="en-US" sz="1050" kern="100" dirty="0" err="1">
                          <a:solidFill>
                            <a:srgbClr val="FF0000"/>
                          </a:solidFill>
                          <a:effectLst/>
                        </a:rPr>
                        <a:t>bài</a:t>
                      </a:r>
                      <a:endParaRPr lang="en-US" sz="1050" kern="100" dirty="0">
                        <a:solidFill>
                          <a:srgbClr val="FF0000"/>
                        </a:solidFill>
                        <a:effectLst/>
                      </a:endParaRP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Sửa</a:t>
                      </a:r>
                      <a:r>
                        <a:rPr lang="en-US" sz="1050" kern="100" dirty="0">
                          <a:solidFill>
                            <a:srgbClr val="FF0000"/>
                          </a:solidFill>
                          <a:effectLst/>
                        </a:rPr>
                        <a:t> </a:t>
                      </a:r>
                      <a:r>
                        <a:rPr lang="en-US" sz="1050" kern="100" dirty="0" err="1">
                          <a:solidFill>
                            <a:srgbClr val="FF0000"/>
                          </a:solidFill>
                          <a:effectLst/>
                        </a:rPr>
                        <a:t>các</a:t>
                      </a:r>
                      <a:r>
                        <a:rPr lang="en-US" sz="1050" kern="100" dirty="0">
                          <a:solidFill>
                            <a:srgbClr val="FF0000"/>
                          </a:solidFill>
                          <a:effectLst/>
                        </a:rPr>
                        <a:t> </a:t>
                      </a:r>
                      <a:r>
                        <a:rPr lang="en-US" sz="1050" kern="100" dirty="0" err="1">
                          <a:solidFill>
                            <a:srgbClr val="FF0000"/>
                          </a:solidFill>
                          <a:effectLst/>
                        </a:rPr>
                        <a:t>từ</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Bộ </a:t>
                      </a:r>
                      <a:r>
                        <a:rPr lang="en-US" sz="1050" kern="100" dirty="0" err="1">
                          <a:solidFill>
                            <a:srgbClr val="FF0000"/>
                          </a:solidFill>
                          <a:effectLst/>
                        </a:rPr>
                        <a:t>thành</a:t>
                      </a:r>
                      <a:r>
                        <a:rPr lang="en-US" sz="1050" kern="100" dirty="0">
                          <a:solidFill>
                            <a:srgbClr val="FF0000"/>
                          </a:solidFill>
                          <a:effectLst/>
                        </a:rPr>
                        <a:t> </a:t>
                      </a:r>
                      <a:r>
                        <a:rPr lang="en-US" sz="1050" kern="100" dirty="0" err="1">
                          <a:solidFill>
                            <a:srgbClr val="FF0000"/>
                          </a:solidFill>
                          <a:effectLst/>
                        </a:rPr>
                        <a:t>phía</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a:t>
                      </a:r>
                      <a:r>
                        <a:rPr lang="en-US" sz="1050" kern="100" dirty="0" err="1">
                          <a:solidFill>
                            <a:srgbClr val="FF0000"/>
                          </a:solidFill>
                          <a:effectLst/>
                        </a:rPr>
                        <a:t>có</a:t>
                      </a:r>
                      <a:r>
                        <a:rPr lang="en-US" sz="1050" kern="100" dirty="0">
                          <a:solidFill>
                            <a:srgbClr val="FF0000"/>
                          </a:solidFill>
                          <a:effectLst/>
                        </a:rPr>
                        <a:t> </a:t>
                      </a:r>
                      <a:r>
                        <a:rPr lang="en-US" sz="1050" kern="100" dirty="0" err="1">
                          <a:solidFill>
                            <a:srgbClr val="FF0000"/>
                          </a:solidFill>
                          <a:effectLst/>
                        </a:rPr>
                        <a:t>trong</a:t>
                      </a:r>
                      <a:r>
                        <a:rPr lang="en-US" sz="1050" kern="100" dirty="0">
                          <a:solidFill>
                            <a:srgbClr val="FF0000"/>
                          </a:solidFill>
                          <a:effectLst/>
                        </a:rPr>
                        <a:t> </a:t>
                      </a:r>
                      <a:r>
                        <a:rPr lang="en-US" sz="1050" kern="100" dirty="0" err="1">
                          <a:solidFill>
                            <a:srgbClr val="FF0000"/>
                          </a:solidFill>
                          <a:effectLst/>
                        </a:rPr>
                        <a:t>bài</a:t>
                      </a: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endParaRPr lang="en-US" sz="1050" kern="100" dirty="0">
                        <a:solidFill>
                          <a:srgbClr val="FF0000"/>
                        </a:solidFill>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3816259451"/>
                  </a:ext>
                </a:extLst>
              </a:tr>
              <a:tr h="1013916">
                <a:tc>
                  <a:txBody>
                    <a:bodyPr/>
                    <a:lstStyle/>
                    <a:p>
                      <a:pPr>
                        <a:lnSpc>
                          <a:spcPct val="115000"/>
                        </a:lnSpc>
                        <a:spcAft>
                          <a:spcPts val="0"/>
                        </a:spcAft>
                      </a:pPr>
                      <a:r>
                        <a:rPr lang="en-US" sz="300" kern="100">
                          <a:effectLst/>
                        </a:rPr>
                        <a:t>5</a:t>
                      </a:r>
                      <a:endParaRPr lang="en-US" sz="20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vMerge="1">
                  <a:txBody>
                    <a:bodyPr/>
                    <a:lstStyle/>
                    <a:p>
                      <a:endParaRPr lang="en-US"/>
                    </a:p>
                  </a:txBody>
                  <a:tcPr/>
                </a:tc>
                <a:tc>
                  <a:txBody>
                    <a:bodyPr/>
                    <a:lstStyle/>
                    <a:p>
                      <a:pPr>
                        <a:lnSpc>
                          <a:spcPct val="115000"/>
                        </a:lnSpc>
                      </a:pPr>
                      <a:r>
                        <a:rPr lang="vi-VN" sz="1050" kern="100">
                          <a:effectLst/>
                        </a:rPr>
                        <a:t>Bài 4: Thiên nhiên vùng Trung du và miền núi </a:t>
                      </a:r>
                      <a:r>
                        <a:rPr lang="en-US" sz="1050" kern="100">
                          <a:effectLst/>
                        </a:rPr>
                        <a:t>phía </a:t>
                      </a:r>
                      <a:r>
                        <a:rPr lang="vi-VN" sz="1050" kern="100">
                          <a:effectLst/>
                        </a:rPr>
                        <a:t>Bắc  (Tiết 3)</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a:effectLst/>
                        </a:rPr>
                        <a:t>9</a:t>
                      </a:r>
                      <a:endParaRPr lang="en-US" sz="1050" kern="100">
                        <a:effectLst/>
                        <a:latin typeface="Aptos"/>
                        <a:ea typeface="SimSun" panose="02010600030101010101" pitchFamily="2" charset="-122"/>
                      </a:endParaRPr>
                    </a:p>
                  </a:txBody>
                  <a:tcPr marL="1836" marR="1836" marT="1836" marB="1836" anchor="ctr"/>
                </a:tc>
                <a:tc>
                  <a:txBody>
                    <a:bodyPr/>
                    <a:lstStyle/>
                    <a:p>
                      <a:pPr>
                        <a:lnSpc>
                          <a:spcPct val="115000"/>
                        </a:lnSpc>
                        <a:spcAft>
                          <a:spcPts val="0"/>
                        </a:spcAft>
                      </a:pPr>
                      <a:r>
                        <a:rPr lang="en-US" sz="1050" kern="100">
                          <a:effectLst/>
                        </a:rPr>
                        <a:t>- Nêu được một cách đơn giản ảnh hưởng của địa hình, khí hậu, sông ngòi đối với đời sống và sản xuất của người dân ở vùng Trung du và miền núi phía Bắc.</a:t>
                      </a:r>
                    </a:p>
                    <a:p>
                      <a:pPr>
                        <a:lnSpc>
                          <a:spcPct val="115000"/>
                        </a:lnSpc>
                        <a:spcAft>
                          <a:spcPts val="0"/>
                        </a:spcAft>
                      </a:pPr>
                      <a:r>
                        <a:rPr lang="en-US" sz="1050" kern="100">
                          <a:effectLst/>
                        </a:rPr>
                        <a:t>- Đưa ra được một số biện pháp bảo vệ thiên nhiên và phòng chống thiên tai ở vùng Trung du và miền núi phía Bắc.</a:t>
                      </a:r>
                      <a:endParaRPr lang="en-US" sz="1050" kern="100">
                        <a:effectLst/>
                        <a:latin typeface="Calibri" panose="020F0502020204030204" pitchFamily="34" charset="0"/>
                        <a:ea typeface="đơn xin học thêm"/>
                        <a:cs typeface="Times New Roman" panose="02020603050405020304" pitchFamily="18" charset="0"/>
                      </a:endParaRPr>
                    </a:p>
                  </a:txBody>
                  <a:tcPr marL="1836" marR="1836" marT="1836" marB="1836" anchor="ctr"/>
                </a:tc>
                <a:tc>
                  <a:txBody>
                    <a:bodyPr/>
                    <a:lstStyle/>
                    <a:p>
                      <a:pPr>
                        <a:lnSpc>
                          <a:spcPct val="115000"/>
                        </a:lnSpc>
                        <a:spcAft>
                          <a:spcPts val="0"/>
                        </a:spcAft>
                      </a:pPr>
                      <a:r>
                        <a:rPr lang="en-US" sz="1050" kern="100" dirty="0" err="1">
                          <a:solidFill>
                            <a:srgbClr val="FF0000"/>
                          </a:solidFill>
                          <a:effectLst/>
                        </a:rPr>
                        <a:t>Điều</a:t>
                      </a:r>
                      <a:r>
                        <a:rPr lang="en-US" sz="1050" kern="100" dirty="0">
                          <a:solidFill>
                            <a:srgbClr val="FF0000"/>
                          </a:solidFill>
                          <a:effectLst/>
                        </a:rPr>
                        <a:t> </a:t>
                      </a:r>
                      <a:r>
                        <a:rPr lang="en-US" sz="1050" kern="100" dirty="0" err="1">
                          <a:solidFill>
                            <a:srgbClr val="FF0000"/>
                          </a:solidFill>
                          <a:effectLst/>
                        </a:rPr>
                        <a:t>chỉnh</a:t>
                      </a: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Sửa</a:t>
                      </a:r>
                      <a:r>
                        <a:rPr lang="en-US" sz="1050" kern="100" dirty="0">
                          <a:solidFill>
                            <a:srgbClr val="FF0000"/>
                          </a:solidFill>
                          <a:effectLst/>
                        </a:rPr>
                        <a:t> </a:t>
                      </a:r>
                      <a:r>
                        <a:rPr lang="en-US" sz="1050" kern="100" dirty="0" err="1">
                          <a:solidFill>
                            <a:srgbClr val="FF0000"/>
                          </a:solidFill>
                          <a:effectLst/>
                        </a:rPr>
                        <a:t>đổi</a:t>
                      </a:r>
                      <a:r>
                        <a:rPr lang="en-US" sz="1050" kern="100" dirty="0">
                          <a:solidFill>
                            <a:srgbClr val="FF0000"/>
                          </a:solidFill>
                          <a:effectLst/>
                        </a:rPr>
                        <a:t> </a:t>
                      </a:r>
                      <a:r>
                        <a:rPr lang="en-US" sz="1050" kern="100" dirty="0" err="1">
                          <a:solidFill>
                            <a:srgbClr val="FF0000"/>
                          </a:solidFill>
                          <a:effectLst/>
                        </a:rPr>
                        <a:t>tên</a:t>
                      </a:r>
                      <a:r>
                        <a:rPr lang="en-US" sz="1050" kern="100" dirty="0">
                          <a:solidFill>
                            <a:srgbClr val="FF0000"/>
                          </a:solidFill>
                          <a:effectLst/>
                        </a:rPr>
                        <a:t> </a:t>
                      </a:r>
                      <a:r>
                        <a:rPr lang="en-US" sz="1050" kern="100" dirty="0" err="1">
                          <a:solidFill>
                            <a:srgbClr val="FF0000"/>
                          </a:solidFill>
                          <a:effectLst/>
                        </a:rPr>
                        <a:t>bài</a:t>
                      </a:r>
                      <a:endParaRPr lang="en-US" sz="1050" kern="100" dirty="0">
                        <a:solidFill>
                          <a:srgbClr val="FF0000"/>
                        </a:solidFill>
                        <a:effectLst/>
                      </a:endParaRPr>
                    </a:p>
                    <a:p>
                      <a:pPr>
                        <a:lnSpc>
                          <a:spcPct val="115000"/>
                        </a:lnSpc>
                        <a:spcAft>
                          <a:spcPts val="0"/>
                        </a:spcAft>
                      </a:pPr>
                      <a:r>
                        <a:rPr lang="en-US" sz="1050" kern="100" dirty="0">
                          <a:solidFill>
                            <a:srgbClr val="FF0000"/>
                          </a:solidFill>
                          <a:effectLst/>
                        </a:rPr>
                        <a:t>- </a:t>
                      </a:r>
                      <a:r>
                        <a:rPr lang="en-US" sz="1050" kern="100" dirty="0" err="1">
                          <a:solidFill>
                            <a:srgbClr val="FF0000"/>
                          </a:solidFill>
                          <a:effectLst/>
                        </a:rPr>
                        <a:t>Sửa</a:t>
                      </a:r>
                      <a:r>
                        <a:rPr lang="en-US" sz="1050" kern="100" dirty="0">
                          <a:solidFill>
                            <a:srgbClr val="FF0000"/>
                          </a:solidFill>
                          <a:effectLst/>
                        </a:rPr>
                        <a:t> </a:t>
                      </a:r>
                      <a:r>
                        <a:rPr lang="en-US" sz="1050" kern="100" dirty="0" err="1">
                          <a:solidFill>
                            <a:srgbClr val="FF0000"/>
                          </a:solidFill>
                          <a:effectLst/>
                        </a:rPr>
                        <a:t>các</a:t>
                      </a:r>
                      <a:r>
                        <a:rPr lang="en-US" sz="1050" kern="100" dirty="0">
                          <a:solidFill>
                            <a:srgbClr val="FF0000"/>
                          </a:solidFill>
                          <a:effectLst/>
                        </a:rPr>
                        <a:t> </a:t>
                      </a:r>
                      <a:r>
                        <a:rPr lang="en-US" sz="1050" kern="100" dirty="0" err="1">
                          <a:solidFill>
                            <a:srgbClr val="FF0000"/>
                          </a:solidFill>
                          <a:effectLst/>
                        </a:rPr>
                        <a:t>từ</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Bộ </a:t>
                      </a:r>
                      <a:r>
                        <a:rPr lang="en-US" sz="1050" kern="100" dirty="0" err="1">
                          <a:solidFill>
                            <a:srgbClr val="FF0000"/>
                          </a:solidFill>
                          <a:effectLst/>
                        </a:rPr>
                        <a:t>thành</a:t>
                      </a:r>
                      <a:r>
                        <a:rPr lang="en-US" sz="1050" kern="100" dirty="0">
                          <a:solidFill>
                            <a:srgbClr val="FF0000"/>
                          </a:solidFill>
                          <a:effectLst/>
                        </a:rPr>
                        <a:t> </a:t>
                      </a:r>
                      <a:r>
                        <a:rPr lang="en-US" sz="1050" kern="100" dirty="0" err="1">
                          <a:solidFill>
                            <a:srgbClr val="FF0000"/>
                          </a:solidFill>
                          <a:effectLst/>
                        </a:rPr>
                        <a:t>phía</a:t>
                      </a:r>
                      <a:r>
                        <a:rPr lang="en-US" sz="1050" kern="100" dirty="0">
                          <a:solidFill>
                            <a:srgbClr val="FF0000"/>
                          </a:solidFill>
                          <a:effectLst/>
                        </a:rPr>
                        <a:t> </a:t>
                      </a:r>
                      <a:r>
                        <a:rPr lang="en-US" sz="1050" kern="100" dirty="0" err="1">
                          <a:solidFill>
                            <a:srgbClr val="FF0000"/>
                          </a:solidFill>
                          <a:effectLst/>
                        </a:rPr>
                        <a:t>Bắc</a:t>
                      </a:r>
                      <a:r>
                        <a:rPr lang="en-US" sz="1050" kern="100" dirty="0">
                          <a:solidFill>
                            <a:srgbClr val="FF0000"/>
                          </a:solidFill>
                          <a:effectLst/>
                        </a:rPr>
                        <a:t> </a:t>
                      </a:r>
                      <a:r>
                        <a:rPr lang="en-US" sz="1050" kern="100" dirty="0" err="1">
                          <a:solidFill>
                            <a:srgbClr val="FF0000"/>
                          </a:solidFill>
                          <a:effectLst/>
                        </a:rPr>
                        <a:t>có</a:t>
                      </a:r>
                      <a:r>
                        <a:rPr lang="en-US" sz="1050" kern="100" dirty="0">
                          <a:solidFill>
                            <a:srgbClr val="FF0000"/>
                          </a:solidFill>
                          <a:effectLst/>
                        </a:rPr>
                        <a:t> </a:t>
                      </a:r>
                      <a:r>
                        <a:rPr lang="en-US" sz="1050" kern="100" dirty="0" err="1">
                          <a:solidFill>
                            <a:srgbClr val="FF0000"/>
                          </a:solidFill>
                          <a:effectLst/>
                        </a:rPr>
                        <a:t>trong</a:t>
                      </a:r>
                      <a:r>
                        <a:rPr lang="en-US" sz="1050" kern="100" dirty="0">
                          <a:solidFill>
                            <a:srgbClr val="FF0000"/>
                          </a:solidFill>
                          <a:effectLst/>
                        </a:rPr>
                        <a:t> </a:t>
                      </a:r>
                      <a:r>
                        <a:rPr lang="en-US" sz="1050" kern="100" dirty="0" err="1">
                          <a:solidFill>
                            <a:srgbClr val="FF0000"/>
                          </a:solidFill>
                          <a:effectLst/>
                        </a:rPr>
                        <a:t>bài</a:t>
                      </a:r>
                      <a:r>
                        <a:rPr lang="en-US" sz="1050" kern="100" dirty="0">
                          <a:solidFill>
                            <a:srgbClr val="FF0000"/>
                          </a:solidFill>
                          <a:effectLst/>
                        </a:rPr>
                        <a:t>. </a:t>
                      </a:r>
                    </a:p>
                    <a:p>
                      <a:pPr>
                        <a:lnSpc>
                          <a:spcPct val="115000"/>
                        </a:lnSpc>
                        <a:spcAft>
                          <a:spcPts val="0"/>
                        </a:spcAft>
                      </a:pPr>
                      <a:r>
                        <a:rPr lang="en-US" sz="1050" kern="100" dirty="0">
                          <a:solidFill>
                            <a:srgbClr val="FF0000"/>
                          </a:solidFill>
                          <a:effectLst/>
                        </a:rPr>
                        <a:t> </a:t>
                      </a:r>
                      <a:endParaRPr lang="en-US" sz="1050" kern="100" dirty="0">
                        <a:solidFill>
                          <a:srgbClr val="FF0000"/>
                        </a:solidFill>
                        <a:effectLst/>
                        <a:latin typeface="Calibri" panose="020F0502020204030204" pitchFamily="34" charset="0"/>
                        <a:ea typeface="đơn xin học thêm"/>
                        <a:cs typeface="Times New Roman" panose="02020603050405020304" pitchFamily="18" charset="0"/>
                      </a:endParaRPr>
                    </a:p>
                  </a:txBody>
                  <a:tcPr marL="1836" marR="1836" marT="1836" marB="1836" anchor="ctr"/>
                </a:tc>
                <a:extLst>
                  <a:ext uri="{0D108BD9-81ED-4DB2-BD59-A6C34878D82A}">
                    <a16:rowId xmlns:a16="http://schemas.microsoft.com/office/drawing/2014/main" val="3785900610"/>
                  </a:ext>
                </a:extLst>
              </a:tr>
            </a:tbl>
          </a:graphicData>
        </a:graphic>
      </p:graphicFrame>
      <p:sp>
        <p:nvSpPr>
          <p:cNvPr id="4" name="Slide Number Placeholder 3"/>
          <p:cNvSpPr>
            <a:spLocks noGrp="1"/>
          </p:cNvSpPr>
          <p:nvPr>
            <p:ph type="sldNum" sz="quarter" idx="4"/>
          </p:nvPr>
        </p:nvSpPr>
        <p:spPr/>
        <p:txBody>
          <a:bodyPr/>
          <a:lstStyle/>
          <a:p>
            <a:fld id="{9860EDB8-5305-433F-BE41-D7A86D811DB3}" type="slidenum">
              <a:rPr lang="en-US" smtClean="0"/>
              <a:pPr/>
              <a:t>55</a:t>
            </a:fld>
            <a:endParaRPr lang="en-US"/>
          </a:p>
        </p:txBody>
      </p:sp>
    </p:spTree>
    <p:extLst>
      <p:ext uri="{BB962C8B-B14F-4D97-AF65-F5344CB8AC3E}">
        <p14:creationId xmlns:p14="http://schemas.microsoft.com/office/powerpoint/2010/main" val="1593624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61" y="198305"/>
            <a:ext cx="8108433" cy="561860"/>
          </a:xfrm>
        </p:spPr>
        <p:txBody>
          <a:bodyPr/>
          <a:lstStyle/>
          <a:p>
            <a:r>
              <a:rPr lang="en-US" sz="1800" dirty="0"/>
              <a:t>BÀI 15: THIÊN NHIÊN VÙNG BẮC TRUNG BỘ VÀ NAM TRUNG BỘ</a:t>
            </a:r>
            <a:br>
              <a:rPr lang="en-US" sz="1800" dirty="0"/>
            </a:br>
            <a:endParaRPr lang="en-US" sz="1800" dirty="0"/>
          </a:p>
        </p:txBody>
      </p:sp>
      <p:sp>
        <p:nvSpPr>
          <p:cNvPr id="3" name="Content Placeholder 2"/>
          <p:cNvSpPr>
            <a:spLocks noGrp="1"/>
          </p:cNvSpPr>
          <p:nvPr>
            <p:ph sz="quarter" idx="10"/>
          </p:nvPr>
        </p:nvSpPr>
        <p:spPr>
          <a:xfrm>
            <a:off x="404621" y="848299"/>
            <a:ext cx="8286053" cy="3723459"/>
          </a:xfrm>
        </p:spPr>
        <p:txBody>
          <a:bodyPr>
            <a:noAutofit/>
          </a:bodyPr>
          <a:lstStyle/>
          <a:p>
            <a:pPr algn="just">
              <a:lnSpc>
                <a:spcPct val="120000"/>
              </a:lnSpc>
              <a:spcBef>
                <a:spcPts val="0"/>
              </a:spcBef>
              <a:spcAft>
                <a:spcPts val="0"/>
              </a:spcAft>
            </a:pPr>
            <a:r>
              <a:rPr lang="en-US" sz="1600" b="1" dirty="0" smtClean="0"/>
              <a:t>* </a:t>
            </a:r>
            <a:r>
              <a:rPr lang="en-US" sz="1600" b="1" dirty="0" err="1"/>
              <a:t>Yêu</a:t>
            </a:r>
            <a:r>
              <a:rPr lang="en-US" sz="1600" b="1" dirty="0"/>
              <a:t> </a:t>
            </a:r>
            <a:r>
              <a:rPr lang="en-US" sz="1600" b="1" dirty="0" err="1"/>
              <a:t>cầu</a:t>
            </a:r>
            <a:r>
              <a:rPr lang="en-US" sz="1600" b="1" dirty="0"/>
              <a:t> </a:t>
            </a:r>
            <a:r>
              <a:rPr lang="en-US" sz="1600" b="1" dirty="0" err="1"/>
              <a:t>cần</a:t>
            </a:r>
            <a:r>
              <a:rPr lang="en-US" sz="1600" b="1" dirty="0"/>
              <a:t> </a:t>
            </a:r>
            <a:r>
              <a:rPr lang="en-US" sz="1600" b="1" dirty="0" err="1"/>
              <a:t>đạt</a:t>
            </a:r>
            <a:r>
              <a:rPr lang="en-US" sz="1600" b="1" dirty="0"/>
              <a:t>:</a:t>
            </a:r>
            <a:endParaRPr lang="en-US" sz="1600" dirty="0"/>
          </a:p>
          <a:p>
            <a:pPr algn="just">
              <a:lnSpc>
                <a:spcPct val="120000"/>
              </a:lnSpc>
              <a:spcBef>
                <a:spcPts val="0"/>
              </a:spcBef>
              <a:spcAft>
                <a:spcPts val="0"/>
              </a:spcAft>
            </a:pPr>
            <a:r>
              <a:rPr lang="en-US" sz="1600" dirty="0"/>
              <a:t>- </a:t>
            </a:r>
            <a:r>
              <a:rPr lang="vi-VN" sz="1600" dirty="0"/>
              <a:t>Xác định được trên bản đồ hoặc lược đồ vị trí địa lí, một số địa danh tiêu biểu (ví dụ: dãy núi Trường Sơn, dãy núi Bạch Mã, đèo Hải Vân, vườn quốc gia Phong Nha – Kẻ Bàng, một số cao nguyên,...) của vùng Bắc Trung Bộ và Nam Trung Bộ.</a:t>
            </a:r>
            <a:endParaRPr lang="en-US" sz="1600" dirty="0"/>
          </a:p>
          <a:p>
            <a:pPr algn="just">
              <a:lnSpc>
                <a:spcPct val="120000"/>
              </a:lnSpc>
              <a:spcBef>
                <a:spcPts val="0"/>
              </a:spcBef>
              <a:spcAft>
                <a:spcPts val="0"/>
              </a:spcAft>
            </a:pPr>
            <a:r>
              <a:rPr lang="en-US" sz="1600" dirty="0"/>
              <a:t>-</a:t>
            </a:r>
            <a:r>
              <a:rPr lang="vi-VN" sz="1600" dirty="0"/>
              <a:t> Quan sát lược đồ hoặc bản đồ, tranh ảnh, trình bày được một trong những đặc điểm thiên nhiên (ví dụ: địa hình, khí hậu, đất, rừng, sông ngòi,...) của vùng Bắc Trung Bộ và Nam Trung Bộ.</a:t>
            </a:r>
            <a:endParaRPr lang="en-US" sz="1600" dirty="0"/>
          </a:p>
          <a:p>
            <a:pPr algn="just">
              <a:lnSpc>
                <a:spcPct val="120000"/>
              </a:lnSpc>
              <a:spcBef>
                <a:spcPts val="0"/>
              </a:spcBef>
              <a:spcAft>
                <a:spcPts val="0"/>
              </a:spcAft>
            </a:pPr>
            <a:r>
              <a:rPr lang="en-US" sz="1600" dirty="0"/>
              <a:t>-</a:t>
            </a:r>
            <a:r>
              <a:rPr lang="vi-VN" sz="1600" dirty="0"/>
              <a:t> Nêu được nét điển hình của khí hậu ở một địa điểm thông qua đọc số liệu về lượng mưa, nhiệt độ. </a:t>
            </a:r>
            <a:endParaRPr lang="en-US" sz="1600" dirty="0"/>
          </a:p>
          <a:p>
            <a:pPr algn="just">
              <a:lnSpc>
                <a:spcPct val="120000"/>
              </a:lnSpc>
              <a:spcBef>
                <a:spcPts val="0"/>
              </a:spcBef>
              <a:spcAft>
                <a:spcPts val="0"/>
              </a:spcAft>
            </a:pPr>
            <a:r>
              <a:rPr lang="en-US" sz="1600" dirty="0"/>
              <a:t>-</a:t>
            </a:r>
            <a:r>
              <a:rPr lang="vi-VN" sz="1600" dirty="0"/>
              <a:t> Nêu được tác động của thiên nhiên đối với hoạt động sản xuất và đời sống của người dân ở vùng Bắc Trung Bộ và Nam Trung Bộ.</a:t>
            </a:r>
            <a:endParaRPr lang="en-US" sz="1600" dirty="0"/>
          </a:p>
          <a:p>
            <a:pPr algn="just">
              <a:lnSpc>
                <a:spcPct val="120000"/>
              </a:lnSpc>
              <a:spcBef>
                <a:spcPts val="0"/>
              </a:spcBef>
              <a:spcAft>
                <a:spcPts val="0"/>
              </a:spcAft>
            </a:pPr>
            <a:r>
              <a:rPr lang="en-US" sz="1600" dirty="0"/>
              <a:t>-</a:t>
            </a:r>
            <a:r>
              <a:rPr lang="vi-VN" sz="1600" dirty="0"/>
              <a:t> Đề xuất được ở mức độ đơn giản một số biện pháp bảo vệ thiên nhiên và phòng chống thiên tai.</a:t>
            </a:r>
            <a:endParaRPr lang="en-US" sz="1600" dirty="0"/>
          </a:p>
          <a:p>
            <a:pPr algn="just">
              <a:lnSpc>
                <a:spcPct val="120000"/>
              </a:lnSpc>
              <a:spcBef>
                <a:spcPts val="0"/>
              </a:spcBef>
              <a:spcAft>
                <a:spcPts val="0"/>
              </a:spcAft>
            </a:pPr>
            <a:r>
              <a:rPr lang="x-none" sz="1600" dirty="0"/>
              <a:t>- Nêu được vai trò của rừng đối với tự nhiên, hoạt động sản xuất và đời sống của người dân ở vùng Bắc Trung Bộ và Nam Trung Bộ.</a:t>
            </a:r>
            <a:endParaRPr lang="en-US" sz="1600" dirty="0"/>
          </a:p>
          <a:p>
            <a:pPr algn="just">
              <a:lnSpc>
                <a:spcPct val="120000"/>
              </a:lnSpc>
              <a:spcBef>
                <a:spcPts val="0"/>
              </a:spcBef>
              <a:spcAft>
                <a:spcPts val="0"/>
              </a:spcAft>
            </a:pPr>
            <a:r>
              <a:rPr lang="en-US" sz="1600" dirty="0"/>
              <a:t>-</a:t>
            </a:r>
            <a:r>
              <a:rPr lang="vi-VN" sz="1600" dirty="0"/>
              <a:t> Thể hiện được thái độ cảm thông và sẵn sàng có hành động chia sẻ với người dân gặp thiên tai.</a:t>
            </a:r>
            <a:endParaRPr lang="en-US" sz="1600" dirty="0"/>
          </a:p>
          <a:p>
            <a:endParaRPr lang="en-US" sz="1600" dirty="0"/>
          </a:p>
        </p:txBody>
      </p:sp>
      <p:sp>
        <p:nvSpPr>
          <p:cNvPr id="4" name="Slide Number Placeholder 3"/>
          <p:cNvSpPr>
            <a:spLocks noGrp="1"/>
          </p:cNvSpPr>
          <p:nvPr>
            <p:ph type="sldNum" sz="quarter" idx="4"/>
          </p:nvPr>
        </p:nvSpPr>
        <p:spPr/>
        <p:txBody>
          <a:bodyPr/>
          <a:lstStyle/>
          <a:p>
            <a:fld id="{9860EDB8-5305-433F-BE41-D7A86D811DB3}" type="slidenum">
              <a:rPr lang="en-US" smtClean="0"/>
              <a:pPr/>
              <a:t>56</a:t>
            </a:fld>
            <a:endParaRPr lang="en-US"/>
          </a:p>
        </p:txBody>
      </p:sp>
    </p:spTree>
    <p:extLst>
      <p:ext uri="{BB962C8B-B14F-4D97-AF65-F5344CB8AC3E}">
        <p14:creationId xmlns:p14="http://schemas.microsoft.com/office/powerpoint/2010/main" val="3610158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normAutofit fontScale="92500" lnSpcReduction="20000"/>
          </a:bodyPr>
          <a:lstStyle/>
          <a:p>
            <a:r>
              <a:rPr lang="en-US" b="1" dirty="0"/>
              <a:t>BÀI 16. </a:t>
            </a:r>
            <a:r>
              <a:rPr lang="vi-VN" b="1" dirty="0"/>
              <a:t>DÂN CƯ, HOẠT ĐỘNG SẢN XUẤT</a:t>
            </a:r>
            <a:endParaRPr lang="en-US" dirty="0"/>
          </a:p>
          <a:p>
            <a:r>
              <a:rPr lang="vi-VN" b="1" dirty="0"/>
              <a:t>Ở</a:t>
            </a:r>
            <a:r>
              <a:rPr lang="en-US" b="1" dirty="0"/>
              <a:t> VÙNG</a:t>
            </a:r>
            <a:r>
              <a:rPr lang="vi-VN" b="1" dirty="0"/>
              <a:t>  </a:t>
            </a:r>
            <a:r>
              <a:rPr lang="en-US" b="1" dirty="0"/>
              <a:t>BẮC TRUNG BỘ VÀ NAM TRUNG BỘ</a:t>
            </a:r>
            <a:endParaRPr lang="en-US" dirty="0"/>
          </a:p>
          <a:p>
            <a:r>
              <a:rPr lang="en-US" b="1" dirty="0"/>
              <a:t>* </a:t>
            </a:r>
            <a:r>
              <a:rPr lang="en-US" b="1" dirty="0" err="1"/>
              <a:t>Yêu</a:t>
            </a:r>
            <a:r>
              <a:rPr lang="en-US" b="1" dirty="0"/>
              <a:t> </a:t>
            </a:r>
            <a:r>
              <a:rPr lang="en-US" b="1" dirty="0" err="1"/>
              <a:t>cầu</a:t>
            </a:r>
            <a:r>
              <a:rPr lang="en-US" b="1" dirty="0"/>
              <a:t> </a:t>
            </a:r>
            <a:r>
              <a:rPr lang="en-US" b="1" dirty="0" err="1"/>
              <a:t>cần</a:t>
            </a:r>
            <a:r>
              <a:rPr lang="en-US" b="1" dirty="0"/>
              <a:t> </a:t>
            </a:r>
            <a:r>
              <a:rPr lang="en-US" b="1" dirty="0" err="1"/>
              <a:t>đạt</a:t>
            </a:r>
            <a:r>
              <a:rPr lang="en-US" b="1" dirty="0"/>
              <a:t>:</a:t>
            </a:r>
            <a:endParaRPr lang="en-US" dirty="0"/>
          </a:p>
          <a:p>
            <a:r>
              <a:rPr lang="en-US" dirty="0"/>
              <a:t>-</a:t>
            </a:r>
            <a:r>
              <a:rPr lang="vi-VN" dirty="0"/>
              <a:t> Kể được tên một số dân tộc ở Bắc Trung Bộ và Nam Trung Bộ.</a:t>
            </a:r>
            <a:endParaRPr lang="en-US" dirty="0"/>
          </a:p>
          <a:p>
            <a:r>
              <a:rPr lang="en-US" dirty="0"/>
              <a:t>-</a:t>
            </a:r>
            <a:r>
              <a:rPr lang="vi-VN" dirty="0"/>
              <a:t> Nêu được một số hoạt động kinh tế (làm muối, đánh bắt và nuôi trồng hải sản, du lịch biển, giao thông đường biển, trồng cây công nghiệp, chăn nuôi gia súc, phát triển thủy điện,...). </a:t>
            </a:r>
            <a:endParaRPr lang="en-US" dirty="0"/>
          </a:p>
          <a:p>
            <a:endParaRPr lang="en-US" dirty="0"/>
          </a:p>
        </p:txBody>
      </p:sp>
      <p:sp>
        <p:nvSpPr>
          <p:cNvPr id="4" name="Slide Number Placeholder 3"/>
          <p:cNvSpPr>
            <a:spLocks noGrp="1"/>
          </p:cNvSpPr>
          <p:nvPr>
            <p:ph type="sldNum" sz="quarter" idx="4"/>
          </p:nvPr>
        </p:nvSpPr>
        <p:spPr/>
        <p:txBody>
          <a:bodyPr/>
          <a:lstStyle/>
          <a:p>
            <a:fld id="{9860EDB8-5305-433F-BE41-D7A86D811DB3}" type="slidenum">
              <a:rPr lang="en-US" smtClean="0"/>
              <a:pPr/>
              <a:t>57</a:t>
            </a:fld>
            <a:endParaRPr lang="en-US"/>
          </a:p>
        </p:txBody>
      </p:sp>
    </p:spTree>
    <p:extLst>
      <p:ext uri="{BB962C8B-B14F-4D97-AF65-F5344CB8AC3E}">
        <p14:creationId xmlns:p14="http://schemas.microsoft.com/office/powerpoint/2010/main" val="2159383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0"/>
          </p:nvPr>
        </p:nvSpPr>
        <p:spPr/>
        <p:txBody>
          <a:bodyPr>
            <a:normAutofit fontScale="92500" lnSpcReduction="10000"/>
          </a:bodyPr>
          <a:lstStyle/>
          <a:p>
            <a:r>
              <a:rPr lang="en-US" b="1" dirty="0"/>
              <a:t>BÀI 17: MỘT SỐ NÉT VĂN HÓA VÀ TRUYỀN THỐNG YÊU NƯỚC, CÁCH MẠNG CỦA NGƯỜI DÂN Ở VÙNG BẮC TRUNG BỘ VÀ NAM TRUNG BỘ</a:t>
            </a:r>
            <a:endParaRPr lang="en-US" dirty="0"/>
          </a:p>
          <a:p>
            <a:r>
              <a:rPr lang="en-US" b="1" dirty="0"/>
              <a:t>* </a:t>
            </a:r>
            <a:r>
              <a:rPr lang="en-US" b="1" dirty="0" err="1"/>
              <a:t>Yêu</a:t>
            </a:r>
            <a:r>
              <a:rPr lang="en-US" b="1" dirty="0"/>
              <a:t> </a:t>
            </a:r>
            <a:r>
              <a:rPr lang="en-US" b="1" dirty="0" err="1"/>
              <a:t>cầu</a:t>
            </a:r>
            <a:r>
              <a:rPr lang="en-US" b="1" dirty="0"/>
              <a:t> </a:t>
            </a:r>
            <a:r>
              <a:rPr lang="en-US" b="1" dirty="0" err="1"/>
              <a:t>cần</a:t>
            </a:r>
            <a:r>
              <a:rPr lang="en-US" b="1" dirty="0"/>
              <a:t> </a:t>
            </a:r>
            <a:r>
              <a:rPr lang="en-US" b="1" dirty="0" err="1"/>
              <a:t>đạt</a:t>
            </a:r>
            <a:r>
              <a:rPr lang="en-US" b="1" dirty="0"/>
              <a:t>:</a:t>
            </a:r>
            <a:endParaRPr lang="en-US" dirty="0"/>
          </a:p>
          <a:p>
            <a:r>
              <a:rPr lang="en-US" dirty="0"/>
              <a:t>-</a:t>
            </a:r>
            <a:r>
              <a:rPr lang="vi-VN" dirty="0"/>
              <a:t> Trình bày được một số điểm nổi bật về văn hoá ở Bắc Trung Bộ và Nam Trung Bộ.</a:t>
            </a:r>
            <a:endParaRPr lang="en-US" dirty="0"/>
          </a:p>
          <a:p>
            <a:r>
              <a:rPr lang="en-US" dirty="0"/>
              <a:t>-</a:t>
            </a:r>
            <a:r>
              <a:rPr lang="vi-VN" dirty="0"/>
              <a:t> Nêu được truyền thống đấu tranh yêu nước và cách mạng của đồng bào Bắc Trung Bộ và Nam Trung Bộ, có sử dụng một số tư liệu tranh ảnh, câu chuyện lịch sử về anh hùng Núp, N'Trang Lơng, Hồ Kan Lịch,…</a:t>
            </a:r>
            <a:endParaRPr lang="en-US"/>
          </a:p>
          <a:p>
            <a:endParaRPr lang="en-US"/>
          </a:p>
        </p:txBody>
      </p:sp>
      <p:sp>
        <p:nvSpPr>
          <p:cNvPr id="4" name="Slide Number Placeholder 3"/>
          <p:cNvSpPr>
            <a:spLocks noGrp="1"/>
          </p:cNvSpPr>
          <p:nvPr>
            <p:ph type="sldNum" sz="quarter" idx="4"/>
          </p:nvPr>
        </p:nvSpPr>
        <p:spPr/>
        <p:txBody>
          <a:bodyPr/>
          <a:lstStyle/>
          <a:p>
            <a:fld id="{9860EDB8-5305-433F-BE41-D7A86D811DB3}" type="slidenum">
              <a:rPr lang="en-US" smtClean="0"/>
              <a:pPr/>
              <a:t>58</a:t>
            </a:fld>
            <a:endParaRPr lang="en-US"/>
          </a:p>
        </p:txBody>
      </p:sp>
    </p:spTree>
    <p:extLst>
      <p:ext uri="{BB962C8B-B14F-4D97-AF65-F5344CB8AC3E}">
        <p14:creationId xmlns:p14="http://schemas.microsoft.com/office/powerpoint/2010/main" val="3637591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 y="298201"/>
            <a:ext cx="8299769" cy="480060"/>
          </a:xfrm>
        </p:spPr>
        <p:txBody>
          <a:bodyPr/>
          <a:lstStyle/>
          <a:p>
            <a:endParaRPr lang="en-US"/>
          </a:p>
        </p:txBody>
      </p:sp>
      <p:sp>
        <p:nvSpPr>
          <p:cNvPr id="3" name="Content Placeholder 2"/>
          <p:cNvSpPr>
            <a:spLocks noGrp="1"/>
          </p:cNvSpPr>
          <p:nvPr>
            <p:ph sz="quarter" idx="10"/>
          </p:nvPr>
        </p:nvSpPr>
        <p:spPr>
          <a:xfrm>
            <a:off x="553211" y="995431"/>
            <a:ext cx="8762239" cy="3495053"/>
          </a:xfrm>
        </p:spPr>
        <p:txBody>
          <a:bodyPr>
            <a:noAutofit/>
          </a:bodyPr>
          <a:lstStyle/>
          <a:p>
            <a:pPr>
              <a:lnSpc>
                <a:spcPct val="100000"/>
              </a:lnSpc>
            </a:pPr>
            <a:r>
              <a:rPr lang="en-US" sz="2000" b="1" dirty="0">
                <a:latin typeface="Times New Roman" panose="02020603050405020304" pitchFamily="18" charset="0"/>
                <a:cs typeface="Times New Roman" panose="02020603050405020304" pitchFamily="18" charset="0"/>
              </a:rPr>
              <a:t>TƯ LIỆU DẠY MẠCH NỘI </a:t>
            </a:r>
            <a:r>
              <a:rPr lang="en-US" sz="2000" b="1" dirty="0" smtClean="0">
                <a:latin typeface="Times New Roman" panose="02020603050405020304" pitchFamily="18" charset="0"/>
                <a:cs typeface="Times New Roman" panose="02020603050405020304" pitchFamily="18" charset="0"/>
              </a:rPr>
              <a:t>DUNG </a:t>
            </a:r>
          </a:p>
          <a:p>
            <a:pPr>
              <a:lnSpc>
                <a:spcPct val="100000"/>
              </a:lnSpc>
              <a:spcBef>
                <a:spcPts val="0"/>
              </a:spcBef>
              <a:spcAft>
                <a:spcPts val="0"/>
              </a:spcAft>
            </a:pPr>
            <a:r>
              <a:rPr lang="en-US" sz="2000" b="1" dirty="0" smtClean="0">
                <a:latin typeface="Times New Roman" panose="02020603050405020304" pitchFamily="18" charset="0"/>
                <a:cs typeface="Times New Roman" panose="02020603050405020304" pitchFamily="18" charset="0"/>
              </a:rPr>
              <a:t>VÙNG </a:t>
            </a:r>
            <a:r>
              <a:rPr lang="en-US" sz="2000" b="1" dirty="0">
                <a:latin typeface="Times New Roman" panose="02020603050405020304" pitchFamily="18" charset="0"/>
                <a:cs typeface="Times New Roman" panose="02020603050405020304" pitchFamily="18" charset="0"/>
              </a:rPr>
              <a:t>BẮC TRUNG BỘ VÀ NAM TRUNG BỘ</a:t>
            </a:r>
            <a:endParaRPr lang="en-US" sz="20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Bài</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Thiên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Bộ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Nam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Bộ  (6 </a:t>
            </a:r>
            <a:r>
              <a:rPr lang="en-US" sz="2000" b="1" dirty="0" err="1">
                <a:latin typeface="Times New Roman" panose="02020603050405020304" pitchFamily="18" charset="0"/>
                <a:cs typeface="Times New Roman" panose="02020603050405020304" pitchFamily="18" charset="0"/>
              </a:rPr>
              <a:t>tiết</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Tiết</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Vị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Bộ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Nam </a:t>
            </a:r>
            <a:r>
              <a:rPr lang="en-US" sz="2000" b="1" dirty="0" err="1">
                <a:latin typeface="Times New Roman" panose="02020603050405020304" pitchFamily="18" charset="0"/>
                <a:cs typeface="Times New Roman" panose="02020603050405020304" pitchFamily="18" charset="0"/>
              </a:rPr>
              <a:t>Trung</a:t>
            </a:r>
            <a:r>
              <a:rPr lang="en-US" sz="2000" b="1" dirty="0">
                <a:latin typeface="Times New Roman" panose="02020603050405020304" pitchFamily="18" charset="0"/>
                <a:cs typeface="Times New Roman" panose="02020603050405020304" pitchFamily="18" charset="0"/>
              </a:rPr>
              <a:t> Bộ  </a:t>
            </a:r>
            <a:endParaRPr lang="en-US" sz="2000" dirty="0">
              <a:latin typeface="Times New Roman" panose="02020603050405020304" pitchFamily="18" charset="0"/>
              <a:cs typeface="Times New Roman" panose="02020603050405020304" pitchFamily="18" charset="0"/>
            </a:endParaRPr>
          </a:p>
          <a:p>
            <a:pPr lvl="0">
              <a:lnSpc>
                <a:spcPct val="100000"/>
              </a:lnSpc>
              <a:spcBef>
                <a:spcPts val="0"/>
              </a:spcBef>
              <a:spcAft>
                <a:spcPts val="0"/>
              </a:spcAft>
            </a:pPr>
            <a:r>
              <a:rPr lang="en-US" sz="2000" b="1" dirty="0" err="1">
                <a:latin typeface="Times New Roman" panose="02020603050405020304" pitchFamily="18" charset="0"/>
                <a:cs typeface="Times New Roman" panose="02020603050405020304" pitchFamily="18" charset="0"/>
              </a:rPr>
              <a:t>Vị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Dựa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lược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a:t>
            </a:r>
            <a:r>
              <a:rPr lang="en-US" sz="2000" i="1" dirty="0">
                <a:latin typeface="Times New Roman" panose="02020603050405020304" pitchFamily="18" charset="0"/>
                <a:cs typeface="Times New Roman" panose="02020603050405020304" pitchFamily="18" charset="0"/>
              </a:rPr>
              <a:t> 34 </a:t>
            </a:r>
            <a:r>
              <a:rPr lang="en-US" sz="2000" i="1" dirty="0" err="1">
                <a:latin typeface="Times New Roman" panose="02020603050405020304" pitchFamily="18" charset="0"/>
                <a:cs typeface="Times New Roman" panose="02020603050405020304" pitchFamily="18" charset="0"/>
              </a:rPr>
              <a:t>đơn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hành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chính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cấp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tỉnh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Việt</a:t>
            </a:r>
            <a:r>
              <a:rPr lang="en-US" sz="2000" i="1" dirty="0">
                <a:latin typeface="Times New Roman" panose="02020603050405020304" pitchFamily="18" charset="0"/>
                <a:cs typeface="Times New Roman" panose="02020603050405020304" pitchFamily="18" charset="0"/>
              </a:rPr>
              <a:t> Nam, </a:t>
            </a:r>
            <a:r>
              <a:rPr lang="en-US" sz="2000" i="1" dirty="0" err="1">
                <a:latin typeface="Times New Roman" panose="02020603050405020304" pitchFamily="18" charset="0"/>
                <a:cs typeface="Times New Roman" panose="02020603050405020304" pitchFamily="18" charset="0"/>
              </a:rPr>
              <a:t>kết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hợp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đọc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thông</a:t>
            </a:r>
            <a:r>
              <a:rPr lang="en-US" sz="2000" i="1" dirty="0">
                <a:latin typeface="Times New Roman" panose="02020603050405020304" pitchFamily="18" charset="0"/>
                <a:cs typeface="Times New Roman" panose="02020603050405020304" pitchFamily="18" charset="0"/>
              </a:rPr>
              <a:t> tin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liệu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trí</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địa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lý</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Bắc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Trung</a:t>
            </a:r>
            <a:r>
              <a:rPr lang="en-US" sz="2000" i="1" dirty="0">
                <a:latin typeface="Times New Roman" panose="02020603050405020304" pitchFamily="18" charset="0"/>
                <a:cs typeface="Times New Roman" panose="02020603050405020304" pitchFamily="18" charset="0"/>
              </a:rPr>
              <a:t> Bộ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Nam </a:t>
            </a:r>
            <a:r>
              <a:rPr lang="en-US" sz="2000" i="1" dirty="0" err="1">
                <a:latin typeface="Times New Roman" panose="02020603050405020304" pitchFamily="18" charset="0"/>
                <a:cs typeface="Times New Roman" panose="02020603050405020304" pitchFamily="18" charset="0"/>
              </a:rPr>
              <a:t>Trung</a:t>
            </a:r>
            <a:r>
              <a:rPr lang="en-US" sz="2000" i="1" dirty="0">
                <a:latin typeface="Times New Roman" panose="02020603050405020304" pitchFamily="18" charset="0"/>
                <a:cs typeface="Times New Roman" panose="02020603050405020304" pitchFamily="18" charset="0"/>
              </a:rPr>
              <a:t> Bộ.</a:t>
            </a:r>
            <a:endParaRPr lang="en-US" sz="20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0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chỉ</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núi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vườn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Quốc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Phong</a:t>
            </a:r>
            <a:r>
              <a:rPr lang="en-US" sz="2000" i="1" dirty="0">
                <a:latin typeface="Times New Roman" panose="02020603050405020304" pitchFamily="18" charset="0"/>
                <a:cs typeface="Times New Roman" panose="02020603050405020304" pitchFamily="18" charset="0"/>
              </a:rPr>
              <a:t> Nha – </a:t>
            </a:r>
            <a:r>
              <a:rPr lang="en-US" sz="2000" i="1" dirty="0" err="1">
                <a:latin typeface="Times New Roman" panose="02020603050405020304" pitchFamily="18" charset="0"/>
                <a:cs typeface="Times New Roman" panose="02020603050405020304" pitchFamily="18" charset="0"/>
              </a:rPr>
              <a:t>Kẻ</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số</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cao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nguyên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nSpc>
                <a:spcPct val="100000"/>
              </a:lnSpc>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860EDB8-5305-433F-BE41-D7A86D811DB3}" type="slidenum">
              <a:rPr lang="en-US" smtClean="0"/>
              <a:pPr/>
              <a:t>59</a:t>
            </a:fld>
            <a:endParaRPr lang="en-US"/>
          </a:p>
        </p:txBody>
      </p:sp>
      <p:sp>
        <p:nvSpPr>
          <p:cNvPr id="5" name="Rectangle 2"/>
          <p:cNvSpPr>
            <a:spLocks noChangeArrowheads="1"/>
          </p:cNvSpPr>
          <p:nvPr/>
        </p:nvSpPr>
        <p:spPr bwMode="auto">
          <a:xfrm>
            <a:off x="2537460"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9125" algn="l"/>
              </a:tabLst>
              <a:defRPr>
                <a:solidFill>
                  <a:schemeClr val="tx1"/>
                </a:solidFill>
                <a:latin typeface="Arial" panose="020B0604020202020204" pitchFamily="34" charset="0"/>
              </a:defRPr>
            </a:lvl1pPr>
            <a:lvl2pPr eaLnBrk="0" fontAlgn="base" hangingPunct="0">
              <a:spcBef>
                <a:spcPct val="0"/>
              </a:spcBef>
              <a:spcAft>
                <a:spcPct val="0"/>
              </a:spcAft>
              <a:tabLst>
                <a:tab pos="3159125" algn="l"/>
              </a:tabLst>
              <a:defRPr>
                <a:solidFill>
                  <a:schemeClr val="tx1"/>
                </a:solidFill>
                <a:latin typeface="Arial" panose="020B0604020202020204" pitchFamily="34" charset="0"/>
              </a:defRPr>
            </a:lvl2pPr>
            <a:lvl3pPr eaLnBrk="0" fontAlgn="base" hangingPunct="0">
              <a:spcBef>
                <a:spcPct val="0"/>
              </a:spcBef>
              <a:spcAft>
                <a:spcPct val="0"/>
              </a:spcAft>
              <a:tabLst>
                <a:tab pos="3159125" algn="l"/>
              </a:tabLst>
              <a:defRPr>
                <a:solidFill>
                  <a:schemeClr val="tx1"/>
                </a:solidFill>
                <a:latin typeface="Arial" panose="020B0604020202020204" pitchFamily="34" charset="0"/>
              </a:defRPr>
            </a:lvl3pPr>
            <a:lvl4pPr eaLnBrk="0" fontAlgn="base" hangingPunct="0">
              <a:spcBef>
                <a:spcPct val="0"/>
              </a:spcBef>
              <a:spcAft>
                <a:spcPct val="0"/>
              </a:spcAft>
              <a:tabLst>
                <a:tab pos="3159125" algn="l"/>
              </a:tabLst>
              <a:defRPr>
                <a:solidFill>
                  <a:schemeClr val="tx1"/>
                </a:solidFill>
                <a:latin typeface="Arial" panose="020B0604020202020204" pitchFamily="34" charset="0"/>
              </a:defRPr>
            </a:lvl4pPr>
            <a:lvl5pPr eaLnBrk="0" fontAlgn="base" hangingPunct="0">
              <a:spcBef>
                <a:spcPct val="0"/>
              </a:spcBef>
              <a:spcAft>
                <a:spcPct val="0"/>
              </a:spcAft>
              <a:tabLst>
                <a:tab pos="3159125" algn="l"/>
              </a:tabLst>
              <a:defRPr>
                <a:solidFill>
                  <a:schemeClr val="tx1"/>
                </a:solidFill>
                <a:latin typeface="Arial" panose="020B0604020202020204" pitchFamily="34" charset="0"/>
              </a:defRPr>
            </a:lvl5pPr>
            <a:lvl6pPr eaLnBrk="0" fontAlgn="base" hangingPunct="0">
              <a:spcBef>
                <a:spcPct val="0"/>
              </a:spcBef>
              <a:spcAft>
                <a:spcPct val="0"/>
              </a:spcAft>
              <a:tabLst>
                <a:tab pos="3159125" algn="l"/>
              </a:tabLst>
              <a:defRPr>
                <a:solidFill>
                  <a:schemeClr val="tx1"/>
                </a:solidFill>
                <a:latin typeface="Arial" panose="020B0604020202020204" pitchFamily="34" charset="0"/>
              </a:defRPr>
            </a:lvl6pPr>
            <a:lvl7pPr eaLnBrk="0" fontAlgn="base" hangingPunct="0">
              <a:spcBef>
                <a:spcPct val="0"/>
              </a:spcBef>
              <a:spcAft>
                <a:spcPct val="0"/>
              </a:spcAft>
              <a:tabLst>
                <a:tab pos="3159125" algn="l"/>
              </a:tabLst>
              <a:defRPr>
                <a:solidFill>
                  <a:schemeClr val="tx1"/>
                </a:solidFill>
                <a:latin typeface="Arial" panose="020B0604020202020204" pitchFamily="34" charset="0"/>
              </a:defRPr>
            </a:lvl7pPr>
            <a:lvl8pPr eaLnBrk="0" fontAlgn="base" hangingPunct="0">
              <a:spcBef>
                <a:spcPct val="0"/>
              </a:spcBef>
              <a:spcAft>
                <a:spcPct val="0"/>
              </a:spcAft>
              <a:tabLst>
                <a:tab pos="3159125" algn="l"/>
              </a:tabLst>
              <a:defRPr>
                <a:solidFill>
                  <a:schemeClr val="tx1"/>
                </a:solidFill>
                <a:latin typeface="Arial" panose="020B0604020202020204" pitchFamily="34" charset="0"/>
              </a:defRPr>
            </a:lvl8pPr>
            <a:lvl9pPr eaLnBrk="0" fontAlgn="base" hangingPunct="0">
              <a:spcBef>
                <a:spcPct val="0"/>
              </a:spcBef>
              <a:spcAft>
                <a:spcPct val="0"/>
              </a:spcAft>
              <a:tabLst>
                <a:tab pos="3159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 LIỆU DẠY MẠCH NỘI DUNG</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BẮC TRUNG BỘ 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TRUNG BỘ</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1: Thiên nhiên 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Bắc Trung Bộ 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Trung Bộ  (6 tiết)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 1. Vị tr</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địa lý 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Bắc Trung Bộ v</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Trung Bộ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 tr</a:t>
            </a:r>
            <a:r>
              <a:rPr kumimoji="0" lang="en-US" altLang="en-US" sz="1400" b="1"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địa lý </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Dựa v</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lược đồ 34 đơn vị h</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 ch</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 cấp tỉnh Việt Nam, kết hợp đọc thông tin trong t</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liệu, em hãy x</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định vị tr</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địa lý của v</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Bắc Trung Bộ v</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Trung Bộ.</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r>
              <a:rPr kumimoji="0" lang="en-US" altLang="en-US" sz="1400" b="1"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 v</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chỉ trên bản đồ: Dãy n</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Trường Sơn, dãy n</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Bạch Mã, đ</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Hải Vân, vườn Quốc gia Phong Nha </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Kẻ B</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một số cao nguyên</a:t>
            </a:r>
            <a:r>
              <a:rPr kumimoji="0" lang="en-US" altLang="en-US" sz="1400" b="0" i="1"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15912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253746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0213" algn="l"/>
              </a:tabLst>
              <a:defRPr>
                <a:solidFill>
                  <a:schemeClr val="tx1"/>
                </a:solidFill>
                <a:latin typeface="Arial" panose="020B0604020202020204" pitchFamily="34" charset="0"/>
              </a:defRPr>
            </a:lvl1pPr>
            <a:lvl2pPr eaLnBrk="0" fontAlgn="base" hangingPunct="0">
              <a:spcBef>
                <a:spcPct val="0"/>
              </a:spcBef>
              <a:spcAft>
                <a:spcPct val="0"/>
              </a:spcAft>
              <a:tabLst>
                <a:tab pos="2970213" algn="l"/>
              </a:tabLst>
              <a:defRPr>
                <a:solidFill>
                  <a:schemeClr val="tx1"/>
                </a:solidFill>
                <a:latin typeface="Arial" panose="020B0604020202020204" pitchFamily="34" charset="0"/>
              </a:defRPr>
            </a:lvl2pPr>
            <a:lvl3pPr eaLnBrk="0" fontAlgn="base" hangingPunct="0">
              <a:spcBef>
                <a:spcPct val="0"/>
              </a:spcBef>
              <a:spcAft>
                <a:spcPct val="0"/>
              </a:spcAft>
              <a:tabLst>
                <a:tab pos="2970213" algn="l"/>
              </a:tabLst>
              <a:defRPr>
                <a:solidFill>
                  <a:schemeClr val="tx1"/>
                </a:solidFill>
                <a:latin typeface="Arial" panose="020B0604020202020204" pitchFamily="34" charset="0"/>
              </a:defRPr>
            </a:lvl3pPr>
            <a:lvl4pPr eaLnBrk="0" fontAlgn="base" hangingPunct="0">
              <a:spcBef>
                <a:spcPct val="0"/>
              </a:spcBef>
              <a:spcAft>
                <a:spcPct val="0"/>
              </a:spcAft>
              <a:tabLst>
                <a:tab pos="2970213" algn="l"/>
              </a:tabLst>
              <a:defRPr>
                <a:solidFill>
                  <a:schemeClr val="tx1"/>
                </a:solidFill>
                <a:latin typeface="Arial" panose="020B0604020202020204" pitchFamily="34" charset="0"/>
              </a:defRPr>
            </a:lvl4pPr>
            <a:lvl5pPr eaLnBrk="0" fontAlgn="base" hangingPunct="0">
              <a:spcBef>
                <a:spcPct val="0"/>
              </a:spcBef>
              <a:spcAft>
                <a:spcPct val="0"/>
              </a:spcAft>
              <a:tabLst>
                <a:tab pos="2970213" algn="l"/>
              </a:tabLst>
              <a:defRPr>
                <a:solidFill>
                  <a:schemeClr val="tx1"/>
                </a:solidFill>
                <a:latin typeface="Arial" panose="020B0604020202020204" pitchFamily="34" charset="0"/>
              </a:defRPr>
            </a:lvl5pPr>
            <a:lvl6pPr eaLnBrk="0" fontAlgn="base" hangingPunct="0">
              <a:spcBef>
                <a:spcPct val="0"/>
              </a:spcBef>
              <a:spcAft>
                <a:spcPct val="0"/>
              </a:spcAft>
              <a:tabLst>
                <a:tab pos="2970213" algn="l"/>
              </a:tabLst>
              <a:defRPr>
                <a:solidFill>
                  <a:schemeClr val="tx1"/>
                </a:solidFill>
                <a:latin typeface="Arial" panose="020B0604020202020204" pitchFamily="34" charset="0"/>
              </a:defRPr>
            </a:lvl6pPr>
            <a:lvl7pPr eaLnBrk="0" fontAlgn="base" hangingPunct="0">
              <a:spcBef>
                <a:spcPct val="0"/>
              </a:spcBef>
              <a:spcAft>
                <a:spcPct val="0"/>
              </a:spcAft>
              <a:tabLst>
                <a:tab pos="2970213" algn="l"/>
              </a:tabLst>
              <a:defRPr>
                <a:solidFill>
                  <a:schemeClr val="tx1"/>
                </a:solidFill>
                <a:latin typeface="Arial" panose="020B0604020202020204" pitchFamily="34" charset="0"/>
              </a:defRPr>
            </a:lvl7pPr>
            <a:lvl8pPr eaLnBrk="0" fontAlgn="base" hangingPunct="0">
              <a:spcBef>
                <a:spcPct val="0"/>
              </a:spcBef>
              <a:spcAft>
                <a:spcPct val="0"/>
              </a:spcAft>
              <a:tabLst>
                <a:tab pos="2970213" algn="l"/>
              </a:tabLst>
              <a:defRPr>
                <a:solidFill>
                  <a:schemeClr val="tx1"/>
                </a:solidFill>
                <a:latin typeface="Arial" panose="020B0604020202020204" pitchFamily="34" charset="0"/>
              </a:defRPr>
            </a:lvl8pPr>
            <a:lvl9pPr eaLnBrk="0" fontAlgn="base" hangingPunct="0">
              <a:spcBef>
                <a:spcPct val="0"/>
              </a:spcBef>
              <a:spcAft>
                <a:spcPct val="0"/>
              </a:spcAft>
              <a:tabLst>
                <a:tab pos="29702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n-US" altLang="en-US" sz="1400" b="0" i="1"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 chinhphu.vn</a:t>
            </a:r>
            <a:endParaRPr kumimoji="0" lang="en-US"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 c</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diện t</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 lớn nhất, khoảng 150,4 ngh</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ì</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 km</a:t>
            </a:r>
            <a:r>
              <a:rPr kumimoji="0" lang="en-US" altLang="en-US" sz="1400" b="0" i="0" u="none" strike="noStrike" cap="none" normalizeH="0" baseline="3000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chiếm gần 45,4% diện t</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 cả nước. Nằm ở giữa lãnh thổ nước ta, hẹp ngang ở Bắc Trung Bộ, mở rộng ở Nam Trung Bộ; tất cả c</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tỉnh, th</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 phố đều gi</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biển.</a:t>
            </a:r>
            <a:endParaRPr kumimoji="0" lang="en-US"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bắc gi</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với Trung du v</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miền n</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ú</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ph</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Bắc, Đồng bằng Bắc Bộ, </a:t>
            </a:r>
            <a:endParaRPr kumimoji="0" lang="en-US"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Nam gi</a:t>
            </a:r>
            <a:r>
              <a:rPr kumimoji="0" lang="en-US"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n-US"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với Nam Bộ (Đông Nam Bộ) </a:t>
            </a:r>
            <a:endParaRPr kumimoji="0" lang="en-US" altLang="en-US" sz="8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970213" algn="l"/>
              </a:tabLst>
            </a:pPr>
            <a:r>
              <a:rPr kumimoji="0" lang="fr-FR"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a:t>
            </a:r>
            <a:r>
              <a:rPr kumimoji="0" lang="fr-FR"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fr-FR"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tây gi</a:t>
            </a:r>
            <a:r>
              <a:rPr kumimoji="0" lang="fr-FR"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fr-FR"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với L</a:t>
            </a:r>
            <a:r>
              <a:rPr kumimoji="0" lang="fr-FR" altLang="en-US" sz="14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14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Cam pu chia</a:t>
            </a:r>
            <a:endParaRPr kumimoji="0" lang="fr-FR"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100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286053" cy="4613654"/>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1.1.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trị</a:t>
            </a:r>
            <a:endParaRPr lang="en-US" sz="2400" b="1" dirty="0">
              <a:latin typeface="Arial" panose="020B0604020202020204" pitchFamily="34" charset="0"/>
              <a:cs typeface="Arial" panose="020B0604020202020204" pitchFamily="34" charset="0"/>
            </a:endParaRPr>
          </a:p>
        </p:txBody>
      </p:sp>
      <p:pic>
        <p:nvPicPr>
          <p:cNvPr id="7" name="Picture 6" descr="A close up of text&#10;&#10;Description automatically generated">
            <a:extLst>
              <a:ext uri="{FF2B5EF4-FFF2-40B4-BE49-F238E27FC236}">
                <a16:creationId xmlns:a16="http://schemas.microsoft.com/office/drawing/2014/main" id="{6218699D-245B-705D-E865-CF61E4DF0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09" y="1389379"/>
            <a:ext cx="7090756" cy="3467100"/>
          </a:xfrm>
          <a:prstGeom prst="rect">
            <a:avLst/>
          </a:prstGeom>
        </p:spPr>
      </p:pic>
    </p:spTree>
    <p:extLst>
      <p:ext uri="{BB962C8B-B14F-4D97-AF65-F5344CB8AC3E}">
        <p14:creationId xmlns:p14="http://schemas.microsoft.com/office/powerpoint/2010/main" val="21893137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90906" y="931766"/>
            <a:ext cx="8425079" cy="3206455"/>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 Bộ</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 trí địa lí</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Nam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64,5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nghìn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km</a:t>
            </a:r>
            <a:r>
              <a:rPr lang="nb-NO" sz="18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chiếm</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19,5%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giáp</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Trung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Bộ</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giềng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Campuchia</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hạm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lãnh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thổ</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gồm</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phố</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Hồ</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Minh,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phố</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Nai,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Tây</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Ninh</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Vĩnh</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Long,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Tháp</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Mau</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Aft>
                <a:spcPts val="600"/>
              </a:spcAft>
            </a:pP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vùng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rộng</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quần</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Đảo</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TP.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Hồ</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Minh</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nb-NO"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a:t>
            </a: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Quốc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Kiên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Hải</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Giang</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21516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29473"/>
            <a:ext cx="8165595" cy="1612173"/>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nước và con người Việt Nam</a:t>
            </a:r>
          </a:p>
          <a:p>
            <a:pPr indent="457200" algn="just">
              <a:lnSpc>
                <a:spcPct val="130000"/>
              </a:lnSpc>
              <a:spcAft>
                <a:spcPts val="600"/>
              </a:spcAft>
            </a:pP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tộc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ở</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Nam: N</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hận xét được sự gia tăng dân số ở Việt Nam; </a:t>
            </a:r>
            <a:r>
              <a:rPr lang="en-US" sz="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được một số tác động của gia tăng dân số đến phát triển kinh tế - xã hội ở Việt Nam.</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81321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nước và con người Việt Nam</a:t>
            </a:r>
          </a:p>
        </p:txBody>
      </p:sp>
      <p:sp>
        <p:nvSpPr>
          <p:cNvPr id="2" name="Rectangle 1">
            <a:extLst>
              <a:ext uri="{FF2B5EF4-FFF2-40B4-BE49-F238E27FC236}">
                <a16:creationId xmlns:a16="http://schemas.microsoft.com/office/drawing/2014/main" id="{30233D29-A555-2541-7556-772D71EAD216}"/>
              </a:ext>
            </a:extLst>
          </p:cNvPr>
          <p:cNvSpPr>
            <a:spLocks noChangeArrowheads="1"/>
          </p:cNvSpPr>
          <p:nvPr/>
        </p:nvSpPr>
        <p:spPr bwMode="auto">
          <a:xfrm>
            <a:off x="962721" y="1493673"/>
            <a:ext cx="777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VN" sz="2000" dirty="0" err="1">
                <a:latin typeface="Arial" panose="020B0604020202020204" pitchFamily="34" charset="0"/>
                <a:ea typeface="Times New Roman" panose="02020603050405020304" pitchFamily="18" charset="0"/>
                <a:cs typeface="Arial" panose="020B0604020202020204" pitchFamily="34" charset="0"/>
              </a:rPr>
              <a:t>Quy</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mô</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và</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gia</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tăng</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dân</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số</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ở</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nước</a:t>
            </a:r>
            <a:r>
              <a:rPr lang="en-US" altLang="en-VN" sz="2000" dirty="0">
                <a:latin typeface="Arial" panose="020B0604020202020204" pitchFamily="34" charset="0"/>
                <a:ea typeface="Times New Roman" panose="02020603050405020304" pitchFamily="18" charset="0"/>
                <a:cs typeface="Arial" panose="020B0604020202020204" pitchFamily="34" charset="0"/>
              </a:rPr>
              <a:t> ta </a:t>
            </a:r>
            <a:r>
              <a:rPr lang="en-US" altLang="en-VN" sz="2000" dirty="0" err="1">
                <a:latin typeface="Arial" panose="020B0604020202020204" pitchFamily="34" charset="0"/>
                <a:ea typeface="Times New Roman" panose="02020603050405020304" pitchFamily="18" charset="0"/>
                <a:cs typeface="Arial" panose="020B0604020202020204" pitchFamily="34" charset="0"/>
              </a:rPr>
              <a:t>giai</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đoạn</a:t>
            </a:r>
            <a:r>
              <a:rPr lang="en-US" altLang="en-VN" sz="2000" dirty="0">
                <a:latin typeface="Arial" panose="020B0604020202020204" pitchFamily="34" charset="0"/>
                <a:ea typeface="Times New Roman" panose="02020603050405020304" pitchFamily="18" charset="0"/>
                <a:cs typeface="Arial" panose="020B0604020202020204" pitchFamily="34" charset="0"/>
              </a:rPr>
              <a:t> 1989 – 2024</a:t>
            </a:r>
            <a:endParaRPr kumimoji="0" lang="en-US" altLang="en-VN"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Table 7">
            <a:extLst>
              <a:ext uri="{FF2B5EF4-FFF2-40B4-BE49-F238E27FC236}">
                <a16:creationId xmlns:a16="http://schemas.microsoft.com/office/drawing/2014/main" id="{8AC7BDF9-2C71-9004-A52A-052F5BF8EDAF}"/>
              </a:ext>
            </a:extLst>
          </p:cNvPr>
          <p:cNvGraphicFramePr>
            <a:graphicFrameLocks noGrp="1"/>
          </p:cNvGraphicFramePr>
          <p:nvPr>
            <p:extLst>
              <p:ext uri="{D42A27DB-BD31-4B8C-83A1-F6EECF244321}">
                <p14:modId xmlns:p14="http://schemas.microsoft.com/office/powerpoint/2010/main" val="3503174122"/>
              </p:ext>
            </p:extLst>
          </p:nvPr>
        </p:nvGraphicFramePr>
        <p:xfrm>
          <a:off x="390906" y="2109737"/>
          <a:ext cx="8313735" cy="2170374"/>
        </p:xfrm>
        <a:graphic>
          <a:graphicData uri="http://schemas.openxmlformats.org/drawingml/2006/table">
            <a:tbl>
              <a:tblPr firstRow="1" bandRow="1">
                <a:tableStyleId>{5C22544A-7EE6-4342-B048-85BDC9FD1C3A}</a:tableStyleId>
              </a:tblPr>
              <a:tblGrid>
                <a:gridCol w="2328687">
                  <a:extLst>
                    <a:ext uri="{9D8B030D-6E8A-4147-A177-3AD203B41FA5}">
                      <a16:colId xmlns:a16="http://schemas.microsoft.com/office/drawing/2014/main" val="3738536308"/>
                    </a:ext>
                  </a:extLst>
                </a:gridCol>
                <a:gridCol w="1009098">
                  <a:extLst>
                    <a:ext uri="{9D8B030D-6E8A-4147-A177-3AD203B41FA5}">
                      <a16:colId xmlns:a16="http://schemas.microsoft.com/office/drawing/2014/main" val="3156272474"/>
                    </a:ext>
                  </a:extLst>
                </a:gridCol>
                <a:gridCol w="931475">
                  <a:extLst>
                    <a:ext uri="{9D8B030D-6E8A-4147-A177-3AD203B41FA5}">
                      <a16:colId xmlns:a16="http://schemas.microsoft.com/office/drawing/2014/main" val="2603156257"/>
                    </a:ext>
                  </a:extLst>
                </a:gridCol>
                <a:gridCol w="1009098">
                  <a:extLst>
                    <a:ext uri="{9D8B030D-6E8A-4147-A177-3AD203B41FA5}">
                      <a16:colId xmlns:a16="http://schemas.microsoft.com/office/drawing/2014/main" val="3332065507"/>
                    </a:ext>
                  </a:extLst>
                </a:gridCol>
                <a:gridCol w="1086721">
                  <a:extLst>
                    <a:ext uri="{9D8B030D-6E8A-4147-A177-3AD203B41FA5}">
                      <a16:colId xmlns:a16="http://schemas.microsoft.com/office/drawing/2014/main" val="2111296589"/>
                    </a:ext>
                  </a:extLst>
                </a:gridCol>
                <a:gridCol w="1009098">
                  <a:extLst>
                    <a:ext uri="{9D8B030D-6E8A-4147-A177-3AD203B41FA5}">
                      <a16:colId xmlns:a16="http://schemas.microsoft.com/office/drawing/2014/main" val="3820388943"/>
                    </a:ext>
                  </a:extLst>
                </a:gridCol>
                <a:gridCol w="939558">
                  <a:extLst>
                    <a:ext uri="{9D8B030D-6E8A-4147-A177-3AD203B41FA5}">
                      <a16:colId xmlns:a16="http://schemas.microsoft.com/office/drawing/2014/main" val="936674201"/>
                    </a:ext>
                  </a:extLst>
                </a:gridCol>
              </a:tblGrid>
              <a:tr h="506067">
                <a:tc>
                  <a:txBody>
                    <a:bodyPr/>
                    <a:lstStyle/>
                    <a:p>
                      <a:pPr algn="ctr"/>
                      <a:r>
                        <a:rPr lang="en-VN" sz="1600" dirty="0">
                          <a:solidFill>
                            <a:schemeClr val="tx1"/>
                          </a:solidFill>
                          <a:latin typeface="Arial" panose="020B0604020202020204" pitchFamily="34" charset="0"/>
                          <a:cs typeface="Arial" panose="020B0604020202020204" pitchFamily="34"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380842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Quy mô dân số (triệu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64,4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76,5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96,5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98,5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30547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Tỉ lệ GTDS tự nhiên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0,79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645875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Tỉ lệ GTDS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0,94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385918"/>
                  </a:ext>
                </a:extLst>
              </a:tr>
            </a:tbl>
          </a:graphicData>
        </a:graphic>
      </p:graphicFrame>
    </p:spTree>
    <p:extLst>
      <p:ext uri="{BB962C8B-B14F-4D97-AF65-F5344CB8AC3E}">
        <p14:creationId xmlns:p14="http://schemas.microsoft.com/office/powerpoint/2010/main" val="2091492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nước và con người Việt Nam</a:t>
            </a:r>
          </a:p>
        </p:txBody>
      </p:sp>
      <p:sp>
        <p:nvSpPr>
          <p:cNvPr id="6" name="Rectangle 1">
            <a:extLst>
              <a:ext uri="{FF2B5EF4-FFF2-40B4-BE49-F238E27FC236}">
                <a16:creationId xmlns:a16="http://schemas.microsoft.com/office/drawing/2014/main" id="{5BD62CD5-69E1-70D0-C4A1-70934E2E0D36}"/>
              </a:ext>
            </a:extLst>
          </p:cNvPr>
          <p:cNvSpPr>
            <a:spLocks noChangeArrowheads="1"/>
          </p:cNvSpPr>
          <p:nvPr/>
        </p:nvSpPr>
        <p:spPr bwMode="auto">
          <a:xfrm>
            <a:off x="1187680" y="1301098"/>
            <a:ext cx="777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VN" sz="2000" dirty="0" err="1">
                <a:latin typeface="Arial" panose="020B0604020202020204" pitchFamily="34" charset="0"/>
                <a:ea typeface="Times New Roman" panose="02020603050405020304" pitchFamily="18" charset="0"/>
                <a:cs typeface="Arial" panose="020B0604020202020204" pitchFamily="34" charset="0"/>
              </a:rPr>
              <a:t>Tổng</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tỉ</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suất</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sinh</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ở</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nước</a:t>
            </a:r>
            <a:r>
              <a:rPr lang="en-US" altLang="en-VN" sz="2000" dirty="0">
                <a:latin typeface="Arial" panose="020B0604020202020204" pitchFamily="34" charset="0"/>
                <a:ea typeface="Times New Roman" panose="02020603050405020304" pitchFamily="18" charset="0"/>
                <a:cs typeface="Arial" panose="020B0604020202020204" pitchFamily="34" charset="0"/>
              </a:rPr>
              <a:t> ta </a:t>
            </a:r>
            <a:r>
              <a:rPr lang="en-US" altLang="en-VN" sz="2000" dirty="0" err="1">
                <a:latin typeface="Arial" panose="020B0604020202020204" pitchFamily="34" charset="0"/>
                <a:ea typeface="Times New Roman" panose="02020603050405020304" pitchFamily="18" charset="0"/>
                <a:cs typeface="Arial" panose="020B0604020202020204" pitchFamily="34" charset="0"/>
              </a:rPr>
              <a:t>giai</a:t>
            </a:r>
            <a:r>
              <a:rPr lang="en-US" altLang="en-VN" sz="2000" dirty="0">
                <a:latin typeface="Arial" panose="020B0604020202020204" pitchFamily="34" charset="0"/>
                <a:ea typeface="Times New Roman" panose="02020603050405020304" pitchFamily="18" charset="0"/>
                <a:cs typeface="Arial" panose="020B0604020202020204" pitchFamily="34" charset="0"/>
              </a:rPr>
              <a:t> </a:t>
            </a:r>
            <a:r>
              <a:rPr lang="en-US" altLang="en-VN" sz="2000" dirty="0" err="1">
                <a:latin typeface="Arial" panose="020B0604020202020204" pitchFamily="34" charset="0"/>
                <a:ea typeface="Times New Roman" panose="02020603050405020304" pitchFamily="18" charset="0"/>
                <a:cs typeface="Arial" panose="020B0604020202020204" pitchFamily="34" charset="0"/>
              </a:rPr>
              <a:t>đoạn</a:t>
            </a:r>
            <a:r>
              <a:rPr lang="en-US" altLang="en-VN" sz="2000" dirty="0">
                <a:latin typeface="Arial" panose="020B0604020202020204" pitchFamily="34" charset="0"/>
                <a:ea typeface="Times New Roman" panose="02020603050405020304" pitchFamily="18" charset="0"/>
                <a:cs typeface="Arial" panose="020B0604020202020204" pitchFamily="34" charset="0"/>
              </a:rPr>
              <a:t> 2015 – 2024 (con)</a:t>
            </a:r>
            <a:endParaRPr kumimoji="0" lang="en-US" altLang="en-VN"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D8E463F8-A4DE-0BC0-192B-559CA02BC01D}"/>
              </a:ext>
            </a:extLst>
          </p:cNvPr>
          <p:cNvGraphicFramePr>
            <a:graphicFrameLocks noGrp="1"/>
          </p:cNvGraphicFramePr>
          <p:nvPr>
            <p:extLst>
              <p:ext uri="{D42A27DB-BD31-4B8C-83A1-F6EECF244321}">
                <p14:modId xmlns:p14="http://schemas.microsoft.com/office/powerpoint/2010/main" val="1451907879"/>
              </p:ext>
            </p:extLst>
          </p:nvPr>
        </p:nvGraphicFramePr>
        <p:xfrm>
          <a:off x="654280" y="1871053"/>
          <a:ext cx="2347185" cy="303640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3738536308"/>
                    </a:ext>
                  </a:extLst>
                </a:gridCol>
                <a:gridCol w="1356585">
                  <a:extLst>
                    <a:ext uri="{9D8B030D-6E8A-4147-A177-3AD203B41FA5}">
                      <a16:colId xmlns:a16="http://schemas.microsoft.com/office/drawing/2014/main" val="3156272474"/>
                    </a:ext>
                  </a:extLst>
                </a:gridCol>
              </a:tblGrid>
              <a:tr h="506067">
                <a:tc>
                  <a:txBody>
                    <a:bodyPr/>
                    <a:lstStyle/>
                    <a:p>
                      <a:pPr algn="ctr"/>
                      <a:r>
                        <a:rPr lang="en-VN" sz="1600" dirty="0">
                          <a:solidFill>
                            <a:schemeClr val="tx1"/>
                          </a:solidFill>
                          <a:latin typeface="Arial" panose="020B0604020202020204" pitchFamily="34" charset="0"/>
                          <a:cs typeface="Arial" panose="020B0604020202020204" pitchFamily="34" charset="0"/>
                        </a:rPr>
                        <a:t>Năm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600" dirty="0">
                          <a:solidFill>
                            <a:schemeClr val="tx1"/>
                          </a:solidFill>
                          <a:latin typeface="Arial" panose="020B0604020202020204" pitchFamily="34" charset="0"/>
                          <a:cs typeface="Arial" panose="020B0604020202020204" pitchFamily="34" charset="0"/>
                        </a:rPr>
                        <a:t>TFR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6380842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30547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6458755"/>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385918"/>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982640"/>
                  </a:ext>
                </a:extLst>
              </a:tr>
              <a:tr h="506067">
                <a:tc>
                  <a:txBody>
                    <a:bodyPr/>
                    <a:lstStyle/>
                    <a:p>
                      <a:pPr algn="l"/>
                      <a:r>
                        <a:rPr lang="en-VN" sz="1600" dirty="0">
                          <a:solidFill>
                            <a:schemeClr val="tx1"/>
                          </a:solidFill>
                          <a:latin typeface="Arial" panose="020B0604020202020204" pitchFamily="34" charset="0"/>
                          <a:cs typeface="Arial" panose="020B0604020202020204" pitchFamily="34" charset="0"/>
                        </a:rPr>
                        <a:t>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600" dirty="0">
                          <a:solidFill>
                            <a:schemeClr val="tx1"/>
                          </a:solidFill>
                          <a:latin typeface="Arial" panose="020B0604020202020204" pitchFamily="34" charset="0"/>
                          <a:cs typeface="Arial" panose="020B0604020202020204" pitchFamily="34" charset="0"/>
                        </a:rPr>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687618"/>
                  </a:ext>
                </a:extLst>
              </a:tr>
            </a:tbl>
          </a:graphicData>
        </a:graphic>
      </p:graphicFrame>
      <p:graphicFrame>
        <p:nvGraphicFramePr>
          <p:cNvPr id="8" name="Table 3">
            <a:extLst>
              <a:ext uri="{FF2B5EF4-FFF2-40B4-BE49-F238E27FC236}">
                <a16:creationId xmlns:a16="http://schemas.microsoft.com/office/drawing/2014/main" id="{99238029-B0DF-9826-6605-5AEA7376E1FF}"/>
              </a:ext>
            </a:extLst>
          </p:cNvPr>
          <p:cNvGraphicFramePr>
            <a:graphicFrameLocks noGrp="1"/>
          </p:cNvGraphicFramePr>
          <p:nvPr>
            <p:extLst>
              <p:ext uri="{D42A27DB-BD31-4B8C-83A1-F6EECF244321}">
                <p14:modId xmlns:p14="http://schemas.microsoft.com/office/powerpoint/2010/main" val="3567035206"/>
              </p:ext>
            </p:extLst>
          </p:nvPr>
        </p:nvGraphicFramePr>
        <p:xfrm>
          <a:off x="3473680" y="1871053"/>
          <a:ext cx="4800601" cy="2961640"/>
        </p:xfrm>
        <a:graphic>
          <a:graphicData uri="http://schemas.openxmlformats.org/drawingml/2006/table">
            <a:tbl>
              <a:tblPr firstRow="1" bandRow="1">
                <a:tableStyleId>{5C22544A-7EE6-4342-B048-85BDC9FD1C3A}</a:tableStyleId>
              </a:tblPr>
              <a:tblGrid>
                <a:gridCol w="2136509">
                  <a:extLst>
                    <a:ext uri="{9D8B030D-6E8A-4147-A177-3AD203B41FA5}">
                      <a16:colId xmlns:a16="http://schemas.microsoft.com/office/drawing/2014/main" val="4207126653"/>
                    </a:ext>
                  </a:extLst>
                </a:gridCol>
                <a:gridCol w="2664092">
                  <a:extLst>
                    <a:ext uri="{9D8B030D-6E8A-4147-A177-3AD203B41FA5}">
                      <a16:colId xmlns:a16="http://schemas.microsoft.com/office/drawing/2014/main" val="2815831555"/>
                    </a:ext>
                  </a:extLst>
                </a:gridCol>
              </a:tblGrid>
              <a:tr h="0">
                <a:tc>
                  <a:txBody>
                    <a:bodyPr/>
                    <a:lstStyle/>
                    <a:p>
                      <a:pPr algn="ctr"/>
                      <a:r>
                        <a:rPr lang="en-VN" sz="1800" b="1" dirty="0">
                          <a:solidFill>
                            <a:schemeClr val="tx1"/>
                          </a:solidFill>
                          <a:latin typeface="Arial" panose="020B0604020202020204" pitchFamily="34" charset="0"/>
                          <a:cs typeface="Arial" panose="020B0604020202020204" pitchFamily="34" charset="0"/>
                        </a:rPr>
                        <a:t>Vùng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1800" b="1" dirty="0">
                          <a:solidFill>
                            <a:schemeClr val="tx1"/>
                          </a:solidFill>
                          <a:latin typeface="Arial" panose="020B0604020202020204" pitchFamily="34" charset="0"/>
                          <a:cs typeface="Arial" panose="020B0604020202020204" pitchFamily="34" charset="0"/>
                        </a:rPr>
                        <a:t>TFR năm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72643540"/>
                  </a:ext>
                </a:extLst>
              </a:tr>
              <a:tr h="370840">
                <a:tc>
                  <a:txBody>
                    <a:bodyPr/>
                    <a:lstStyle/>
                    <a:p>
                      <a:pPr algn="l"/>
                      <a:r>
                        <a:rPr lang="en-VN" sz="1800" b="1" dirty="0">
                          <a:latin typeface="Arial" panose="020B0604020202020204" pitchFamily="34" charset="0"/>
                          <a:cs typeface="Arial" panose="020B0604020202020204" pitchFamily="34" charset="0"/>
                        </a:rPr>
                        <a:t>Cả nước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b="1" dirty="0">
                          <a:latin typeface="Arial" panose="020B0604020202020204" pitchFamily="34" charset="0"/>
                          <a:cs typeface="Arial" panose="020B0604020202020204" pitchFamily="34" charset="0"/>
                        </a:rPr>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39942"/>
                  </a:ext>
                </a:extLst>
              </a:tr>
              <a:tr h="370840">
                <a:tc>
                  <a:txBody>
                    <a:bodyPr/>
                    <a:lstStyle/>
                    <a:p>
                      <a:pPr algn="l"/>
                      <a:r>
                        <a:rPr lang="en-VN" sz="1800" dirty="0">
                          <a:latin typeface="Arial" panose="020B0604020202020204" pitchFamily="34" charset="0"/>
                          <a:cs typeface="Arial" panose="020B0604020202020204" pitchFamily="34" charset="0"/>
                        </a:rPr>
                        <a:t>1. TD&amp;MNPB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8292890"/>
                  </a:ext>
                </a:extLst>
              </a:tr>
              <a:tr h="370840">
                <a:tc>
                  <a:txBody>
                    <a:bodyPr/>
                    <a:lstStyle/>
                    <a:p>
                      <a:pPr algn="l"/>
                      <a:r>
                        <a:rPr lang="en-VN" sz="1800" dirty="0">
                          <a:latin typeface="Arial" panose="020B0604020202020204" pitchFamily="34" charset="0"/>
                          <a:cs typeface="Arial" panose="020B0604020202020204" pitchFamily="34" charset="0"/>
                        </a:rPr>
                        <a:t>2. ĐBSH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446777"/>
                  </a:ext>
                </a:extLst>
              </a:tr>
              <a:tr h="370840">
                <a:tc>
                  <a:txBody>
                    <a:bodyPr/>
                    <a:lstStyle/>
                    <a:p>
                      <a:pPr algn="l"/>
                      <a:r>
                        <a:rPr lang="en-VN" sz="1800" dirty="0">
                          <a:latin typeface="Arial" panose="020B0604020202020204" pitchFamily="34" charset="0"/>
                          <a:cs typeface="Arial" panose="020B0604020202020204" pitchFamily="34" charset="0"/>
                        </a:rPr>
                        <a:t>3. BTB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19729"/>
                  </a:ext>
                </a:extLst>
              </a:tr>
              <a:tr h="370840">
                <a:tc>
                  <a:txBody>
                    <a:bodyPr/>
                    <a:lstStyle/>
                    <a:p>
                      <a:pPr algn="l"/>
                      <a:r>
                        <a:rPr lang="en-VN" sz="1800" dirty="0">
                          <a:latin typeface="Arial" panose="020B0604020202020204" pitchFamily="34" charset="0"/>
                          <a:cs typeface="Arial" panose="020B0604020202020204" pitchFamily="34" charset="0"/>
                        </a:rPr>
                        <a:t>4. NTB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751569"/>
                  </a:ext>
                </a:extLst>
              </a:tr>
              <a:tr h="370840">
                <a:tc>
                  <a:txBody>
                    <a:bodyPr/>
                    <a:lstStyle/>
                    <a:p>
                      <a:pPr algn="l"/>
                      <a:r>
                        <a:rPr lang="en-VN" sz="1800" dirty="0">
                          <a:latin typeface="Arial" panose="020B0604020202020204" pitchFamily="34" charset="0"/>
                          <a:cs typeface="Arial" panose="020B0604020202020204" pitchFamily="34" charset="0"/>
                        </a:rPr>
                        <a:t>5. ĐNB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8591215"/>
                  </a:ext>
                </a:extLst>
              </a:tr>
              <a:tr h="370840">
                <a:tc>
                  <a:txBody>
                    <a:bodyPr/>
                    <a:lstStyle/>
                    <a:p>
                      <a:pPr algn="l"/>
                      <a:r>
                        <a:rPr lang="en-VN" sz="1800" dirty="0">
                          <a:latin typeface="Arial" panose="020B0604020202020204" pitchFamily="34" charset="0"/>
                          <a:cs typeface="Arial" panose="020B0604020202020204" pitchFamily="34" charset="0"/>
                        </a:rPr>
                        <a:t>6. ĐBSCL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047704"/>
                  </a:ext>
                </a:extLst>
              </a:tr>
            </a:tbl>
          </a:graphicData>
        </a:graphic>
      </p:graphicFrame>
    </p:spTree>
    <p:extLst>
      <p:ext uri="{BB962C8B-B14F-4D97-AF65-F5344CB8AC3E}">
        <p14:creationId xmlns:p14="http://schemas.microsoft.com/office/powerpoint/2010/main" val="2465361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 nước và con người Việt Nam</a:t>
            </a:r>
          </a:p>
        </p:txBody>
      </p:sp>
      <p:sp>
        <p:nvSpPr>
          <p:cNvPr id="4" name="TextBox 3">
            <a:extLst>
              <a:ext uri="{FF2B5EF4-FFF2-40B4-BE49-F238E27FC236}">
                <a16:creationId xmlns:a16="http://schemas.microsoft.com/office/drawing/2014/main" id="{8C397CFD-66D4-DA89-7044-23F07E7076D6}"/>
              </a:ext>
            </a:extLst>
          </p:cNvPr>
          <p:cNvSpPr txBox="1"/>
          <p:nvPr/>
        </p:nvSpPr>
        <p:spPr>
          <a:xfrm>
            <a:off x="661257" y="1555619"/>
            <a:ext cx="7759063" cy="3016210"/>
          </a:xfrm>
          <a:prstGeom prst="rect">
            <a:avLst/>
          </a:prstGeom>
          <a:noFill/>
        </p:spPr>
        <p:txBody>
          <a:bodyPr wrap="square">
            <a:spAutoFit/>
          </a:bodyPr>
          <a:lstStyle/>
          <a:p>
            <a:pPr marL="285750" indent="-285750" algn="just">
              <a:spcAft>
                <a:spcPts val="600"/>
              </a:spcAft>
              <a:buFontTx/>
              <a:buChar char="-"/>
            </a:pPr>
            <a:r>
              <a:rPr lang="en-US" dirty="0" err="1">
                <a:effectLst/>
                <a:latin typeface="Arial" panose="020B0604020202020204" pitchFamily="34" charset="0"/>
                <a:ea typeface="Times New Roman" panose="02020603050405020304" pitchFamily="18" charset="0"/>
                <a:cs typeface="Arial" panose="020B0604020202020204" pitchFamily="34" charset="0"/>
              </a:rPr>
              <a:t>Việt</a:t>
            </a:r>
            <a:r>
              <a:rPr lang="en-US" dirty="0">
                <a:effectLst/>
                <a:latin typeface="Arial" panose="020B0604020202020204" pitchFamily="34" charset="0"/>
                <a:ea typeface="Times New Roman" panose="02020603050405020304" pitchFamily="18" charset="0"/>
                <a:cs typeface="Arial" panose="020B0604020202020204" pitchFamily="34" charset="0"/>
              </a:rPr>
              <a:t> Nam </a:t>
            </a:r>
            <a:r>
              <a:rPr lang="en-US" dirty="0" err="1">
                <a:effectLst/>
                <a:latin typeface="Arial" panose="020B0604020202020204" pitchFamily="34" charset="0"/>
                <a:ea typeface="Times New Roman" panose="02020603050405020304" pitchFamily="18" charset="0"/>
                <a:cs typeface="Arial" panose="020B0604020202020204" pitchFamily="34" charset="0"/>
              </a:rPr>
              <a:t>là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quốc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đông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Năm</a:t>
            </a:r>
            <a:r>
              <a:rPr lang="en-US" dirty="0">
                <a:effectLst/>
                <a:latin typeface="Arial" panose="020B0604020202020204" pitchFamily="34" charset="0"/>
                <a:ea typeface="Times New Roman" panose="02020603050405020304" pitchFamily="18" charset="0"/>
                <a:cs typeface="Arial" panose="020B0604020202020204" pitchFamily="34" charset="0"/>
              </a:rPr>
              <a:t> 2024,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của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nước</a:t>
            </a:r>
            <a:r>
              <a:rPr lang="en-US" dirty="0">
                <a:effectLst/>
                <a:latin typeface="Arial" panose="020B0604020202020204" pitchFamily="34" charset="0"/>
                <a:ea typeface="Times New Roman" panose="02020603050405020304" pitchFamily="18" charset="0"/>
                <a:cs typeface="Arial" panose="020B0604020202020204" pitchFamily="34" charset="0"/>
              </a:rPr>
              <a:t> ta </a:t>
            </a:r>
            <a:r>
              <a:rPr lang="en-US" dirty="0" err="1">
                <a:effectLst/>
                <a:latin typeface="Arial" panose="020B0604020202020204" pitchFamily="34" charset="0"/>
                <a:ea typeface="Times New Roman" panose="02020603050405020304" pitchFamily="18" charset="0"/>
                <a:cs typeface="Arial" panose="020B0604020202020204" pitchFamily="34" charset="0"/>
              </a:rPr>
              <a:t>hơn</a:t>
            </a:r>
            <a:r>
              <a:rPr lang="en-US" dirty="0">
                <a:effectLst/>
                <a:latin typeface="Arial" panose="020B0604020202020204" pitchFamily="34" charset="0"/>
                <a:ea typeface="Times New Roman" panose="02020603050405020304" pitchFamily="18" charset="0"/>
                <a:cs typeface="Arial" panose="020B0604020202020204" pitchFamily="34" charset="0"/>
              </a:rPr>
              <a:t> 101,3 </a:t>
            </a:r>
            <a:r>
              <a:rPr lang="en-US" dirty="0" err="1">
                <a:effectLst/>
                <a:latin typeface="Arial" panose="020B0604020202020204" pitchFamily="34" charset="0"/>
                <a:ea typeface="Times New Roman" panose="02020603050405020304" pitchFamily="18" charset="0"/>
                <a:cs typeface="Arial" panose="020B0604020202020204" pitchFamily="34" charset="0"/>
              </a:rPr>
              <a:t>triệu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người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đứng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thứ</a:t>
            </a:r>
            <a:r>
              <a:rPr lang="en-US" dirty="0">
                <a:effectLst/>
                <a:latin typeface="Arial" panose="020B0604020202020204" pitchFamily="34" charset="0"/>
                <a:ea typeface="Times New Roman" panose="02020603050405020304" pitchFamily="18" charset="0"/>
                <a:cs typeface="Arial" panose="020B0604020202020204" pitchFamily="34" charset="0"/>
              </a:rPr>
              <a:t> 3 </a:t>
            </a:r>
            <a:r>
              <a:rPr lang="en-US" dirty="0" err="1">
                <a:effectLst/>
                <a:latin typeface="Arial" panose="020B0604020202020204" pitchFamily="34" charset="0"/>
                <a:ea typeface="Times New Roman" panose="02020603050405020304" pitchFamily="18" charset="0"/>
                <a:cs typeface="Arial" panose="020B0604020202020204" pitchFamily="34" charset="0"/>
              </a:rPr>
              <a:t>trong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khu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vực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Đông</a:t>
            </a:r>
            <a:r>
              <a:rPr lang="en-US" dirty="0">
                <a:effectLst/>
                <a:latin typeface="Arial" panose="020B0604020202020204" pitchFamily="34" charset="0"/>
                <a:ea typeface="Times New Roman" panose="02020603050405020304" pitchFamily="18" charset="0"/>
                <a:cs typeface="Arial" panose="020B0604020202020204" pitchFamily="34" charset="0"/>
              </a:rPr>
              <a:t> Nam </a:t>
            </a:r>
            <a:r>
              <a:rPr lang="en-US" dirty="0" err="1">
                <a:effectLst/>
                <a:latin typeface="Arial" panose="020B0604020202020204" pitchFamily="34" charset="0"/>
                <a:ea typeface="Times New Roman" panose="02020603050405020304" pitchFamily="18" charset="0"/>
                <a:cs typeface="Arial" panose="020B0604020202020204" pitchFamily="34" charset="0"/>
              </a:rPr>
              <a:t>Á</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thứ</a:t>
            </a:r>
            <a:r>
              <a:rPr lang="en-US" dirty="0">
                <a:effectLst/>
                <a:latin typeface="Arial" panose="020B0604020202020204" pitchFamily="34" charset="0"/>
                <a:ea typeface="Times New Roman" panose="02020603050405020304" pitchFamily="18" charset="0"/>
                <a:cs typeface="Arial" panose="020B0604020202020204" pitchFamily="34" charset="0"/>
              </a:rPr>
              <a:t> 15 </a:t>
            </a:r>
            <a:r>
              <a:rPr lang="en-US" dirty="0" err="1">
                <a:effectLst/>
                <a:latin typeface="Arial" panose="020B0604020202020204" pitchFamily="34" charset="0"/>
                <a:ea typeface="Times New Roman" panose="02020603050405020304" pitchFamily="18" charset="0"/>
                <a:cs typeface="Arial" panose="020B0604020202020204" pitchFamily="34" charset="0"/>
              </a:rPr>
              <a:t>trên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thế</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giới</a:t>
            </a:r>
            <a:r>
              <a:rPr lang="en-US"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Aft>
                <a:spcPts val="600"/>
              </a:spcAft>
              <a:buFontTx/>
              <a:buChar char="-"/>
            </a:pP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Việt</a:t>
            </a:r>
            <a:r>
              <a:rPr lang="en-US" dirty="0">
                <a:effectLst/>
                <a:latin typeface="Arial" panose="020B0604020202020204" pitchFamily="34" charset="0"/>
                <a:ea typeface="Times New Roman" panose="02020603050405020304" pitchFamily="18" charset="0"/>
                <a:cs typeface="Arial" panose="020B0604020202020204" pitchFamily="34" charset="0"/>
              </a:rPr>
              <a:t> Nam </a:t>
            </a:r>
            <a:r>
              <a:rPr lang="en-US" dirty="0" err="1">
                <a:effectLst/>
                <a:latin typeface="Arial" panose="020B0604020202020204" pitchFamily="34" charset="0"/>
                <a:ea typeface="Times New Roman" panose="02020603050405020304" pitchFamily="18" charset="0"/>
                <a:cs typeface="Arial" panose="020B0604020202020204" pitchFamily="34" charset="0"/>
              </a:rPr>
              <a:t>trước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đây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tăng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nhanh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những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năm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gần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đây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tốc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độ</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tăng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đã</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giảm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nhiều</a:t>
            </a:r>
            <a:r>
              <a:rPr lang="en-US"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Aft>
                <a:spcPts val="600"/>
              </a:spcAft>
              <a:buFontTx/>
              <a:buChar char="-"/>
            </a:pP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đông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tạo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ra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nguồn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lao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động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dồi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dào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tốc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độ</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tăng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giảm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điều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kiện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để</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nâng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cao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nhập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nâng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cao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chất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lượng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Tuy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nhiên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dân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số</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đông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cũng</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gây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ra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nhiều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áp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lực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đến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phát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triển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kinh</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tế</a:t>
            </a:r>
            <a:r>
              <a:rPr lang="en-US" dirty="0">
                <a:effectLst/>
                <a:latin typeface="Arial" panose="020B0604020202020204" pitchFamily="34" charset="0"/>
                <a:ea typeface="Times New Roman" panose="02020603050405020304" pitchFamily="18" charset="0"/>
                <a:cs typeface="Arial" panose="020B0604020202020204" pitchFamily="34" charset="0"/>
              </a:rPr>
              <a:t> - </a:t>
            </a:r>
            <a:r>
              <a:rPr lang="en-US" dirty="0" err="1">
                <a:effectLst/>
                <a:latin typeface="Arial" panose="020B0604020202020204" pitchFamily="34" charset="0"/>
                <a:ea typeface="Times New Roman" panose="02020603050405020304" pitchFamily="18" charset="0"/>
                <a:cs typeface="Arial" panose="020B0604020202020204" pitchFamily="34" charset="0"/>
              </a:rPr>
              <a:t>xã</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hội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áp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lực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giải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quyết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việc</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làm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nhà</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ở</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thu</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nhập</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cơ</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hội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giáo</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dục</a:t>
            </a:r>
            <a:r>
              <a:rPr lang="en-US" dirty="0">
                <a:effectLst/>
                <a:latin typeface="Arial" panose="020B0604020202020204" pitchFamily="34" charset="0"/>
                <a:ea typeface="Times New Roman" panose="02020603050405020304" pitchFamily="18" charset="0"/>
                <a:cs typeface="Arial" panose="020B0604020202020204" pitchFamily="34" charset="0"/>
              </a:rPr>
              <a:t>, y </a:t>
            </a:r>
            <a:r>
              <a:rPr lang="en-US" dirty="0" err="1">
                <a:effectLst/>
                <a:latin typeface="Arial" panose="020B0604020202020204" pitchFamily="34" charset="0"/>
                <a:ea typeface="Times New Roman" panose="02020603050405020304" pitchFamily="18" charset="0"/>
                <a:cs typeface="Arial" panose="020B0604020202020204" pitchFamily="34" charset="0"/>
              </a:rPr>
              <a:t>tế</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suy</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giảm</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tài</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nguyê</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thiên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nhiên</a:t>
            </a:r>
            <a:r>
              <a:rPr lang="en-US" dirty="0">
                <a:effectLst/>
                <a:latin typeface="Arial" panose="020B0604020202020204" pitchFamily="34" charset="0"/>
                <a:ea typeface="Times New Roman" panose="02020603050405020304" pitchFamily="18" charset="0"/>
                <a:cs typeface="Arial" panose="020B0604020202020204" pitchFamily="34" charset="0"/>
              </a:rPr>
              <a:t>,…</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6011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57992" y="929473"/>
            <a:ext cx="8165595" cy="784830"/>
          </a:xfrm>
          <a:prstGeom prst="rect">
            <a:avLst/>
          </a:prstGeom>
          <a:noFill/>
        </p:spPr>
        <p:txBody>
          <a:bodyPr wrap="square">
            <a:spAutoFit/>
          </a:bodyPr>
          <a:lstStyle/>
          <a:p>
            <a:pPr indent="457200" algn="ctr">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dân các quốc gia khu vực Đông Nam Á năm 2024</a:t>
            </a:r>
          </a:p>
          <a:p>
            <a:pPr indent="457200" algn="ctr">
              <a:spcAft>
                <a:spcPts val="600"/>
              </a:spcAft>
            </a:pPr>
            <a:r>
              <a:rPr lang="vi-VN" sz="2000" i="1" dirty="0">
                <a:solidFill>
                  <a:srgbClr val="000000"/>
                </a:solidFill>
                <a:latin typeface="Arial" panose="020B0604020202020204" pitchFamily="34" charset="0"/>
                <a:ea typeface="Times New Roman" panose="02020603050405020304" pitchFamily="18" charset="0"/>
                <a:cs typeface="Arial" panose="020B0604020202020204" pitchFamily="34" charset="0"/>
              </a:rPr>
              <a:t>Đơn vị: triệu người</a:t>
            </a:r>
            <a:endParaRPr lang="vi-VN"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5">
            <a:extLst>
              <a:ext uri="{FF2B5EF4-FFF2-40B4-BE49-F238E27FC236}">
                <a16:creationId xmlns:a16="http://schemas.microsoft.com/office/drawing/2014/main" id="{41DE4326-44CA-D2B4-4BB3-E4D49113CB80}"/>
              </a:ext>
            </a:extLst>
          </p:cNvPr>
          <p:cNvGraphicFramePr>
            <a:graphicFrameLocks noGrp="1"/>
          </p:cNvGraphicFramePr>
          <p:nvPr>
            <p:extLst>
              <p:ext uri="{D42A27DB-BD31-4B8C-83A1-F6EECF244321}">
                <p14:modId xmlns:p14="http://schemas.microsoft.com/office/powerpoint/2010/main" val="4195949248"/>
              </p:ext>
            </p:extLst>
          </p:nvPr>
        </p:nvGraphicFramePr>
        <p:xfrm>
          <a:off x="882534" y="1930583"/>
          <a:ext cx="7378931" cy="2590800"/>
        </p:xfrm>
        <a:graphic>
          <a:graphicData uri="http://schemas.openxmlformats.org/drawingml/2006/table">
            <a:tbl>
              <a:tblPr firstRow="1" bandRow="1">
                <a:tableStyleId>{5C22544A-7EE6-4342-B048-85BDC9FD1C3A}</a:tableStyleId>
              </a:tblPr>
              <a:tblGrid>
                <a:gridCol w="554183">
                  <a:extLst>
                    <a:ext uri="{9D8B030D-6E8A-4147-A177-3AD203B41FA5}">
                      <a16:colId xmlns:a16="http://schemas.microsoft.com/office/drawing/2014/main" val="2263274407"/>
                    </a:ext>
                  </a:extLst>
                </a:gridCol>
                <a:gridCol w="1905460">
                  <a:extLst>
                    <a:ext uri="{9D8B030D-6E8A-4147-A177-3AD203B41FA5}">
                      <a16:colId xmlns:a16="http://schemas.microsoft.com/office/drawing/2014/main" val="1113097179"/>
                    </a:ext>
                  </a:extLst>
                </a:gridCol>
                <a:gridCol w="1229822">
                  <a:extLst>
                    <a:ext uri="{9D8B030D-6E8A-4147-A177-3AD203B41FA5}">
                      <a16:colId xmlns:a16="http://schemas.microsoft.com/office/drawing/2014/main" val="3595167034"/>
                    </a:ext>
                  </a:extLst>
                </a:gridCol>
                <a:gridCol w="796638">
                  <a:extLst>
                    <a:ext uri="{9D8B030D-6E8A-4147-A177-3AD203B41FA5}">
                      <a16:colId xmlns:a16="http://schemas.microsoft.com/office/drawing/2014/main" val="3169497618"/>
                    </a:ext>
                  </a:extLst>
                </a:gridCol>
                <a:gridCol w="1663006">
                  <a:extLst>
                    <a:ext uri="{9D8B030D-6E8A-4147-A177-3AD203B41FA5}">
                      <a16:colId xmlns:a16="http://schemas.microsoft.com/office/drawing/2014/main" val="2483769082"/>
                    </a:ext>
                  </a:extLst>
                </a:gridCol>
                <a:gridCol w="1229822">
                  <a:extLst>
                    <a:ext uri="{9D8B030D-6E8A-4147-A177-3AD203B41FA5}">
                      <a16:colId xmlns:a16="http://schemas.microsoft.com/office/drawing/2014/main" val="2698883642"/>
                    </a:ext>
                  </a:extLst>
                </a:gridCol>
              </a:tblGrid>
              <a:tr h="0">
                <a:tc>
                  <a:txBody>
                    <a:bodyPr/>
                    <a:lstStyle/>
                    <a:p>
                      <a:pPr algn="ctr"/>
                      <a:r>
                        <a:rPr lang="en-VN" sz="1800" dirty="0">
                          <a:latin typeface="Arial" panose="020B0604020202020204" pitchFamily="34" charset="0"/>
                          <a:cs typeface="Arial" panose="020B0604020202020204" pitchFamily="34"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Số dân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Quốc 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Số dân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5186057"/>
                  </a:ext>
                </a:extLst>
              </a:tr>
              <a:tr h="370840">
                <a:tc>
                  <a:txBody>
                    <a:bodyPr/>
                    <a:lstStyle/>
                    <a:p>
                      <a:pPr algn="ctr"/>
                      <a:r>
                        <a:rPr lang="en-VN" sz="18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In-đô-nê-xi-a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281,6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Cam-pu-chia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8730495"/>
                  </a:ext>
                </a:extLst>
              </a:tr>
              <a:tr h="370840">
                <a:tc>
                  <a:txBody>
                    <a:bodyPr/>
                    <a:lstStyle/>
                    <a:p>
                      <a:pPr algn="ctr"/>
                      <a:r>
                        <a:rPr lang="en-VN" sz="18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Phi-líp-pin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Lào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546488"/>
                  </a:ext>
                </a:extLst>
              </a:tr>
              <a:tr h="370840">
                <a:tc>
                  <a:txBody>
                    <a:bodyPr/>
                    <a:lstStyle/>
                    <a:p>
                      <a:pPr algn="ctr"/>
                      <a:r>
                        <a:rPr lang="en-VN" sz="18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Việt 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Xin-ga-po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900432"/>
                  </a:ext>
                </a:extLst>
              </a:tr>
              <a:tr h="370840">
                <a:tc>
                  <a:txBody>
                    <a:bodyPr/>
                    <a:lstStyle/>
                    <a:p>
                      <a:pPr algn="ctr"/>
                      <a:r>
                        <a:rPr lang="en-VN" sz="18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Thái 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71,7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Ti-mo Lét-xtê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642122"/>
                  </a:ext>
                </a:extLst>
              </a:tr>
              <a:tr h="370840">
                <a:tc>
                  <a:txBody>
                    <a:bodyPr/>
                    <a:lstStyle/>
                    <a:p>
                      <a:pPr algn="ctr"/>
                      <a:r>
                        <a:rPr lang="en-VN" sz="18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Mi-an-ma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Bru-nây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030559"/>
                  </a:ext>
                </a:extLst>
              </a:tr>
              <a:tr h="370840">
                <a:tc>
                  <a:txBody>
                    <a:bodyPr/>
                    <a:lstStyle/>
                    <a:p>
                      <a:pPr algn="ctr"/>
                      <a:r>
                        <a:rPr lang="en-VN" sz="18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Ma-lai-xi-a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34,2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3128"/>
                  </a:ext>
                </a:extLst>
              </a:tr>
            </a:tbl>
          </a:graphicData>
        </a:graphic>
      </p:graphicFrame>
    </p:spTree>
    <p:extLst>
      <p:ext uri="{BB962C8B-B14F-4D97-AF65-F5344CB8AC3E}">
        <p14:creationId xmlns:p14="http://schemas.microsoft.com/office/powerpoint/2010/main" val="1303177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482143" y="4353975"/>
            <a:ext cx="8165595" cy="400110"/>
          </a:xfrm>
          <a:prstGeom prst="rect">
            <a:avLst/>
          </a:prstGeom>
          <a:noFill/>
        </p:spPr>
        <p:txBody>
          <a:bodyPr wrap="square">
            <a:spAutoFit/>
          </a:bodyPr>
          <a:lstStyle/>
          <a:p>
            <a:pPr indent="457200" algn="ctr">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mô dân số Việt Nam giai đoạn 1979 - 2024</a:t>
            </a:r>
          </a:p>
        </p:txBody>
      </p:sp>
      <p:graphicFrame>
        <p:nvGraphicFramePr>
          <p:cNvPr id="4" name="Chart 3">
            <a:extLst>
              <a:ext uri="{FF2B5EF4-FFF2-40B4-BE49-F238E27FC236}">
                <a16:creationId xmlns:a16="http://schemas.microsoft.com/office/drawing/2014/main" id="{F36E0CAB-A5E2-5F98-BAC6-9E653A74940B}"/>
              </a:ext>
            </a:extLst>
          </p:cNvPr>
          <p:cNvGraphicFramePr/>
          <p:nvPr>
            <p:extLst>
              <p:ext uri="{D42A27DB-BD31-4B8C-83A1-F6EECF244321}">
                <p14:modId xmlns:p14="http://schemas.microsoft.com/office/powerpoint/2010/main" val="2989994469"/>
              </p:ext>
            </p:extLst>
          </p:nvPr>
        </p:nvGraphicFramePr>
        <p:xfrm>
          <a:off x="1862052" y="1000042"/>
          <a:ext cx="6234544" cy="32058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
            <a:extLst>
              <a:ext uri="{FF2B5EF4-FFF2-40B4-BE49-F238E27FC236}">
                <a16:creationId xmlns:a16="http://schemas.microsoft.com/office/drawing/2014/main" id="{7E195C49-D839-6C78-C4E3-516ADF368EF2}"/>
              </a:ext>
            </a:extLst>
          </p:cNvPr>
          <p:cNvSpPr txBox="1"/>
          <p:nvPr/>
        </p:nvSpPr>
        <p:spPr>
          <a:xfrm>
            <a:off x="3343794" y="6748780"/>
            <a:ext cx="5984875" cy="29457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200">
              <a:effectLst/>
              <a:latin typeface="Times New Roman" panose="02020603050405020304" pitchFamily="18" charset="0"/>
              <a:ea typeface="Times New Roman" panose="02020603050405020304" pitchFamily="18" charset="0"/>
            </a:endParaRPr>
          </a:p>
        </p:txBody>
      </p:sp>
      <p:sp>
        <p:nvSpPr>
          <p:cNvPr id="7" name="Rectangle 3">
            <a:extLst>
              <a:ext uri="{FF2B5EF4-FFF2-40B4-BE49-F238E27FC236}">
                <a16:creationId xmlns:a16="http://schemas.microsoft.com/office/drawing/2014/main" id="{5D39364A-B449-61D5-6A56-0664821C1FB9}"/>
              </a:ext>
            </a:extLst>
          </p:cNvPr>
          <p:cNvSpPr>
            <a:spLocks noChangeArrowheads="1"/>
          </p:cNvSpPr>
          <p:nvPr/>
        </p:nvSpPr>
        <p:spPr bwMode="auto">
          <a:xfrm>
            <a:off x="2360814" y="1137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86FEEABF-8F75-8778-9008-CD894E34484D}"/>
              </a:ext>
            </a:extLst>
          </p:cNvPr>
          <p:cNvSpPr>
            <a:spLocks noChangeArrowheads="1"/>
          </p:cNvSpPr>
          <p:nvPr/>
        </p:nvSpPr>
        <p:spPr bwMode="auto">
          <a:xfrm>
            <a:off x="2360814" y="159512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VN"/>
          </a:p>
        </p:txBody>
      </p:sp>
      <p:sp>
        <p:nvSpPr>
          <p:cNvPr id="9" name="Rectangle 6">
            <a:extLst>
              <a:ext uri="{FF2B5EF4-FFF2-40B4-BE49-F238E27FC236}">
                <a16:creationId xmlns:a16="http://schemas.microsoft.com/office/drawing/2014/main" id="{91D95071-34E2-E833-3F4B-2447EA18B472}"/>
              </a:ext>
            </a:extLst>
          </p:cNvPr>
          <p:cNvSpPr>
            <a:spLocks noChangeArrowheads="1"/>
          </p:cNvSpPr>
          <p:nvPr/>
        </p:nvSpPr>
        <p:spPr bwMode="auto">
          <a:xfrm>
            <a:off x="2360814" y="4490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US" altLang="en-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9503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3" name="TextBox 2">
            <a:extLst>
              <a:ext uri="{FF2B5EF4-FFF2-40B4-BE49-F238E27FC236}">
                <a16:creationId xmlns:a16="http://schemas.microsoft.com/office/drawing/2014/main" id="{FF29120D-8C47-6951-0CC1-B2450B94814F}"/>
              </a:ext>
            </a:extLst>
          </p:cNvPr>
          <p:cNvSpPr txBox="1"/>
          <p:nvPr/>
        </p:nvSpPr>
        <p:spPr>
          <a:xfrm>
            <a:off x="313897" y="1047999"/>
            <a:ext cx="8165595" cy="400110"/>
          </a:xfrm>
          <a:prstGeom prst="rect">
            <a:avLst/>
          </a:prstGeom>
          <a:noFill/>
        </p:spPr>
        <p:txBody>
          <a:bodyPr wrap="square">
            <a:spAutoFit/>
          </a:bodyPr>
          <a:lstStyle/>
          <a:p>
            <a:pPr indent="457200" algn="ctr">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Dân số thế giới phân theo châu lục năm 2024</a:t>
            </a:r>
          </a:p>
        </p:txBody>
      </p:sp>
      <p:sp>
        <p:nvSpPr>
          <p:cNvPr id="6" name="Text Box 1">
            <a:extLst>
              <a:ext uri="{FF2B5EF4-FFF2-40B4-BE49-F238E27FC236}">
                <a16:creationId xmlns:a16="http://schemas.microsoft.com/office/drawing/2014/main" id="{7E195C49-D839-6C78-C4E3-516ADF368EF2}"/>
              </a:ext>
            </a:extLst>
          </p:cNvPr>
          <p:cNvSpPr txBox="1"/>
          <p:nvPr/>
        </p:nvSpPr>
        <p:spPr>
          <a:xfrm>
            <a:off x="3343794" y="6748780"/>
            <a:ext cx="5984875" cy="29457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200">
              <a:effectLst/>
              <a:latin typeface="Times New Roman" panose="02020603050405020304" pitchFamily="18" charset="0"/>
              <a:ea typeface="Times New Roman" panose="02020603050405020304" pitchFamily="18" charset="0"/>
            </a:endParaRPr>
          </a:p>
        </p:txBody>
      </p:sp>
      <p:sp>
        <p:nvSpPr>
          <p:cNvPr id="7" name="Rectangle 3">
            <a:extLst>
              <a:ext uri="{FF2B5EF4-FFF2-40B4-BE49-F238E27FC236}">
                <a16:creationId xmlns:a16="http://schemas.microsoft.com/office/drawing/2014/main" id="{5D39364A-B449-61D5-6A56-0664821C1FB9}"/>
              </a:ext>
            </a:extLst>
          </p:cNvPr>
          <p:cNvSpPr>
            <a:spLocks noChangeArrowheads="1"/>
          </p:cNvSpPr>
          <p:nvPr/>
        </p:nvSpPr>
        <p:spPr bwMode="auto">
          <a:xfrm>
            <a:off x="2360814" y="1137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86FEEABF-8F75-8778-9008-CD894E34484D}"/>
              </a:ext>
            </a:extLst>
          </p:cNvPr>
          <p:cNvSpPr>
            <a:spLocks noChangeArrowheads="1"/>
          </p:cNvSpPr>
          <p:nvPr/>
        </p:nvSpPr>
        <p:spPr bwMode="auto">
          <a:xfrm>
            <a:off x="2360814" y="159512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VN"/>
          </a:p>
        </p:txBody>
      </p:sp>
      <p:sp>
        <p:nvSpPr>
          <p:cNvPr id="9" name="Rectangle 6">
            <a:extLst>
              <a:ext uri="{FF2B5EF4-FFF2-40B4-BE49-F238E27FC236}">
                <a16:creationId xmlns:a16="http://schemas.microsoft.com/office/drawing/2014/main" id="{91D95071-34E2-E833-3F4B-2447EA18B472}"/>
              </a:ext>
            </a:extLst>
          </p:cNvPr>
          <p:cNvSpPr>
            <a:spLocks noChangeArrowheads="1"/>
          </p:cNvSpPr>
          <p:nvPr/>
        </p:nvSpPr>
        <p:spPr bwMode="auto">
          <a:xfrm>
            <a:off x="2360814" y="4490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US" altLang="en-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VN"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9">
            <a:extLst>
              <a:ext uri="{FF2B5EF4-FFF2-40B4-BE49-F238E27FC236}">
                <a16:creationId xmlns:a16="http://schemas.microsoft.com/office/drawing/2014/main" id="{8B0DD28E-5223-7EFD-2637-D47EAA51CFB1}"/>
              </a:ext>
            </a:extLst>
          </p:cNvPr>
          <p:cNvGraphicFramePr>
            <a:graphicFrameLocks noGrp="1"/>
          </p:cNvGraphicFramePr>
          <p:nvPr>
            <p:extLst>
              <p:ext uri="{D42A27DB-BD31-4B8C-83A1-F6EECF244321}">
                <p14:modId xmlns:p14="http://schemas.microsoft.com/office/powerpoint/2010/main" val="1958784177"/>
              </p:ext>
            </p:extLst>
          </p:nvPr>
        </p:nvGraphicFramePr>
        <p:xfrm>
          <a:off x="1087868" y="1588533"/>
          <a:ext cx="6905844" cy="2865120"/>
        </p:xfrm>
        <a:graphic>
          <a:graphicData uri="http://schemas.openxmlformats.org/drawingml/2006/table">
            <a:tbl>
              <a:tblPr firstRow="1" bandRow="1">
                <a:tableStyleId>{5C22544A-7EE6-4342-B048-85BDC9FD1C3A}</a:tableStyleId>
              </a:tblPr>
              <a:tblGrid>
                <a:gridCol w="929987">
                  <a:extLst>
                    <a:ext uri="{9D8B030D-6E8A-4147-A177-3AD203B41FA5}">
                      <a16:colId xmlns:a16="http://schemas.microsoft.com/office/drawing/2014/main" val="1000864003"/>
                    </a:ext>
                  </a:extLst>
                </a:gridCol>
                <a:gridCol w="3673909">
                  <a:extLst>
                    <a:ext uri="{9D8B030D-6E8A-4147-A177-3AD203B41FA5}">
                      <a16:colId xmlns:a16="http://schemas.microsoft.com/office/drawing/2014/main" val="305005250"/>
                    </a:ext>
                  </a:extLst>
                </a:gridCol>
                <a:gridCol w="2301948">
                  <a:extLst>
                    <a:ext uri="{9D8B030D-6E8A-4147-A177-3AD203B41FA5}">
                      <a16:colId xmlns:a16="http://schemas.microsoft.com/office/drawing/2014/main" val="108428461"/>
                    </a:ext>
                  </a:extLst>
                </a:gridCol>
              </a:tblGrid>
              <a:tr h="370840">
                <a:tc>
                  <a:txBody>
                    <a:bodyPr/>
                    <a:lstStyle/>
                    <a:p>
                      <a:pPr algn="ctr"/>
                      <a:r>
                        <a:rPr lang="en-VN" sz="1800" dirty="0">
                          <a:latin typeface="Arial" panose="020B0604020202020204" pitchFamily="34" charset="0"/>
                          <a:cs typeface="Arial" panose="020B0604020202020204" pitchFamily="34"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Châu lục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Số dân </a:t>
                      </a:r>
                    </a:p>
                    <a:p>
                      <a:pPr algn="ctr"/>
                      <a:r>
                        <a:rPr lang="en-VN" sz="1800" dirty="0">
                          <a:latin typeface="Arial" panose="020B0604020202020204" pitchFamily="34" charset="0"/>
                          <a:cs typeface="Arial" panose="020B0604020202020204" pitchFamily="34" charset="0"/>
                        </a:rPr>
                        <a:t>(triệu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403557"/>
                  </a:ext>
                </a:extLst>
              </a:tr>
              <a:tr h="370840">
                <a:tc>
                  <a:txBody>
                    <a:bodyPr/>
                    <a:lstStyle/>
                    <a:p>
                      <a:pPr algn="ctr"/>
                      <a:r>
                        <a:rPr lang="en-VN" sz="18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Châu 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4 773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879958"/>
                  </a:ext>
                </a:extLst>
              </a:tr>
              <a:tr h="370840">
                <a:tc>
                  <a:txBody>
                    <a:bodyPr/>
                    <a:lstStyle/>
                    <a:p>
                      <a:pPr algn="ctr"/>
                      <a:r>
                        <a:rPr lang="en-VN" sz="18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Châu Phi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1 478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676506"/>
                  </a:ext>
                </a:extLst>
              </a:tr>
              <a:tr h="370840">
                <a:tc>
                  <a:txBody>
                    <a:bodyPr/>
                    <a:lstStyle/>
                    <a:p>
                      <a:pPr algn="ctr"/>
                      <a:r>
                        <a:rPr lang="en-VN" sz="18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Châu Mỹ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1 040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81943"/>
                  </a:ext>
                </a:extLst>
              </a:tr>
              <a:tr h="370840">
                <a:tc>
                  <a:txBody>
                    <a:bodyPr/>
                    <a:lstStyle/>
                    <a:p>
                      <a:pPr algn="ctr"/>
                      <a:r>
                        <a:rPr lang="en-VN" sz="18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Châu 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747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086427"/>
                  </a:ext>
                </a:extLst>
              </a:tr>
              <a:tr h="370840">
                <a:tc>
                  <a:txBody>
                    <a:bodyPr/>
                    <a:lstStyle/>
                    <a:p>
                      <a:pPr algn="ctr"/>
                      <a:r>
                        <a:rPr lang="en-VN" sz="18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VN" sz="1800" dirty="0">
                          <a:latin typeface="Arial" panose="020B0604020202020204" pitchFamily="34" charset="0"/>
                          <a:cs typeface="Arial" panose="020B0604020202020204" pitchFamily="34" charset="0"/>
                        </a:rPr>
                        <a:t>Châu Đại Dương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7025028"/>
                  </a:ext>
                </a:extLst>
              </a:tr>
              <a:tr h="370840">
                <a:tc gridSpan="2">
                  <a:txBody>
                    <a:bodyPr/>
                    <a:lstStyle/>
                    <a:p>
                      <a:r>
                        <a:rPr lang="en-VN" sz="1800" b="1" dirty="0">
                          <a:latin typeface="Arial" panose="020B0604020202020204" pitchFamily="34" charset="0"/>
                          <a:cs typeface="Arial" panose="020B0604020202020204" pitchFamily="34" charset="0"/>
                        </a:rPr>
                        <a:t>Thế giới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dirty="0"/>
                    </a:p>
                  </a:txBody>
                  <a:tcPr/>
                </a:tc>
                <a:tc>
                  <a:txBody>
                    <a:bodyPr/>
                    <a:lstStyle/>
                    <a:p>
                      <a:pPr algn="ctr"/>
                      <a:r>
                        <a:rPr lang="en-VN" sz="1800" b="1" dirty="0">
                          <a:latin typeface="Arial" panose="020B0604020202020204" pitchFamily="34" charset="0"/>
                          <a:cs typeface="Arial" panose="020B0604020202020204" pitchFamily="34" charset="0"/>
                        </a:rPr>
                        <a:t>8 083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569422"/>
                  </a:ext>
                </a:extLst>
              </a:tr>
            </a:tbl>
          </a:graphicData>
        </a:graphic>
      </p:graphicFrame>
    </p:spTree>
    <p:extLst>
      <p:ext uri="{BB962C8B-B14F-4D97-AF65-F5344CB8AC3E}">
        <p14:creationId xmlns:p14="http://schemas.microsoft.com/office/powerpoint/2010/main" val="1234165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6" name="Text Box 1">
            <a:extLst>
              <a:ext uri="{FF2B5EF4-FFF2-40B4-BE49-F238E27FC236}">
                <a16:creationId xmlns:a16="http://schemas.microsoft.com/office/drawing/2014/main" id="{7E195C49-D839-6C78-C4E3-516ADF368EF2}"/>
              </a:ext>
            </a:extLst>
          </p:cNvPr>
          <p:cNvSpPr txBox="1"/>
          <p:nvPr/>
        </p:nvSpPr>
        <p:spPr>
          <a:xfrm>
            <a:off x="3343794" y="6748780"/>
            <a:ext cx="5984875" cy="29457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200">
              <a:effectLst/>
              <a:latin typeface="Times New Roman" panose="02020603050405020304" pitchFamily="18" charset="0"/>
              <a:ea typeface="Times New Roman" panose="02020603050405020304" pitchFamily="18" charset="0"/>
            </a:endParaRPr>
          </a:p>
        </p:txBody>
      </p:sp>
      <p:sp>
        <p:nvSpPr>
          <p:cNvPr id="7" name="Rectangle 3">
            <a:extLst>
              <a:ext uri="{FF2B5EF4-FFF2-40B4-BE49-F238E27FC236}">
                <a16:creationId xmlns:a16="http://schemas.microsoft.com/office/drawing/2014/main" id="{5D39364A-B449-61D5-6A56-0664821C1FB9}"/>
              </a:ext>
            </a:extLst>
          </p:cNvPr>
          <p:cNvSpPr>
            <a:spLocks noChangeArrowheads="1"/>
          </p:cNvSpPr>
          <p:nvPr/>
        </p:nvSpPr>
        <p:spPr bwMode="auto">
          <a:xfrm>
            <a:off x="2360814" y="1137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86FEEABF-8F75-8778-9008-CD894E34484D}"/>
              </a:ext>
            </a:extLst>
          </p:cNvPr>
          <p:cNvSpPr>
            <a:spLocks noChangeArrowheads="1"/>
          </p:cNvSpPr>
          <p:nvPr/>
        </p:nvSpPr>
        <p:spPr bwMode="auto">
          <a:xfrm>
            <a:off x="2360814" y="159512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VN"/>
          </a:p>
        </p:txBody>
      </p:sp>
      <p:sp>
        <p:nvSpPr>
          <p:cNvPr id="9" name="Rectangle 6">
            <a:extLst>
              <a:ext uri="{FF2B5EF4-FFF2-40B4-BE49-F238E27FC236}">
                <a16:creationId xmlns:a16="http://schemas.microsoft.com/office/drawing/2014/main" id="{91D95071-34E2-E833-3F4B-2447EA18B472}"/>
              </a:ext>
            </a:extLst>
          </p:cNvPr>
          <p:cNvSpPr>
            <a:spLocks noChangeArrowheads="1"/>
          </p:cNvSpPr>
          <p:nvPr/>
        </p:nvSpPr>
        <p:spPr bwMode="auto">
          <a:xfrm>
            <a:off x="2360814" y="4490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US" altLang="en-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VN" sz="1800" b="0" i="0" u="none" strike="noStrike" cap="none" normalizeH="0" baseline="0">
              <a:ln>
                <a:noFill/>
              </a:ln>
              <a:solidFill>
                <a:schemeClr val="tx1"/>
              </a:solidFill>
              <a:effectLst/>
              <a:latin typeface="Arial" panose="020B0604020202020204" pitchFamily="34" charset="0"/>
            </a:endParaRPr>
          </a:p>
        </p:txBody>
      </p:sp>
      <p:pic>
        <p:nvPicPr>
          <p:cNvPr id="10" name="Picture 9" descr="A map of a country&#10;&#10;Description automatically generated">
            <a:extLst>
              <a:ext uri="{FF2B5EF4-FFF2-40B4-BE49-F238E27FC236}">
                <a16:creationId xmlns:a16="http://schemas.microsoft.com/office/drawing/2014/main" id="{35BA2BE5-D805-D689-C6A3-EB06BC7C3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3570" y="846850"/>
            <a:ext cx="4928179" cy="4296650"/>
          </a:xfrm>
          <a:prstGeom prst="rect">
            <a:avLst/>
          </a:prstGeom>
        </p:spPr>
      </p:pic>
      <p:sp>
        <p:nvSpPr>
          <p:cNvPr id="12" name="TextBox 11">
            <a:extLst>
              <a:ext uri="{FF2B5EF4-FFF2-40B4-BE49-F238E27FC236}">
                <a16:creationId xmlns:a16="http://schemas.microsoft.com/office/drawing/2014/main" id="{84BB82FF-216E-0D40-3B2C-88CA64461201}"/>
              </a:ext>
            </a:extLst>
          </p:cNvPr>
          <p:cNvSpPr txBox="1"/>
          <p:nvPr/>
        </p:nvSpPr>
        <p:spPr>
          <a:xfrm>
            <a:off x="5564222" y="2956717"/>
            <a:ext cx="690663" cy="307777"/>
          </a:xfrm>
          <a:prstGeom prst="rect">
            <a:avLst/>
          </a:prstGeom>
          <a:solidFill>
            <a:schemeClr val="accent2">
              <a:lumMod val="20000"/>
              <a:lumOff val="80000"/>
            </a:schemeClr>
          </a:solidFill>
        </p:spPr>
        <p:txBody>
          <a:bodyPr wrap="square" rtlCol="0">
            <a:spAutoFit/>
          </a:bodyPr>
          <a:lstStyle/>
          <a:p>
            <a:pPr algn="ctr"/>
            <a:r>
              <a:rPr lang="en-VN" sz="800" dirty="0"/>
              <a:t> </a:t>
            </a:r>
            <a:r>
              <a:rPr lang="en-VN" sz="600" dirty="0"/>
              <a:t>ĐỒNG BẰNG BẮC BỘ</a:t>
            </a:r>
          </a:p>
        </p:txBody>
      </p:sp>
      <p:sp>
        <p:nvSpPr>
          <p:cNvPr id="13" name="TextBox 12">
            <a:extLst>
              <a:ext uri="{FF2B5EF4-FFF2-40B4-BE49-F238E27FC236}">
                <a16:creationId xmlns:a16="http://schemas.microsoft.com/office/drawing/2014/main" id="{F7A3E86D-DE43-596F-0805-625CD1D0A8F4}"/>
              </a:ext>
            </a:extLst>
          </p:cNvPr>
          <p:cNvSpPr txBox="1"/>
          <p:nvPr/>
        </p:nvSpPr>
        <p:spPr>
          <a:xfrm>
            <a:off x="4941651" y="3530164"/>
            <a:ext cx="569068" cy="307777"/>
          </a:xfrm>
          <a:prstGeom prst="rect">
            <a:avLst/>
          </a:prstGeom>
          <a:solidFill>
            <a:schemeClr val="accent2">
              <a:lumMod val="20000"/>
              <a:lumOff val="80000"/>
            </a:schemeClr>
          </a:solidFill>
        </p:spPr>
        <p:txBody>
          <a:bodyPr wrap="square" rtlCol="0">
            <a:spAutoFit/>
          </a:bodyPr>
          <a:lstStyle/>
          <a:p>
            <a:pPr algn="ctr"/>
            <a:r>
              <a:rPr lang="en-VN" sz="800" dirty="0"/>
              <a:t> </a:t>
            </a:r>
            <a:r>
              <a:rPr lang="en-VN" sz="600" dirty="0"/>
              <a:t>BẮC TRUNG BỘ</a:t>
            </a:r>
          </a:p>
        </p:txBody>
      </p:sp>
    </p:spTree>
    <p:extLst>
      <p:ext uri="{BB962C8B-B14F-4D97-AF65-F5344CB8AC3E}">
        <p14:creationId xmlns:p14="http://schemas.microsoft.com/office/powerpoint/2010/main" val="2257347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2.4. CẬP NHẬT CÁC NỘI DUNG BỔ SUNG, SỬA ĐỔI</a:t>
            </a:r>
          </a:p>
        </p:txBody>
      </p:sp>
      <p:sp>
        <p:nvSpPr>
          <p:cNvPr id="6" name="Text Box 1">
            <a:extLst>
              <a:ext uri="{FF2B5EF4-FFF2-40B4-BE49-F238E27FC236}">
                <a16:creationId xmlns:a16="http://schemas.microsoft.com/office/drawing/2014/main" id="{7E195C49-D839-6C78-C4E3-516ADF368EF2}"/>
              </a:ext>
            </a:extLst>
          </p:cNvPr>
          <p:cNvSpPr txBox="1"/>
          <p:nvPr/>
        </p:nvSpPr>
        <p:spPr>
          <a:xfrm>
            <a:off x="3343794" y="6748780"/>
            <a:ext cx="5984875" cy="29457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200">
              <a:effectLst/>
              <a:latin typeface="Times New Roman" panose="02020603050405020304" pitchFamily="18" charset="0"/>
              <a:ea typeface="Times New Roman" panose="02020603050405020304" pitchFamily="18" charset="0"/>
            </a:endParaRPr>
          </a:p>
        </p:txBody>
      </p:sp>
      <p:sp>
        <p:nvSpPr>
          <p:cNvPr id="7" name="Rectangle 3">
            <a:extLst>
              <a:ext uri="{FF2B5EF4-FFF2-40B4-BE49-F238E27FC236}">
                <a16:creationId xmlns:a16="http://schemas.microsoft.com/office/drawing/2014/main" id="{5D39364A-B449-61D5-6A56-0664821C1FB9}"/>
              </a:ext>
            </a:extLst>
          </p:cNvPr>
          <p:cNvSpPr>
            <a:spLocks noChangeArrowheads="1"/>
          </p:cNvSpPr>
          <p:nvPr/>
        </p:nvSpPr>
        <p:spPr bwMode="auto">
          <a:xfrm>
            <a:off x="2360814" y="11379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VN"/>
          </a:p>
        </p:txBody>
      </p:sp>
      <p:sp>
        <p:nvSpPr>
          <p:cNvPr id="8" name="Rectangle 4">
            <a:extLst>
              <a:ext uri="{FF2B5EF4-FFF2-40B4-BE49-F238E27FC236}">
                <a16:creationId xmlns:a16="http://schemas.microsoft.com/office/drawing/2014/main" id="{86FEEABF-8F75-8778-9008-CD894E34484D}"/>
              </a:ext>
            </a:extLst>
          </p:cNvPr>
          <p:cNvSpPr>
            <a:spLocks noChangeArrowheads="1"/>
          </p:cNvSpPr>
          <p:nvPr/>
        </p:nvSpPr>
        <p:spPr bwMode="auto">
          <a:xfrm>
            <a:off x="2360814" y="159512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VN"/>
          </a:p>
        </p:txBody>
      </p:sp>
      <p:sp>
        <p:nvSpPr>
          <p:cNvPr id="9" name="Rectangle 6">
            <a:extLst>
              <a:ext uri="{FF2B5EF4-FFF2-40B4-BE49-F238E27FC236}">
                <a16:creationId xmlns:a16="http://schemas.microsoft.com/office/drawing/2014/main" id="{91D95071-34E2-E833-3F4B-2447EA18B472}"/>
              </a:ext>
            </a:extLst>
          </p:cNvPr>
          <p:cNvSpPr>
            <a:spLocks noChangeArrowheads="1"/>
          </p:cNvSpPr>
          <p:nvPr/>
        </p:nvSpPr>
        <p:spPr bwMode="auto">
          <a:xfrm>
            <a:off x="2360814" y="44907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VN" altLang="en-VN" sz="1800" b="0" i="0" u="none" strike="noStrike" cap="none" normalizeH="0" baseline="0">
                <a:ln>
                  <a:noFill/>
                </a:ln>
                <a:solidFill>
                  <a:schemeClr val="tx1"/>
                </a:solidFill>
                <a:effectLst/>
                <a:latin typeface="Arial" panose="020B0604020202020204" pitchFamily="34" charset="0"/>
              </a:rPr>
              <a:t/>
            </a:r>
            <a:br>
              <a:rPr kumimoji="0" lang="en-VN" altLang="en-VN" sz="1800" b="0" i="0" u="none" strike="noStrike" cap="none" normalizeH="0" baseline="0">
                <a:ln>
                  <a:noFill/>
                </a:ln>
                <a:solidFill>
                  <a:schemeClr val="tx1"/>
                </a:solidFill>
                <a:effectLst/>
                <a:latin typeface="Arial" panose="020B0604020202020204" pitchFamily="34" charset="0"/>
              </a:rPr>
            </a:br>
            <a:endParaRPr kumimoji="0" lang="en-VN" altLang="en-VN"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r>
            <a:br>
              <a:rPr kumimoji="0" lang="en-US" altLang="en-VN"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US" altLang="en-VN"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VN" sz="1800" b="0" i="0" u="none" strike="noStrike" cap="none" normalizeH="0" baseline="0">
              <a:ln>
                <a:noFill/>
              </a:ln>
              <a:solidFill>
                <a:schemeClr val="tx1"/>
              </a:solidFill>
              <a:effectLst/>
              <a:latin typeface="Arial" panose="020B0604020202020204" pitchFamily="34" charset="0"/>
            </a:endParaRPr>
          </a:p>
        </p:txBody>
      </p:sp>
      <p:pic>
        <p:nvPicPr>
          <p:cNvPr id="3" name="Picture 2" descr="A map of the country&#10;&#10;Description automatically generated">
            <a:extLst>
              <a:ext uri="{FF2B5EF4-FFF2-40B4-BE49-F238E27FC236}">
                <a16:creationId xmlns:a16="http://schemas.microsoft.com/office/drawing/2014/main" id="{F8E7DDD4-9BF2-2CBC-D9FE-63A38D341E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283" y="859877"/>
            <a:ext cx="4515767" cy="4327398"/>
          </a:xfrm>
          <a:prstGeom prst="rect">
            <a:avLst/>
          </a:prstGeom>
        </p:spPr>
      </p:pic>
      <p:sp>
        <p:nvSpPr>
          <p:cNvPr id="4" name="TextBox 3">
            <a:extLst>
              <a:ext uri="{FF2B5EF4-FFF2-40B4-BE49-F238E27FC236}">
                <a16:creationId xmlns:a16="http://schemas.microsoft.com/office/drawing/2014/main" id="{861B61BA-E23E-C1C2-C7CF-B8DB446964A7}"/>
              </a:ext>
            </a:extLst>
          </p:cNvPr>
          <p:cNvSpPr txBox="1"/>
          <p:nvPr/>
        </p:nvSpPr>
        <p:spPr>
          <a:xfrm>
            <a:off x="2579685" y="3070266"/>
            <a:ext cx="708263" cy="184666"/>
          </a:xfrm>
          <a:prstGeom prst="rect">
            <a:avLst/>
          </a:prstGeom>
          <a:solidFill>
            <a:schemeClr val="accent4">
              <a:lumMod val="20000"/>
              <a:lumOff val="80000"/>
            </a:schemeClr>
          </a:solidFill>
        </p:spPr>
        <p:txBody>
          <a:bodyPr wrap="square" rtlCol="0">
            <a:spAutoFit/>
          </a:bodyPr>
          <a:lstStyle/>
          <a:p>
            <a:pPr algn="ctr"/>
            <a:endParaRPr lang="en-VN" sz="600" dirty="0"/>
          </a:p>
        </p:txBody>
      </p:sp>
      <p:sp>
        <p:nvSpPr>
          <p:cNvPr id="12" name="TextBox 11">
            <a:extLst>
              <a:ext uri="{FF2B5EF4-FFF2-40B4-BE49-F238E27FC236}">
                <a16:creationId xmlns:a16="http://schemas.microsoft.com/office/drawing/2014/main" id="{4408C694-6B12-010D-C716-7C48CDBE1CA5}"/>
              </a:ext>
            </a:extLst>
          </p:cNvPr>
          <p:cNvSpPr txBox="1"/>
          <p:nvPr/>
        </p:nvSpPr>
        <p:spPr>
          <a:xfrm>
            <a:off x="4002932" y="1174940"/>
            <a:ext cx="938719" cy="307777"/>
          </a:xfrm>
          <a:prstGeom prst="rect">
            <a:avLst/>
          </a:prstGeom>
          <a:solidFill>
            <a:schemeClr val="accent2">
              <a:lumMod val="20000"/>
              <a:lumOff val="80000"/>
            </a:schemeClr>
          </a:solidFill>
        </p:spPr>
        <p:txBody>
          <a:bodyPr wrap="square" rtlCol="0">
            <a:spAutoFit/>
          </a:bodyPr>
          <a:lstStyle/>
          <a:p>
            <a:pPr algn="ctr"/>
            <a:r>
              <a:rPr lang="en-VN" sz="800" dirty="0"/>
              <a:t> </a:t>
            </a:r>
            <a:r>
              <a:rPr lang="en-VN" sz="600" dirty="0"/>
              <a:t>TRUNG DU VÀ MIỀN NÚI PHÍA BẮC</a:t>
            </a:r>
          </a:p>
        </p:txBody>
      </p:sp>
    </p:spTree>
    <p:extLst>
      <p:ext uri="{BB962C8B-B14F-4D97-AF65-F5344CB8AC3E}">
        <p14:creationId xmlns:p14="http://schemas.microsoft.com/office/powerpoint/2010/main" val="3546374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502088" cy="4613654"/>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1.2.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lí</a:t>
            </a:r>
            <a:endParaRPr lang="en-US" sz="2400" b="1" dirty="0">
              <a:latin typeface="Arial" panose="020B0604020202020204" pitchFamily="34" charset="0"/>
              <a:cs typeface="Arial" panose="020B0604020202020204" pitchFamily="34" charset="0"/>
            </a:endParaRPr>
          </a:p>
          <a:p>
            <a:pPr indent="457200" algn="just">
              <a:lnSpc>
                <a:spcPct val="130000"/>
              </a:lnSpc>
              <a:spcBef>
                <a:spcPts val="0"/>
              </a:spcBef>
              <a:spcAft>
                <a:spcPts val="600"/>
              </a:spcAft>
            </a:pPr>
            <a:r>
              <a:rPr lang="en-VN"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Quyết định số 758/QĐ-TTg ngày 14/4/2025 về Ban hành kế hoạch thực hiện sắp xếp đơn vị hành chính và xây dựng mô hình chính quyền địa phương 02 cấp.</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Bef>
                <a:spcPts val="0"/>
              </a:spcBef>
              <a:spcAft>
                <a:spcPts val="600"/>
              </a:spcAft>
            </a:pPr>
            <a:r>
              <a:rPr lang="en-VN" sz="2000"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Quyết định số 759/QĐ-TTg ngày 14/4/2025 về phê duyệt đề án sắp xếp tổ chức lại đơn vị hành chính các cấp và xây dưng mô hình chính quyền địa phương 02 cấp.</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30000"/>
              </a:lnSpc>
              <a:spcBef>
                <a:spcPts val="0"/>
              </a:spcBef>
              <a:spcAft>
                <a:spcPts val="600"/>
              </a:spcAft>
            </a:pPr>
            <a:r>
              <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Nghị quyết số 202/2025/QH15 của Quốc hội ngày 12/6/2025 về việc sắp xếp đơn vị hành chính cấp tỉnh. </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8757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3724B-FAB5-4B85-861F-4475B3642F4C}"/>
              </a:ext>
            </a:extLst>
          </p:cNvPr>
          <p:cNvSpPr>
            <a:spLocks noGrp="1"/>
          </p:cNvSpPr>
          <p:nvPr>
            <p:ph sz="quarter" idx="10"/>
          </p:nvPr>
        </p:nvSpPr>
        <p:spPr>
          <a:xfrm>
            <a:off x="191883" y="1548406"/>
            <a:ext cx="9003323" cy="1828801"/>
          </a:xfrm>
        </p:spPr>
        <p:txBody>
          <a:bodyPr/>
          <a:lstStyle/>
          <a:p>
            <a:pPr>
              <a:spcBef>
                <a:spcPts val="0"/>
              </a:spcBef>
              <a:spcAft>
                <a:spcPts val="600"/>
              </a:spcAft>
            </a:pPr>
            <a:r>
              <a:rPr lang="nl-NL" sz="2800" b="1" dirty="0">
                <a:solidFill>
                  <a:srgbClr val="0D04C8"/>
                </a:solidFill>
                <a:ea typeface="Tahoma" panose="020B0604030504040204" pitchFamily="34" charset="0"/>
                <a:cs typeface="Times New Roman" panose="02020603050405020304" pitchFamily="18" charset="0"/>
              </a:rPr>
              <a:t>PHẦN III. </a:t>
            </a:r>
          </a:p>
          <a:p>
            <a:pPr>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HƯỚNG DẪN XÂY DỰNG KẾ HỌC DẠY HỌC</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a:t>
            </a:r>
            <a:endParaRPr lang="vi-VN" dirty="0"/>
          </a:p>
        </p:txBody>
      </p:sp>
    </p:spTree>
    <p:extLst>
      <p:ext uri="{BB962C8B-B14F-4D97-AF65-F5344CB8AC3E}">
        <p14:creationId xmlns:p14="http://schemas.microsoft.com/office/powerpoint/2010/main" val="211822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3.1. KẾ HOẠCH DẠY HỌC CÁC MÔN HỌC, HĐGD</a:t>
            </a:r>
          </a:p>
        </p:txBody>
      </p:sp>
      <p:sp>
        <p:nvSpPr>
          <p:cNvPr id="4" name="TextBox 3">
            <a:extLst>
              <a:ext uri="{FF2B5EF4-FFF2-40B4-BE49-F238E27FC236}">
                <a16:creationId xmlns:a16="http://schemas.microsoft.com/office/drawing/2014/main" id="{8AE43F58-B363-B71C-7B21-CB010B7BB7A9}"/>
              </a:ext>
            </a:extLst>
          </p:cNvPr>
          <p:cNvSpPr txBox="1"/>
          <p:nvPr/>
        </p:nvSpPr>
        <p:spPr>
          <a:xfrm>
            <a:off x="486132" y="1186755"/>
            <a:ext cx="8171735" cy="2769989"/>
          </a:xfrm>
          <a:prstGeom prst="rect">
            <a:avLst/>
          </a:prstGeom>
          <a:noFill/>
        </p:spPr>
        <p:txBody>
          <a:bodyPr wrap="square">
            <a:spAutoFit/>
          </a:bodyPr>
          <a:lstStyle/>
          <a:p>
            <a:pPr indent="457200" algn="just">
              <a:spcBef>
                <a:spcPts val="600"/>
              </a:spcBef>
              <a:spcAft>
                <a:spcPts val="600"/>
              </a:spcAft>
            </a:pP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tắc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spcAft>
                <a:spcPts val="600"/>
              </a:spcAft>
              <a:buFontTx/>
              <a:buChar char="-"/>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CTGDPT,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dạy</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dung,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HS,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lý</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khỏe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HS</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600"/>
              </a:spcBef>
              <a:spcAft>
                <a:spcPts val="600"/>
              </a:spcAft>
              <a:buFontTx/>
              <a:buChar char="-"/>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quyền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lợi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nguyện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vọng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cường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ts val="600"/>
              </a:spcBef>
              <a:spcAft>
                <a:spcPts val="600"/>
              </a:spcAft>
              <a:buFontTx/>
              <a:buChar char="-"/>
            </a:pPr>
            <a:r>
              <a:rPr lang="en-US" spc="-2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thác</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hiệu</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dạy</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tối</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linh</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ngũ</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giáo</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phát</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chủ</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môn</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dựng</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hoạch</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dạy</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pc="-2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pc="-2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6223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3.1. KẾ HOẠCH DẠY HỌC CÁC MÔN HỌC, HĐGD</a:t>
            </a:r>
          </a:p>
        </p:txBody>
      </p:sp>
      <p:sp>
        <p:nvSpPr>
          <p:cNvPr id="4" name="TextBox 3">
            <a:extLst>
              <a:ext uri="{FF2B5EF4-FFF2-40B4-BE49-F238E27FC236}">
                <a16:creationId xmlns:a16="http://schemas.microsoft.com/office/drawing/2014/main" id="{8AE43F58-B363-B71C-7B21-CB010B7BB7A9}"/>
              </a:ext>
            </a:extLst>
          </p:cNvPr>
          <p:cNvSpPr txBox="1"/>
          <p:nvPr/>
        </p:nvSpPr>
        <p:spPr>
          <a:xfrm>
            <a:off x="486132" y="950055"/>
            <a:ext cx="8171735" cy="3441904"/>
          </a:xfrm>
          <a:prstGeom prst="rect">
            <a:avLst/>
          </a:prstGeom>
          <a:noFill/>
        </p:spPr>
        <p:txBody>
          <a:bodyPr wrap="square">
            <a:spAutoFit/>
          </a:bodyPr>
          <a:lstStyle/>
          <a:p>
            <a:pPr algn="just">
              <a:lnSpc>
                <a:spcPct val="150000"/>
              </a:lnSpc>
              <a:spcBef>
                <a:spcPts val="600"/>
              </a:spcBef>
              <a:spcAft>
                <a:spcPts val="600"/>
              </a:spcAft>
            </a:pPr>
            <a:r>
              <a:rPr lang="vi-VN"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 chuyên môn tổ chức thực hiện các nội dung sau:</a:t>
            </a:r>
            <a:endParaRPr lang="en-VN" sz="1800" b="1" i="1"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Tx/>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 cứu chương trình môn học, hoạt động giáo dục; </a:t>
            </a:r>
          </a:p>
          <a:p>
            <a:pPr marL="285750" indent="-285750" algn="just">
              <a:lnSpc>
                <a:spcPct val="150000"/>
              </a:lnSpc>
              <a:buFontTx/>
              <a:buChar char="-"/>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 cứu điều kiện tổ chức dạy học môn học, HĐGD gồm: đội ngũ giáo viên, nguồn học liệu, thiết bị dạy học, phòng học bộ môn (nếu có); nội dung giáo dục địa phương,.... chủ đề hoạt động giáo dục tập thể, nội dung thực hiện tích hợp liên môn,…</a:t>
            </a:r>
          </a:p>
          <a:p>
            <a:pPr marL="285750" indent="-285750" algn="just">
              <a:lnSpc>
                <a:spcPct val="150000"/>
              </a:lnSpc>
              <a:buFontTx/>
              <a:buChar char="-"/>
            </a:pPr>
            <a:r>
              <a:rPr lang="vi-VN" dirty="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ảm bảo phát huy vai trò từng cá nhân, tính tương tác, hợp tác các thành viên trong tổ để đảm bảo tính liên thông giữa các môn học và HĐGD.</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9966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3.1. KẾ HOẠCH DẠY HỌC CÁC MÔN HỌC, HĐGD</a:t>
            </a:r>
          </a:p>
        </p:txBody>
      </p:sp>
      <p:sp>
        <p:nvSpPr>
          <p:cNvPr id="4" name="TextBox 3">
            <a:extLst>
              <a:ext uri="{FF2B5EF4-FFF2-40B4-BE49-F238E27FC236}">
                <a16:creationId xmlns:a16="http://schemas.microsoft.com/office/drawing/2014/main" id="{8AE43F58-B363-B71C-7B21-CB010B7BB7A9}"/>
              </a:ext>
            </a:extLst>
          </p:cNvPr>
          <p:cNvSpPr txBox="1"/>
          <p:nvPr/>
        </p:nvSpPr>
        <p:spPr>
          <a:xfrm>
            <a:off x="486132" y="950055"/>
            <a:ext cx="8171735" cy="3657348"/>
          </a:xfrm>
          <a:prstGeom prst="rect">
            <a:avLst/>
          </a:prstGeom>
          <a:noFill/>
        </p:spPr>
        <p:txBody>
          <a:bodyPr wrap="square">
            <a:spAutoFit/>
          </a:bodyPr>
          <a:lstStyle/>
          <a:p>
            <a:pPr indent="457200" algn="just">
              <a:spcAft>
                <a:spcPts val="600"/>
              </a:spcAf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Giáo viên chủ động nghiên cứu chương trình, SGK liên quan khác; tìm hiểu về đặc điểm đối tượng học sinh gồm: các đặc điểm về vùng miền; hoàn cảnh gia đình của học sinh; chất lượng học tập lớp dưới (dựa vào hồ sơ bàn giao chất lượng giáo dục)...; lập kế hoạch dạy học cho môn học, HĐGD mình phụ trách, phù hợp điều kiện thực tiễn. </a:t>
            </a:r>
          </a:p>
          <a:p>
            <a:pPr indent="457200" algn="just">
              <a:spcAft>
                <a:spcPts val="600"/>
              </a:spcAft>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 chuyên môn xác định những chủ đề/bài học có những nội dung cần điều chỉnh, bổ sung (nếu có); tổ chức xây dựng kế hoạch dạy học môn học, HĐGD; hướng dẫn, tạo điều kiện thuận lợi cho giáo viên tổ chức thực hiện các hoạt động dạy học môn học, hoạt động giáo dục theo kế hoạch; giám sát, kiểm tra, đánh giá và đề xuất điều chỉnh, bổ sung kế hoạch dạy học các môn học và hoạt động giáo dục trong quá trình thực hiện.</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Tx/>
              <a:buChar char="-"/>
            </a:pP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8075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1B2A768-F056-90A1-4DAC-F3C504B5612E}"/>
              </a:ext>
            </a:extLst>
          </p:cNvPr>
          <p:cNvGraphicFramePr>
            <a:graphicFrameLocks noGrp="1"/>
          </p:cNvGraphicFramePr>
          <p:nvPr>
            <p:extLst>
              <p:ext uri="{D42A27DB-BD31-4B8C-83A1-F6EECF244321}">
                <p14:modId xmlns:p14="http://schemas.microsoft.com/office/powerpoint/2010/main" val="3694403375"/>
              </p:ext>
            </p:extLst>
          </p:nvPr>
        </p:nvGraphicFramePr>
        <p:xfrm>
          <a:off x="625675" y="2009583"/>
          <a:ext cx="8065000" cy="1645399"/>
        </p:xfrm>
        <a:graphic>
          <a:graphicData uri="http://schemas.openxmlformats.org/drawingml/2006/table">
            <a:tbl>
              <a:tblPr firstRow="1" firstCol="1" bandRow="1">
                <a:tableStyleId>{5C22544A-7EE6-4342-B048-85BDC9FD1C3A}</a:tableStyleId>
              </a:tblPr>
              <a:tblGrid>
                <a:gridCol w="1178113">
                  <a:extLst>
                    <a:ext uri="{9D8B030D-6E8A-4147-A177-3AD203B41FA5}">
                      <a16:colId xmlns:a16="http://schemas.microsoft.com/office/drawing/2014/main" val="1267258814"/>
                    </a:ext>
                  </a:extLst>
                </a:gridCol>
                <a:gridCol w="1496366">
                  <a:extLst>
                    <a:ext uri="{9D8B030D-6E8A-4147-A177-3AD203B41FA5}">
                      <a16:colId xmlns:a16="http://schemas.microsoft.com/office/drawing/2014/main" val="227808067"/>
                    </a:ext>
                  </a:extLst>
                </a:gridCol>
                <a:gridCol w="1263534">
                  <a:extLst>
                    <a:ext uri="{9D8B030D-6E8A-4147-A177-3AD203B41FA5}">
                      <a16:colId xmlns:a16="http://schemas.microsoft.com/office/drawing/2014/main" val="3154458980"/>
                    </a:ext>
                  </a:extLst>
                </a:gridCol>
                <a:gridCol w="1888050">
                  <a:extLst>
                    <a:ext uri="{9D8B030D-6E8A-4147-A177-3AD203B41FA5}">
                      <a16:colId xmlns:a16="http://schemas.microsoft.com/office/drawing/2014/main" val="4266607985"/>
                    </a:ext>
                  </a:extLst>
                </a:gridCol>
                <a:gridCol w="1585494">
                  <a:extLst>
                    <a:ext uri="{9D8B030D-6E8A-4147-A177-3AD203B41FA5}">
                      <a16:colId xmlns:a16="http://schemas.microsoft.com/office/drawing/2014/main" val="1568070933"/>
                    </a:ext>
                  </a:extLst>
                </a:gridCol>
                <a:gridCol w="653443">
                  <a:extLst>
                    <a:ext uri="{9D8B030D-6E8A-4147-A177-3AD203B41FA5}">
                      <a16:colId xmlns:a16="http://schemas.microsoft.com/office/drawing/2014/main" val="2343659253"/>
                    </a:ext>
                  </a:extLst>
                </a:gridCol>
              </a:tblGrid>
              <a:tr h="611158">
                <a:tc rowSpan="2">
                  <a:txBody>
                    <a:bodyPr/>
                    <a:lstStyle/>
                    <a:p>
                      <a:pPr algn="ctr">
                        <a:lnSpc>
                          <a:spcPct val="100000"/>
                        </a:lnSpc>
                        <a:spcBef>
                          <a:spcPts val="600"/>
                        </a:spcBef>
                        <a:spcAft>
                          <a:spcPts val="600"/>
                        </a:spcAft>
                      </a:pPr>
                      <a:r>
                        <a:rPr lang="vi-VN" sz="1600" kern="100" dirty="0">
                          <a:solidFill>
                            <a:schemeClr val="tx1"/>
                          </a:solidFill>
                          <a:effectLst/>
                          <a:latin typeface="Arial" panose="020B0604020202020204" pitchFamily="34" charset="0"/>
                          <a:cs typeface="Arial" panose="020B0604020202020204" pitchFamily="34" charset="0"/>
                        </a:rPr>
                        <a:t>Tuần, tháng</a:t>
                      </a:r>
                      <a:endParaRPr lang="en-VN"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lnSpc>
                          <a:spcPct val="100000"/>
                        </a:lnSpc>
                        <a:spcBef>
                          <a:spcPts val="600"/>
                        </a:spcBef>
                        <a:spcAft>
                          <a:spcPts val="600"/>
                        </a:spcAft>
                      </a:pPr>
                      <a:r>
                        <a:rPr lang="vi-VN" sz="1600" kern="100" dirty="0">
                          <a:solidFill>
                            <a:schemeClr val="tx1"/>
                          </a:solidFill>
                          <a:effectLst/>
                          <a:latin typeface="Arial" panose="020B0604020202020204" pitchFamily="34" charset="0"/>
                          <a:cs typeface="Arial" panose="020B0604020202020204" pitchFamily="34" charset="0"/>
                        </a:rPr>
                        <a:t>Chương trình và sách giáo khoa</a:t>
                      </a:r>
                      <a:endParaRPr lang="en-VN"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VN"/>
                    </a:p>
                  </a:txBody>
                  <a:tcPr/>
                </a:tc>
                <a:tc hMerge="1">
                  <a:txBody>
                    <a:bodyPr/>
                    <a:lstStyle/>
                    <a:p>
                      <a:endParaRPr lang="en-VN"/>
                    </a:p>
                  </a:txBody>
                  <a:tcPr/>
                </a:tc>
                <a:tc rowSpan="2">
                  <a:txBody>
                    <a:bodyPr/>
                    <a:lstStyle/>
                    <a:p>
                      <a:pPr algn="ctr">
                        <a:lnSpc>
                          <a:spcPct val="100000"/>
                        </a:lnSpc>
                        <a:spcBef>
                          <a:spcPts val="600"/>
                        </a:spcBef>
                        <a:spcAft>
                          <a:spcPts val="600"/>
                        </a:spcAft>
                      </a:pPr>
                      <a:r>
                        <a:rPr lang="vi-VN" sz="1600" kern="100" dirty="0">
                          <a:solidFill>
                            <a:schemeClr val="tx1"/>
                          </a:solidFill>
                          <a:effectLst/>
                          <a:latin typeface="Arial" panose="020B0604020202020204" pitchFamily="34" charset="0"/>
                          <a:cs typeface="Arial" panose="020B0604020202020204" pitchFamily="34" charset="0"/>
                        </a:rPr>
                        <a:t>Nội dung điều chỉnh, bổ sung</a:t>
                      </a:r>
                      <a:endParaRPr lang="en-VN"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algn="ctr">
                        <a:lnSpc>
                          <a:spcPct val="100000"/>
                        </a:lnSpc>
                        <a:spcBef>
                          <a:spcPts val="600"/>
                        </a:spcBef>
                        <a:spcAft>
                          <a:spcPts val="600"/>
                        </a:spcAft>
                      </a:pPr>
                      <a:r>
                        <a:rPr lang="vi-VN" sz="1600" kern="100" dirty="0">
                          <a:solidFill>
                            <a:schemeClr val="tx1"/>
                          </a:solidFill>
                          <a:effectLst/>
                          <a:latin typeface="Arial" panose="020B0604020202020204" pitchFamily="34" charset="0"/>
                          <a:cs typeface="Arial" panose="020B0604020202020204" pitchFamily="34" charset="0"/>
                        </a:rPr>
                        <a:t>Ghi chú</a:t>
                      </a:r>
                      <a:endParaRPr lang="en-VN"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32996644"/>
                  </a:ext>
                </a:extLst>
              </a:tr>
              <a:tr h="612795">
                <a:tc vMerge="1">
                  <a:txBody>
                    <a:bodyPr/>
                    <a:lstStyle/>
                    <a:p>
                      <a:endParaRPr lang="en-VN"/>
                    </a:p>
                  </a:txBody>
                  <a:tcPr/>
                </a:tc>
                <a:tc>
                  <a:txBody>
                    <a:bodyPr/>
                    <a:lstStyle/>
                    <a:p>
                      <a:pPr algn="ctr">
                        <a:lnSpc>
                          <a:spcPct val="100000"/>
                        </a:lnSpc>
                        <a:spcBef>
                          <a:spcPts val="600"/>
                        </a:spcBef>
                        <a:spcAft>
                          <a:spcPts val="600"/>
                        </a:spcAft>
                      </a:pPr>
                      <a:r>
                        <a:rPr lang="vi-VN" sz="1600" kern="100">
                          <a:solidFill>
                            <a:schemeClr val="tx1"/>
                          </a:solidFill>
                          <a:effectLst/>
                          <a:latin typeface="Arial" panose="020B0604020202020204" pitchFamily="34" charset="0"/>
                          <a:cs typeface="Arial" panose="020B0604020202020204" pitchFamily="34" charset="0"/>
                        </a:rPr>
                        <a:t>Chủ đề/ Mạch nội dung</a:t>
                      </a:r>
                      <a:endParaRPr lang="en-VN" sz="16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vi-VN" sz="1600" kern="100">
                          <a:solidFill>
                            <a:schemeClr val="tx1"/>
                          </a:solidFill>
                          <a:effectLst/>
                          <a:latin typeface="Arial" panose="020B0604020202020204" pitchFamily="34" charset="0"/>
                          <a:cs typeface="Arial" panose="020B0604020202020204" pitchFamily="34" charset="0"/>
                        </a:rPr>
                        <a:t>Tên bài học</a:t>
                      </a:r>
                      <a:endParaRPr lang="en-VN" sz="16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600"/>
                        </a:spcBef>
                        <a:spcAft>
                          <a:spcPts val="600"/>
                        </a:spcAft>
                      </a:pPr>
                      <a:r>
                        <a:rPr lang="vi-VN" sz="1600" kern="100" dirty="0">
                          <a:solidFill>
                            <a:schemeClr val="tx1"/>
                          </a:solidFill>
                          <a:effectLst/>
                          <a:latin typeface="Arial" panose="020B0604020202020204" pitchFamily="34" charset="0"/>
                          <a:cs typeface="Arial" panose="020B0604020202020204" pitchFamily="34" charset="0"/>
                        </a:rPr>
                        <a:t>Tiết học/ thời lượng</a:t>
                      </a:r>
                      <a:endParaRPr lang="en-VN" sz="16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en-VN"/>
                    </a:p>
                  </a:txBody>
                  <a:tcPr/>
                </a:tc>
                <a:tc vMerge="1">
                  <a:txBody>
                    <a:bodyPr/>
                    <a:lstStyle/>
                    <a:p>
                      <a:endParaRPr lang="en-VN"/>
                    </a:p>
                  </a:txBody>
                  <a:tcPr/>
                </a:tc>
                <a:extLst>
                  <a:ext uri="{0D108BD9-81ED-4DB2-BD59-A6C34878D82A}">
                    <a16:rowId xmlns:a16="http://schemas.microsoft.com/office/drawing/2014/main" val="2216627057"/>
                  </a:ext>
                </a:extLst>
              </a:tr>
              <a:tr h="210723">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4594969"/>
                  </a:ext>
                </a:extLst>
              </a:tr>
              <a:tr h="210723">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dirty="0">
                          <a:solidFill>
                            <a:schemeClr val="tx1"/>
                          </a:solidFill>
                          <a:effectLst/>
                        </a:rPr>
                        <a:t> </a:t>
                      </a:r>
                      <a:endParaRPr lang="en-VN" sz="9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a:solidFill>
                            <a:schemeClr val="tx1"/>
                          </a:solidFill>
                          <a:effectLst/>
                        </a:rPr>
                        <a:t> </a:t>
                      </a:r>
                      <a:endParaRPr lang="en-VN" sz="900" kern="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lnSpc>
                          <a:spcPct val="150000"/>
                        </a:lnSpc>
                        <a:spcBef>
                          <a:spcPts val="600"/>
                        </a:spcBef>
                        <a:spcAft>
                          <a:spcPts val="600"/>
                        </a:spcAft>
                      </a:pPr>
                      <a:r>
                        <a:rPr lang="vi-VN" sz="1000" kern="100" dirty="0">
                          <a:solidFill>
                            <a:schemeClr val="tx1"/>
                          </a:solidFill>
                          <a:effectLst/>
                        </a:rPr>
                        <a:t> </a:t>
                      </a:r>
                      <a:endParaRPr lang="en-VN" sz="9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6843718"/>
                  </a:ext>
                </a:extLst>
              </a:tr>
            </a:tbl>
          </a:graphicData>
        </a:graphic>
      </p:graphicFrame>
      <p:sp>
        <p:nvSpPr>
          <p:cNvPr id="6" name="Rectangle 1">
            <a:extLst>
              <a:ext uri="{FF2B5EF4-FFF2-40B4-BE49-F238E27FC236}">
                <a16:creationId xmlns:a16="http://schemas.microsoft.com/office/drawing/2014/main" id="{9C23CAC4-2CA3-16DE-9F6E-0196547201DD}"/>
              </a:ext>
            </a:extLst>
          </p:cNvPr>
          <p:cNvSpPr>
            <a:spLocks noChangeArrowheads="1"/>
          </p:cNvSpPr>
          <p:nvPr/>
        </p:nvSpPr>
        <p:spPr bwMode="auto">
          <a:xfrm>
            <a:off x="508290" y="864658"/>
            <a:ext cx="83875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 Căn cứ xây dựng kế hoạch</a:t>
            </a:r>
            <a:r>
              <a:rPr kumimoji="0" lang="vi-VN" altLang="en-VN"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Điều kiện thực hiện môn học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Kế hoạch dạy học các môn học, hoạt động giáo dục</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Môn học, hoạt động giáo dục (môn 1)</a:t>
            </a:r>
          </a:p>
        </p:txBody>
      </p:sp>
      <p:sp>
        <p:nvSpPr>
          <p:cNvPr id="7" name="Rectangle 1">
            <a:extLst>
              <a:ext uri="{FF2B5EF4-FFF2-40B4-BE49-F238E27FC236}">
                <a16:creationId xmlns:a16="http://schemas.microsoft.com/office/drawing/2014/main" id="{CC0431A9-D2E5-2269-693E-47316380F31D}"/>
              </a:ext>
            </a:extLst>
          </p:cNvPr>
          <p:cNvSpPr>
            <a:spLocks noChangeArrowheads="1"/>
          </p:cNvSpPr>
          <p:nvPr/>
        </p:nvSpPr>
        <p:spPr bwMode="auto">
          <a:xfrm>
            <a:off x="508290" y="3654982"/>
            <a:ext cx="818238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Môn học, hoạt động giáo dục (môn 2),….</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IV. Tổ chức thực hiện</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Giáo viên (Giáo viên phụ trách môn học, giáo viên chủ nhiệm).</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Tổ trưởng (Khối trưởng).</a:t>
            </a:r>
            <a:endParaRPr kumimoji="0" lang="en-US" altLang="en-VN"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VN"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 Tổng phụ trách đội.</a:t>
            </a:r>
            <a:endParaRPr kumimoji="0" lang="vi-VN" altLang="en-VN"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26DEE0-6CF5-1FE5-8432-4BFA6A0FBA6B}"/>
              </a:ext>
            </a:extLst>
          </p:cNvPr>
          <p:cNvSpPr txBox="1"/>
          <p:nvPr/>
        </p:nvSpPr>
        <p:spPr>
          <a:xfrm>
            <a:off x="390699" y="258971"/>
            <a:ext cx="8182591"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VN" sz="2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KHUNG KẾ HOẠCH DẠY HỌC CÁC MÔN HỌC, HĐGD</a:t>
            </a:r>
            <a:endParaRPr kumimoji="0" lang="en-US" altLang="en-VN"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0400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3.1. KẾ HOẠCH DẠY HỌC CỦA TỔ CHUYÊN MÔN</a:t>
            </a:r>
          </a:p>
        </p:txBody>
      </p:sp>
      <p:sp>
        <p:nvSpPr>
          <p:cNvPr id="2" name="TextBox 1">
            <a:extLst>
              <a:ext uri="{FF2B5EF4-FFF2-40B4-BE49-F238E27FC236}">
                <a16:creationId xmlns:a16="http://schemas.microsoft.com/office/drawing/2014/main" id="{F12CF487-D081-C56E-5BC7-EA88974431C9}"/>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 kiến phân phối chương trình</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5">
            <a:extLst>
              <a:ext uri="{FF2B5EF4-FFF2-40B4-BE49-F238E27FC236}">
                <a16:creationId xmlns:a16="http://schemas.microsoft.com/office/drawing/2014/main" id="{8E7844F0-5CDE-B08D-DA25-CB743246DFA5}"/>
              </a:ext>
            </a:extLst>
          </p:cNvPr>
          <p:cNvGraphicFramePr>
            <a:graphicFrameLocks noGrp="1"/>
          </p:cNvGraphicFramePr>
          <p:nvPr>
            <p:extLst>
              <p:ext uri="{D42A27DB-BD31-4B8C-83A1-F6EECF244321}">
                <p14:modId xmlns:p14="http://schemas.microsoft.com/office/powerpoint/2010/main" val="2485129002"/>
              </p:ext>
            </p:extLst>
          </p:nvPr>
        </p:nvGraphicFramePr>
        <p:xfrm>
          <a:off x="775412" y="1651615"/>
          <a:ext cx="7593176" cy="2966720"/>
        </p:xfrm>
        <a:graphic>
          <a:graphicData uri="http://schemas.openxmlformats.org/drawingml/2006/table">
            <a:tbl>
              <a:tblPr firstRow="1" bandRow="1">
                <a:tableStyleId>{5C22544A-7EE6-4342-B048-85BDC9FD1C3A}</a:tableStyleId>
              </a:tblPr>
              <a:tblGrid>
                <a:gridCol w="775410">
                  <a:extLst>
                    <a:ext uri="{9D8B030D-6E8A-4147-A177-3AD203B41FA5}">
                      <a16:colId xmlns:a16="http://schemas.microsoft.com/office/drawing/2014/main" val="1145007036"/>
                    </a:ext>
                  </a:extLst>
                </a:gridCol>
                <a:gridCol w="5453954">
                  <a:extLst>
                    <a:ext uri="{9D8B030D-6E8A-4147-A177-3AD203B41FA5}">
                      <a16:colId xmlns:a16="http://schemas.microsoft.com/office/drawing/2014/main" val="1187954463"/>
                    </a:ext>
                  </a:extLst>
                </a:gridCol>
                <a:gridCol w="1363812">
                  <a:extLst>
                    <a:ext uri="{9D8B030D-6E8A-4147-A177-3AD203B41FA5}">
                      <a16:colId xmlns:a16="http://schemas.microsoft.com/office/drawing/2014/main" val="477307371"/>
                    </a:ext>
                  </a:extLst>
                </a:gridCol>
              </a:tblGrid>
              <a:tr h="370840">
                <a:tc>
                  <a:txBody>
                    <a:bodyPr/>
                    <a:lstStyle/>
                    <a:p>
                      <a:pPr algn="ctr"/>
                      <a:r>
                        <a:rPr lang="en-VN" sz="1800" dirty="0">
                          <a:latin typeface="Arial" panose="020B0604020202020204" pitchFamily="34" charset="0"/>
                          <a:cs typeface="Arial" panose="020B0604020202020204" pitchFamily="34"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Chủ đề/bài học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Số tiết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446009"/>
                  </a:ext>
                </a:extLst>
              </a:tr>
              <a:tr h="370840">
                <a:tc>
                  <a:txBody>
                    <a:bodyPr/>
                    <a:lstStyle/>
                    <a:p>
                      <a:pPr algn="ctr"/>
                      <a:r>
                        <a:rPr lang="en-VN" sz="180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Làm quen với phương tiện LS&amp;ĐL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4828866"/>
                  </a:ext>
                </a:extLst>
              </a:tr>
              <a:tr h="370840">
                <a:tc>
                  <a:txBody>
                    <a:bodyPr/>
                    <a:lstStyle/>
                    <a:p>
                      <a:pPr algn="ctr"/>
                      <a:r>
                        <a:rPr lang="en-VN" sz="18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Địa phương em (tỉnh, thành phố)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202262"/>
                  </a:ext>
                </a:extLst>
              </a:tr>
              <a:tr h="370840">
                <a:tc>
                  <a:txBody>
                    <a:bodyPr/>
                    <a:lstStyle/>
                    <a:p>
                      <a:pPr algn="ctr"/>
                      <a:r>
                        <a:rPr lang="en-VN" sz="18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Trung du và miền núi phía Bắc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138528"/>
                  </a:ext>
                </a:extLst>
              </a:tr>
              <a:tr h="370840">
                <a:tc>
                  <a:txBody>
                    <a:bodyPr/>
                    <a:lstStyle/>
                    <a:p>
                      <a:pPr algn="ctr"/>
                      <a:r>
                        <a:rPr lang="en-VN" sz="18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Đồng bằng Bắc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0229045"/>
                  </a:ext>
                </a:extLst>
              </a:tr>
              <a:tr h="370840">
                <a:tc>
                  <a:txBody>
                    <a:bodyPr/>
                    <a:lstStyle/>
                    <a:p>
                      <a:pPr algn="ctr"/>
                      <a:r>
                        <a:rPr lang="en-VN" sz="18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Bắc Trung Bộ và Nam Trung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77191"/>
                  </a:ext>
                </a:extLst>
              </a:tr>
              <a:tr h="370840">
                <a:tc>
                  <a:txBody>
                    <a:bodyPr/>
                    <a:lstStyle/>
                    <a:p>
                      <a:pPr algn="ctr"/>
                      <a:r>
                        <a:rPr lang="en-VN" sz="18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Nam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823116"/>
                  </a:ext>
                </a:extLst>
              </a:tr>
              <a:tr h="370840">
                <a:tc>
                  <a:txBody>
                    <a:bodyPr/>
                    <a:lstStyle/>
                    <a:p>
                      <a:pPr algn="ctr"/>
                      <a:r>
                        <a:rPr lang="en-VN" sz="180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VN" sz="1800" dirty="0">
                          <a:latin typeface="Arial" panose="020B0604020202020204" pitchFamily="34" charset="0"/>
                          <a:cs typeface="Arial" panose="020B0604020202020204" pitchFamily="34" charset="0"/>
                        </a:rPr>
                        <a:t>Kiểm tra định kì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8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666372"/>
                  </a:ext>
                </a:extLst>
              </a:tr>
            </a:tbl>
          </a:graphicData>
        </a:graphic>
      </p:graphicFrame>
    </p:spTree>
    <p:extLst>
      <p:ext uri="{BB962C8B-B14F-4D97-AF65-F5344CB8AC3E}">
        <p14:creationId xmlns:p14="http://schemas.microsoft.com/office/powerpoint/2010/main" val="3007698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3.2. THIẾT KẾ KẾ HOẠCH BÀI DẠY</a:t>
            </a:r>
          </a:p>
        </p:txBody>
      </p:sp>
      <p:sp>
        <p:nvSpPr>
          <p:cNvPr id="2" name="TextBox 1">
            <a:extLst>
              <a:ext uri="{FF2B5EF4-FFF2-40B4-BE49-F238E27FC236}">
                <a16:creationId xmlns:a16="http://schemas.microsoft.com/office/drawing/2014/main" id="{F12CF487-D081-C56E-5BC7-EA88974431C9}"/>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 cầu của kế hoạch bài dạy</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B9A4E976-971E-C37F-4893-4E5E00C5ED89}"/>
              </a:ext>
            </a:extLst>
          </p:cNvPr>
          <p:cNvSpPr txBox="1"/>
          <p:nvPr/>
        </p:nvSpPr>
        <p:spPr>
          <a:xfrm>
            <a:off x="140451" y="1493673"/>
            <a:ext cx="8165595" cy="2961773"/>
          </a:xfrm>
          <a:prstGeom prst="rect">
            <a:avLst/>
          </a:prstGeom>
          <a:noFill/>
        </p:spPr>
        <p:txBody>
          <a:bodyPr wrap="square">
            <a:spAutoFit/>
          </a:bodyPr>
          <a:lstStyle/>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linh hoạt</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 bảo sự phù hợp của chuỗi hoạt động học và sự phù hợp của các yếu tố trong mỗi hoạt động học tập tổ chức cho HS.</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Khai thác tốt phương pháp và kỹ thuật dạy học tích cực </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Phát huy tối đa năng lực của người học.</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Đa dạng trong hình thức dạy học.</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Đa dạng hình thức, phương pháp kiểm tra đánh giá. </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9245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3.2. THIẾT KẾ KẾ HOẠCH BÀI DẠY</a:t>
            </a:r>
          </a:p>
        </p:txBody>
      </p:sp>
      <p:sp>
        <p:nvSpPr>
          <p:cNvPr id="2" name="TextBox 1">
            <a:extLst>
              <a:ext uri="{FF2B5EF4-FFF2-40B4-BE49-F238E27FC236}">
                <a16:creationId xmlns:a16="http://schemas.microsoft.com/office/drawing/2014/main" id="{F12CF487-D081-C56E-5BC7-EA88974431C9}"/>
              </a:ext>
            </a:extLst>
          </p:cNvPr>
          <p:cNvSpPr txBox="1"/>
          <p:nvPr/>
        </p:nvSpPr>
        <p:spPr>
          <a:xfrm>
            <a:off x="457992" y="929473"/>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 cầu của kế hoạch bài dạy</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B9A4E976-971E-C37F-4893-4E5E00C5ED89}"/>
              </a:ext>
            </a:extLst>
          </p:cNvPr>
          <p:cNvSpPr txBox="1"/>
          <p:nvPr/>
        </p:nvSpPr>
        <p:spPr>
          <a:xfrm>
            <a:off x="140451" y="1493673"/>
            <a:ext cx="8165595" cy="2961773"/>
          </a:xfrm>
          <a:prstGeom prst="rect">
            <a:avLst/>
          </a:prstGeom>
          <a:noFill/>
        </p:spPr>
        <p:txBody>
          <a:bodyPr wrap="square">
            <a:spAutoFit/>
          </a:bodyPr>
          <a:lstStyle/>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linh hoạt</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 bảo sự phù hợp của chuỗi hoạt động học và sự phù hợp của các yếu tố trong mỗi hoạt động học tập tổ chức cho HS.</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Khai thác tốt phương pháp và kỹ thuật dạy học tích cực </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44830"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Phát huy tối đa năng lực của người học.</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Đa dạng trong hình thức dạy học.</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lnSpc>
                <a:spcPct val="130000"/>
              </a:lnSpc>
              <a:spcAft>
                <a:spcPts val="600"/>
              </a:spcAft>
              <a:buSzPts val="1250"/>
              <a:buFont typeface="Times New Roman" panose="02020603050405020304" pitchFamily="18" charset="0"/>
              <a:buChar char="-"/>
              <a:tabLst>
                <a:tab pos="554355" algn="l"/>
              </a:tabLs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Đa dạng hình thức, phương pháp kiểm tra đánh giá. </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67742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F12CF487-D081-C56E-5BC7-EA88974431C9}"/>
              </a:ext>
            </a:extLst>
          </p:cNvPr>
          <p:cNvSpPr txBox="1"/>
          <p:nvPr/>
        </p:nvSpPr>
        <p:spPr>
          <a:xfrm>
            <a:off x="489202" y="242536"/>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KHUNG KẾ HOẠCH BÀI DẠY</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590F4E44-5284-1E9C-44E9-E602FA163525}"/>
              </a:ext>
            </a:extLst>
          </p:cNvPr>
          <p:cNvSpPr txBox="1"/>
          <p:nvPr/>
        </p:nvSpPr>
        <p:spPr>
          <a:xfrm>
            <a:off x="624194" y="916916"/>
            <a:ext cx="8106156" cy="4185761"/>
          </a:xfrm>
          <a:prstGeom prst="rect">
            <a:avLst/>
          </a:prstGeom>
          <a:noFill/>
        </p:spPr>
        <p:txBody>
          <a:bodyPr wrap="square">
            <a:spAutoFit/>
          </a:bodyPr>
          <a:lstStyle/>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Môn học/hoạt động giáo dục ……………………………………; lớp …………….</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 bài học: …………………………………………………….; số tiết: ………….</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 gian thực hiện: ngày...tháng...năm...(hoặc từ …/…/… đến …/…/…)</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Yêu cầu cần đạt: </a:t>
            </a: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Đồ dùng dạy học: </a:t>
            </a: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Các hoạt động dạy học chủ yếu:</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Hoạt động Mở đầu: khởi động, kết nối.</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Hoạt động Hình thành kiến thức mới: trải nghiệm, khám phá, phân tích, hình thành kiến thức mới </a:t>
            </a:r>
            <a:r>
              <a:rPr lang="vi-VN"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 với bài hình thành kiến thức mới).</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Hoạt động Luyện tập, thực hành.</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Hoạt động Vận dụng, trải nghiệm </a:t>
            </a:r>
            <a:r>
              <a:rPr lang="vi-VN"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có).</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vi-VN"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Điều chỉnh sau bài dạy </a:t>
            </a:r>
            <a:r>
              <a:rPr lang="vi-VN"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có).</a:t>
            </a:r>
            <a:endParaRPr lang="en-VN"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957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3.2. THIẾT KẾ KẾ HOẠCH BÀI DẠY</a:t>
            </a:r>
          </a:p>
        </p:txBody>
      </p:sp>
      <p:pic>
        <p:nvPicPr>
          <p:cNvPr id="6" name="Picture 5" descr="A diagram of a diagram&#10;&#10;Description automatically generated with medium confidence">
            <a:extLst>
              <a:ext uri="{FF2B5EF4-FFF2-40B4-BE49-F238E27FC236}">
                <a16:creationId xmlns:a16="http://schemas.microsoft.com/office/drawing/2014/main" id="{8DE7FA70-C6E1-3D89-18CC-0ADE946BB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275" y="1063152"/>
            <a:ext cx="7772400" cy="3625609"/>
          </a:xfrm>
          <a:prstGeom prst="rect">
            <a:avLst/>
          </a:prstGeom>
        </p:spPr>
      </p:pic>
      <p:sp>
        <p:nvSpPr>
          <p:cNvPr id="2" name="TextBox 1">
            <a:extLst>
              <a:ext uri="{FF2B5EF4-FFF2-40B4-BE49-F238E27FC236}">
                <a16:creationId xmlns:a16="http://schemas.microsoft.com/office/drawing/2014/main" id="{6B75AD82-3372-E9B0-6A65-BB4C2857EA34}"/>
              </a:ext>
            </a:extLst>
          </p:cNvPr>
          <p:cNvSpPr txBox="1"/>
          <p:nvPr/>
        </p:nvSpPr>
        <p:spPr>
          <a:xfrm>
            <a:off x="951268" y="950048"/>
            <a:ext cx="7802062" cy="450829"/>
          </a:xfrm>
          <a:prstGeom prst="rect">
            <a:avLst/>
          </a:prstGeom>
          <a:solidFill>
            <a:schemeClr val="accent5">
              <a:lumMod val="20000"/>
              <a:lumOff val="80000"/>
            </a:schemeClr>
          </a:solid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trình xây dựng kế hoạch bài dạy môn Lịch sử và Địa lí</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9050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292662"/>
          </a:xfrm>
          <a:prstGeom prst="rect">
            <a:avLst/>
          </a:prstGeom>
          <a:noFill/>
        </p:spPr>
        <p:txBody>
          <a:bodyPr wrap="square" rtlCol="0">
            <a:spAutoFit/>
          </a:bodyPr>
          <a:lstStyle/>
          <a:p>
            <a:pPr algn="just"/>
            <a:endParaRPr lang="en-US" sz="2000" b="1"/>
          </a:p>
          <a:p>
            <a:pPr algn="just"/>
            <a:endParaRPr lang="en-US" sz="2000" b="1"/>
          </a:p>
          <a:p>
            <a:pPr marL="457200" indent="-457200" algn="just">
              <a:buFont typeface="+mj-lt"/>
              <a:buAutoNum type="arabicPeriod"/>
            </a:pPr>
            <a:endParaRPr lang="en-US" sz="2000">
              <a:sym typeface="Symbol" panose="05050102010706020507" pitchFamily="18" charset="2"/>
            </a:endParaRPr>
          </a:p>
          <a:p>
            <a:pPr marL="685778" lvl="1" indent="-342900">
              <a:buFont typeface="+mj-lt"/>
              <a:buAutoNum type="arabicPeriod"/>
            </a:pPr>
            <a:endParaRPr lang="en-US"/>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1. CĂN CỨ SỬA ĐỔI CT GDPT</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404621" y="816102"/>
            <a:ext cx="8502088" cy="4613654"/>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1.2. </a:t>
            </a:r>
            <a:r>
              <a:rPr lang="en-US" sz="2400" b="1" dirty="0" err="1">
                <a:latin typeface="Arial" panose="020B0604020202020204" pitchFamily="34" charset="0"/>
                <a:cs typeface="Arial" panose="020B0604020202020204" pitchFamily="34" charset="0"/>
              </a:rPr>
              <a:t>Căn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cứ</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pháp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lí</a:t>
            </a:r>
            <a:endParaRPr lang="en-US" sz="2400" b="1" dirty="0">
              <a:latin typeface="Arial" panose="020B0604020202020204" pitchFamily="34" charset="0"/>
              <a:cs typeface="Arial" panose="020B0604020202020204" pitchFamily="34" charset="0"/>
            </a:endParaRPr>
          </a:p>
          <a:p>
            <a:pPr indent="457200" algn="just">
              <a:lnSpc>
                <a:spcPct val="130000"/>
              </a:lnSpc>
              <a:spcAft>
                <a:spcPts val="600"/>
              </a:spcAft>
            </a:pPr>
            <a:r>
              <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Chương trình giáo dục phổ thông tổng thể và Chương trình giáo dục phổ thông các môn học, hoạt động giáo dục kèm theo Thông tư số 32/2018/TT-BGDĐT ngày 26/12/2018; Thông tư số 26/2020/TT-BGDĐT ngày 26/8/2020; Thông tư số 13/2022/TT-BGDĐT ngày 03/8/2022; </a:t>
            </a:r>
            <a:r>
              <a:rPr lang="en-VN" sz="2000" b="1" dirty="0">
                <a:effectLst/>
                <a:latin typeface="Arial" panose="020B0604020202020204" pitchFamily="34" charset="0"/>
                <a:ea typeface="Times New Roman" panose="02020603050405020304" pitchFamily="18" charset="0"/>
                <a:cs typeface="Arial" panose="020B0604020202020204" pitchFamily="34" charset="0"/>
              </a:rPr>
              <a:t>Thông tư số 46/2020/TT-BGDĐT</a:t>
            </a:r>
            <a:r>
              <a:rPr lang="en-VN" sz="2000" dirty="0">
                <a:effectLst/>
                <a:latin typeface="Arial" panose="020B0604020202020204" pitchFamily="34" charset="0"/>
                <a:ea typeface="Times New Roman" panose="02020603050405020304" pitchFamily="18" charset="0"/>
                <a:cs typeface="Arial" panose="020B0604020202020204" pitchFamily="34" charset="0"/>
              </a:rPr>
              <a:t>, ngày 31/12/2020.</a:t>
            </a:r>
          </a:p>
          <a:p>
            <a:pPr indent="457200" algn="just">
              <a:lnSpc>
                <a:spcPct val="130000"/>
              </a:lnSpc>
              <a:spcAft>
                <a:spcPts val="600"/>
              </a:spcAft>
            </a:pPr>
            <a:r>
              <a:rPr lang="en-VN" sz="2000" dirty="0">
                <a:effectLst/>
                <a:latin typeface="Arial" panose="020B0604020202020204" pitchFamily="34" charset="0"/>
                <a:ea typeface="Times New Roman" panose="02020603050405020304" pitchFamily="18" charset="0"/>
                <a:cs typeface="Arial" panose="020B0604020202020204" pitchFamily="34" charset="0"/>
              </a:rPr>
              <a:t>- Các văn bản góp ý về Chương trình giáo dục phổ thông sửa đổi của Ban Tuyên giáo và Dân vận Trung ương; Bộ Tài chính và các bộ ban ngành.</a:t>
            </a:r>
          </a:p>
        </p:txBody>
      </p:sp>
    </p:spTree>
    <p:extLst>
      <p:ext uri="{BB962C8B-B14F-4D97-AF65-F5344CB8AC3E}">
        <p14:creationId xmlns:p14="http://schemas.microsoft.com/office/powerpoint/2010/main" val="3858747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3.2. THIẾT KẾ KẾ HOẠCH BÀI DẠY</a:t>
            </a:r>
          </a:p>
        </p:txBody>
      </p:sp>
      <p:sp>
        <p:nvSpPr>
          <p:cNvPr id="4" name="TextBox 3">
            <a:extLst>
              <a:ext uri="{FF2B5EF4-FFF2-40B4-BE49-F238E27FC236}">
                <a16:creationId xmlns:a16="http://schemas.microsoft.com/office/drawing/2014/main" id="{8496EB23-9A8B-1082-B18E-91FBBB1A8FBD}"/>
              </a:ext>
            </a:extLst>
          </p:cNvPr>
          <p:cNvSpPr txBox="1"/>
          <p:nvPr/>
        </p:nvSpPr>
        <p:spPr>
          <a:xfrm>
            <a:off x="390906" y="1011487"/>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chuỗi hoạt động dạy học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descr="A blue rectangular sign with white text&#10;&#10;Description automatically generated">
            <a:extLst>
              <a:ext uri="{FF2B5EF4-FFF2-40B4-BE49-F238E27FC236}">
                <a16:creationId xmlns:a16="http://schemas.microsoft.com/office/drawing/2014/main" id="{FA54768C-D81F-AA95-0520-A4FF691F9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590" y="1623534"/>
            <a:ext cx="7772400" cy="3117098"/>
          </a:xfrm>
          <a:prstGeom prst="rect">
            <a:avLst/>
          </a:prstGeom>
        </p:spPr>
      </p:pic>
    </p:spTree>
    <p:extLst>
      <p:ext uri="{BB962C8B-B14F-4D97-AF65-F5344CB8AC3E}">
        <p14:creationId xmlns:p14="http://schemas.microsoft.com/office/powerpoint/2010/main" val="79694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3.2. THIẾT KẾ KẾ HOẠCH BÀI DẠY</a:t>
            </a:r>
          </a:p>
        </p:txBody>
      </p:sp>
      <p:sp>
        <p:nvSpPr>
          <p:cNvPr id="4" name="TextBox 3">
            <a:extLst>
              <a:ext uri="{FF2B5EF4-FFF2-40B4-BE49-F238E27FC236}">
                <a16:creationId xmlns:a16="http://schemas.microsoft.com/office/drawing/2014/main" id="{8496EB23-9A8B-1082-B18E-91FBBB1A8FBD}"/>
              </a:ext>
            </a:extLst>
          </p:cNvPr>
          <p:cNvSpPr txBox="1"/>
          <p:nvPr/>
        </p:nvSpPr>
        <p:spPr>
          <a:xfrm>
            <a:off x="390906" y="1011487"/>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chuỗi hoạt động dạy học</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descr="A screenshot of a computer&#10;&#10;Description automatically generated">
            <a:extLst>
              <a:ext uri="{FF2B5EF4-FFF2-40B4-BE49-F238E27FC236}">
                <a16:creationId xmlns:a16="http://schemas.microsoft.com/office/drawing/2014/main" id="{F4A68C14-776A-1D86-EB59-A162CEA67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07" y="0"/>
            <a:ext cx="8815985" cy="5143500"/>
          </a:xfrm>
          <a:prstGeom prst="rect">
            <a:avLst/>
          </a:prstGeom>
        </p:spPr>
      </p:pic>
    </p:spTree>
    <p:extLst>
      <p:ext uri="{BB962C8B-B14F-4D97-AF65-F5344CB8AC3E}">
        <p14:creationId xmlns:p14="http://schemas.microsoft.com/office/powerpoint/2010/main" val="2224340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F3724B-FAB5-4B85-861F-4475B3642F4C}"/>
              </a:ext>
            </a:extLst>
          </p:cNvPr>
          <p:cNvSpPr>
            <a:spLocks noGrp="1"/>
          </p:cNvSpPr>
          <p:nvPr>
            <p:ph sz="quarter" idx="10"/>
          </p:nvPr>
        </p:nvSpPr>
        <p:spPr>
          <a:xfrm>
            <a:off x="140677" y="1134749"/>
            <a:ext cx="9003323" cy="1828801"/>
          </a:xfrm>
        </p:spPr>
        <p:txBody>
          <a:bodyPr/>
          <a:lstStyle/>
          <a:p>
            <a:pPr>
              <a:spcBef>
                <a:spcPts val="0"/>
              </a:spcBef>
              <a:spcAft>
                <a:spcPts val="600"/>
              </a:spcAft>
            </a:pPr>
            <a:r>
              <a:rPr lang="nl-NL" sz="2800" b="1" dirty="0">
                <a:solidFill>
                  <a:srgbClr val="0D04C8"/>
                </a:solidFill>
                <a:ea typeface="Tahoma" panose="020B0604030504040204" pitchFamily="34" charset="0"/>
                <a:cs typeface="Times New Roman" panose="02020603050405020304" pitchFamily="18" charset="0"/>
              </a:rPr>
              <a:t>PHẦN IV. </a:t>
            </a:r>
          </a:p>
          <a:p>
            <a:pPr>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HƯỚNG DẪN KIỂM TRA, ĐÁNH GIÁ</a:t>
            </a:r>
          </a:p>
          <a:p>
            <a:pPr algn="just">
              <a:spcBef>
                <a:spcPts val="0"/>
              </a:spcBef>
              <a:spcAft>
                <a:spcPts val="600"/>
              </a:spcAft>
            </a:pPr>
            <a:r>
              <a:rPr lang="vi-VN" sz="2800" b="1" dirty="0">
                <a:solidFill>
                  <a:srgbClr val="0D04C8"/>
                </a:solidFill>
                <a:ea typeface="Tahoma" panose="020B0604030504040204" pitchFamily="34" charset="0"/>
                <a:cs typeface="Times New Roman" panose="02020603050405020304" pitchFamily="18" charset="0"/>
              </a:rPr>
              <a:t>  </a:t>
            </a:r>
            <a:endParaRPr lang="vi-VN" dirty="0"/>
          </a:p>
        </p:txBody>
      </p:sp>
    </p:spTree>
    <p:extLst>
      <p:ext uri="{BB962C8B-B14F-4D97-AF65-F5344CB8AC3E}">
        <p14:creationId xmlns:p14="http://schemas.microsoft.com/office/powerpoint/2010/main" val="305044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4.1. QUY ĐỊNH CHUNG VỀ KIỂM TRA, ĐÁNH GIÁ</a:t>
            </a:r>
          </a:p>
        </p:txBody>
      </p:sp>
      <p:sp>
        <p:nvSpPr>
          <p:cNvPr id="6" name="TextBox 5">
            <a:extLst>
              <a:ext uri="{FF2B5EF4-FFF2-40B4-BE49-F238E27FC236}">
                <a16:creationId xmlns:a16="http://schemas.microsoft.com/office/drawing/2014/main" id="{CB41769A-93CC-2077-3203-89F286A19982}"/>
              </a:ext>
            </a:extLst>
          </p:cNvPr>
          <p:cNvSpPr txBox="1"/>
          <p:nvPr/>
        </p:nvSpPr>
        <p:spPr>
          <a:xfrm>
            <a:off x="489367" y="1116432"/>
            <a:ext cx="8102846" cy="2964851"/>
          </a:xfrm>
          <a:prstGeom prst="rect">
            <a:avLst/>
          </a:prstGeom>
          <a:noFill/>
        </p:spPr>
        <p:txBody>
          <a:bodyPr wrap="square">
            <a:spAutoFit/>
          </a:bodyPr>
          <a:lstStyle/>
          <a:p>
            <a:pPr indent="457200" algn="just">
              <a:lnSpc>
                <a:spcPct val="11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dirty="0" err="1">
                <a:solidFill>
                  <a:srgbClr val="000000"/>
                </a:solidFill>
                <a:latin typeface="Arial" panose="020B0604020202020204" pitchFamily="34" charset="0"/>
                <a:ea typeface="Calibri" panose="020F0502020204030204" pitchFamily="34" charset="0"/>
                <a:cs typeface="Arial" panose="020B0604020202020204" pitchFamily="34" charset="0"/>
              </a:rPr>
              <a:t>M</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ục</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đích</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ĐG: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cung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cấp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tin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chính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xác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kịp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thời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xác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định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tích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rèn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luyện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mức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ứng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phổ</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cấp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tiểu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sự</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tiến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bộ</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dẫn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điều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chỉnh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dạy</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nhằm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nâng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cao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chất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vi-VN"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cụ</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như</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sau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600"/>
              </a:spcBef>
              <a:spcAft>
                <a:spcPts val="6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dirty="0" err="1">
                <a:solidFill>
                  <a:srgbClr val="000000"/>
                </a:solidFill>
                <a:latin typeface="Arial" panose="020B0604020202020204" pitchFamily="34" charset="0"/>
                <a:ea typeface="Calibri" panose="020F0502020204030204" pitchFamily="34" charset="0"/>
                <a:cs typeface="Arial" panose="020B0604020202020204" pitchFamily="34" charset="0"/>
              </a:rPr>
              <a:t>Y</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êu</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cầu</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ĐG</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qua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mức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ứng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biểu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hiện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cụ</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về</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thành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phần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năng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lực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từng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môn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những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biểu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hiện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phẩm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chất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năng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lực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phổ</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cấp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tiểu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85246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4.1. QUY ĐỊNH CHUNG VỀ KIỂM TRA, ĐÁNH GIÁ</a:t>
            </a:r>
          </a:p>
        </p:txBody>
      </p:sp>
      <p:sp>
        <p:nvSpPr>
          <p:cNvPr id="6" name="TextBox 5">
            <a:extLst>
              <a:ext uri="{FF2B5EF4-FFF2-40B4-BE49-F238E27FC236}">
                <a16:creationId xmlns:a16="http://schemas.microsoft.com/office/drawing/2014/main" id="{CB41769A-93CC-2077-3203-89F286A19982}"/>
              </a:ext>
            </a:extLst>
          </p:cNvPr>
          <p:cNvSpPr txBox="1"/>
          <p:nvPr/>
        </p:nvSpPr>
        <p:spPr>
          <a:xfrm>
            <a:off x="489367" y="1037148"/>
            <a:ext cx="8102846" cy="2805255"/>
          </a:xfrm>
          <a:prstGeom prst="rect">
            <a:avLst/>
          </a:prstGeom>
          <a:noFill/>
        </p:spPr>
        <p:txBody>
          <a:bodyPr wrap="square">
            <a:spAutoFit/>
          </a:bodyPr>
          <a:lstStyle/>
          <a:p>
            <a:pPr indent="457200" algn="just">
              <a:lnSpc>
                <a:spcPct val="150000"/>
              </a:lnSpc>
              <a:spcAft>
                <a:spcPts val="600"/>
              </a:spcAft>
            </a:pPr>
            <a:r>
              <a:rPr lang="en-GB" b="1" dirty="0" err="1">
                <a:solidFill>
                  <a:srgbClr val="000000"/>
                </a:solidFill>
                <a:latin typeface="Arial" panose="020B0604020202020204" pitchFamily="34" charset="0"/>
                <a:ea typeface="Calibri" panose="020F0502020204030204" pitchFamily="34" charset="0"/>
                <a:cs typeface="Arial" panose="020B0604020202020204" pitchFamily="34" charset="0"/>
              </a:rPr>
              <a:t>M</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ục</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đích</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ĐG: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quá</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tiến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bộ</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kết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quả</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đáp</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đạt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biểu</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cụ</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thể</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phần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từng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môn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phổ</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cấp</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tiểu</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thành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qua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phẩm</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chất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chủ</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yếu</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lực</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cốt</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lõi</a:t>
            </a:r>
            <a:r>
              <a:rPr lang="en-US" sz="20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812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4.1. QUY ĐỊNH CHUNG VỀ KIỂM TRA, ĐÁNH GIÁ</a:t>
            </a:r>
          </a:p>
        </p:txBody>
      </p:sp>
      <p:sp>
        <p:nvSpPr>
          <p:cNvPr id="6" name="TextBox 5">
            <a:extLst>
              <a:ext uri="{FF2B5EF4-FFF2-40B4-BE49-F238E27FC236}">
                <a16:creationId xmlns:a16="http://schemas.microsoft.com/office/drawing/2014/main" id="{CB41769A-93CC-2077-3203-89F286A19982}"/>
              </a:ext>
            </a:extLst>
          </p:cNvPr>
          <p:cNvSpPr txBox="1"/>
          <p:nvPr/>
        </p:nvSpPr>
        <p:spPr>
          <a:xfrm>
            <a:off x="489367" y="837673"/>
            <a:ext cx="8201308" cy="4047262"/>
          </a:xfrm>
          <a:prstGeom prst="rect">
            <a:avLst/>
          </a:prstGeom>
          <a:noFill/>
        </p:spPr>
        <p:txBody>
          <a:bodyPr wrap="square">
            <a:spAutoFit/>
          </a:bodyPr>
          <a:lstStyle/>
          <a:p>
            <a:pPr indent="457200" algn="just">
              <a:spcAft>
                <a:spcPts val="600"/>
              </a:spcAft>
            </a:pPr>
            <a:r>
              <a:rPr lang="en-GB" b="1"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GB"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b="1"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ĐG</a:t>
            </a:r>
            <a:endParaRPr lang="en-GB" b="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457200" algn="just"/>
            <a:r>
              <a:rPr lang="vi-VN"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quan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viên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dõi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lắng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nghe</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giảng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dạy</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trên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lớp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sử</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phiếu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quan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bảng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kiểm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nhật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ký</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ghi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chép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lại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biểu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hiện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sử</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làm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chứng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rèn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luyện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r>
              <a:rPr lang="vi-VN"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qua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hồ</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phẩm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học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sinh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GV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đưa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ra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nhận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xét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về</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sản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phẩm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kết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quả</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HS,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từ</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đó</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HS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từng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nội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dung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liên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quan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r>
              <a:rPr lang="vi-VN"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vấn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GV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trao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đổi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HS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qua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việc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hỏi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thông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tin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nhằm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đưa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ra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những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nhận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xét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biện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giúp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kịp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thời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r>
              <a:rPr lang="vi-VN"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pháp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kiểm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viết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viên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sử</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bài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kiểm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gồm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hỏi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bài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tập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thiết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kế</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theo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mức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độ</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cầu</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chương</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dưới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hình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thức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trắc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tự</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luận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kết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hợp</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trắc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tự</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luận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để</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mức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đạt</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về</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các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nội</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dung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giáo</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dục</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cần</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đánh</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2E2E2E"/>
                </a:solidFill>
                <a:effectLst/>
                <a:latin typeface="Arial" panose="020B0604020202020204" pitchFamily="34" charset="0"/>
                <a:ea typeface="Times New Roman" panose="02020603050405020304" pitchFamily="18" charset="0"/>
                <a:cs typeface="Arial" panose="020B0604020202020204" pitchFamily="34" charset="0"/>
              </a:rPr>
              <a:t>giá</a:t>
            </a:r>
            <a:r>
              <a:rPr lang="en-US" sz="1800" dirty="0">
                <a:solidFill>
                  <a:srgbClr val="2E2E2E"/>
                </a:solidFill>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94827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4.2. HƯỚNG DẪN KĨ THUẬT KIỂM TRA, ĐÁNH GIÁ</a:t>
            </a:r>
          </a:p>
        </p:txBody>
      </p:sp>
      <p:sp>
        <p:nvSpPr>
          <p:cNvPr id="2" name="TextBox 1">
            <a:extLst>
              <a:ext uri="{FF2B5EF4-FFF2-40B4-BE49-F238E27FC236}">
                <a16:creationId xmlns:a16="http://schemas.microsoft.com/office/drawing/2014/main" id="{2E0AB559-C4CD-F9AD-3011-25EDD42F66B0}"/>
              </a:ext>
            </a:extLst>
          </p:cNvPr>
          <p:cNvSpPr txBox="1"/>
          <p:nvPr/>
        </p:nvSpPr>
        <p:spPr>
          <a:xfrm>
            <a:off x="390906" y="891017"/>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 dựng ma trận đề kiểm tra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image3.png">
            <a:extLst>
              <a:ext uri="{FF2B5EF4-FFF2-40B4-BE49-F238E27FC236}">
                <a16:creationId xmlns:a16="http://schemas.microsoft.com/office/drawing/2014/main" id="{D2FF3E21-02BD-AA4D-BD60-CB9D3FDBAA72}"/>
              </a:ext>
            </a:extLst>
          </p:cNvPr>
          <p:cNvPicPr/>
          <p:nvPr/>
        </p:nvPicPr>
        <p:blipFill>
          <a:blip r:embed="rId3">
            <a:extLst>
              <a:ext uri="{28A0092B-C50C-407E-A947-70E740481C1C}">
                <a14:useLocalDpi xmlns:a14="http://schemas.microsoft.com/office/drawing/2010/main" val="0"/>
              </a:ext>
            </a:extLst>
          </a:blip>
          <a:srcRect/>
          <a:stretch>
            <a:fillRect/>
          </a:stretch>
        </p:blipFill>
        <p:spPr>
          <a:xfrm>
            <a:off x="1631632" y="1416761"/>
            <a:ext cx="5982335" cy="3532610"/>
          </a:xfrm>
          <a:prstGeom prst="rect">
            <a:avLst/>
          </a:prstGeom>
          <a:ln/>
        </p:spPr>
      </p:pic>
    </p:spTree>
    <p:extLst>
      <p:ext uri="{BB962C8B-B14F-4D97-AF65-F5344CB8AC3E}">
        <p14:creationId xmlns:p14="http://schemas.microsoft.com/office/powerpoint/2010/main" val="13519562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5" name="Title 4">
            <a:extLst>
              <a:ext uri="{FF2B5EF4-FFF2-40B4-BE49-F238E27FC236}">
                <a16:creationId xmlns:a16="http://schemas.microsoft.com/office/drawing/2014/main" id="{9266F82A-6DA3-4131-976A-25981F40A624}"/>
              </a:ext>
            </a:extLst>
          </p:cNvPr>
          <p:cNvSpPr>
            <a:spLocks noGrp="1"/>
          </p:cNvSpPr>
          <p:nvPr>
            <p:ph type="title"/>
          </p:nvPr>
        </p:nvSpPr>
        <p:spPr/>
        <p:txBody>
          <a:bodyPr/>
          <a:lstStyle/>
          <a:p>
            <a:pPr algn="ctr"/>
            <a:r>
              <a:rPr lang="vi-VN" sz="2600" dirty="0"/>
              <a:t>4.2. HƯỚNG DẪN KĨ THUẬT KIỂM TRA, ĐÁNH GIÁ</a:t>
            </a:r>
          </a:p>
        </p:txBody>
      </p:sp>
      <p:sp>
        <p:nvSpPr>
          <p:cNvPr id="2" name="TextBox 1">
            <a:extLst>
              <a:ext uri="{FF2B5EF4-FFF2-40B4-BE49-F238E27FC236}">
                <a16:creationId xmlns:a16="http://schemas.microsoft.com/office/drawing/2014/main" id="{2E0AB559-C4CD-F9AD-3011-25EDD42F66B0}"/>
              </a:ext>
            </a:extLst>
          </p:cNvPr>
          <p:cNvSpPr txBox="1"/>
          <p:nvPr/>
        </p:nvSpPr>
        <p:spPr>
          <a:xfrm>
            <a:off x="390906" y="891017"/>
            <a:ext cx="8165595" cy="450829"/>
          </a:xfrm>
          <a:prstGeom prst="rect">
            <a:avLst/>
          </a:prstGeom>
          <a:noFill/>
        </p:spPr>
        <p:txBody>
          <a:bodyPr wrap="square">
            <a:spAutoFit/>
          </a:bodyPr>
          <a:lstStyle/>
          <a:p>
            <a:pPr indent="457200" algn="ctr">
              <a:lnSpc>
                <a:spcPct val="130000"/>
              </a:lnSpc>
              <a:spcAft>
                <a:spcPts val="600"/>
              </a:spcAft>
            </a:pPr>
            <a:r>
              <a:rPr lang="vi-VN"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Xây dựng ma trận đề kiểm tra</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2.png">
            <a:extLst>
              <a:ext uri="{FF2B5EF4-FFF2-40B4-BE49-F238E27FC236}">
                <a16:creationId xmlns:a16="http://schemas.microsoft.com/office/drawing/2014/main" id="{A0CAFFC4-5204-9BDA-C659-7A31946A099E}"/>
              </a:ext>
            </a:extLst>
          </p:cNvPr>
          <p:cNvPicPr/>
          <p:nvPr/>
        </p:nvPicPr>
        <p:blipFill>
          <a:blip r:embed="rId3"/>
          <a:srcRect/>
          <a:stretch>
            <a:fillRect/>
          </a:stretch>
        </p:blipFill>
        <p:spPr>
          <a:xfrm>
            <a:off x="1790700" y="891017"/>
            <a:ext cx="5829300" cy="4086225"/>
          </a:xfrm>
          <a:prstGeom prst="rect">
            <a:avLst/>
          </a:prstGeom>
          <a:ln/>
        </p:spPr>
      </p:pic>
    </p:spTree>
    <p:extLst>
      <p:ext uri="{BB962C8B-B14F-4D97-AF65-F5344CB8AC3E}">
        <p14:creationId xmlns:p14="http://schemas.microsoft.com/office/powerpoint/2010/main" val="925216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8CECD5-1C48-46CD-91A7-0AC3485B3A09}"/>
              </a:ext>
            </a:extLst>
          </p:cNvPr>
          <p:cNvSpPr>
            <a:spLocks noGrp="1"/>
          </p:cNvSpPr>
          <p:nvPr>
            <p:ph sz="quarter" idx="10"/>
          </p:nvPr>
        </p:nvSpPr>
        <p:spPr>
          <a:xfrm>
            <a:off x="404621" y="1714500"/>
            <a:ext cx="8286053" cy="1201228"/>
          </a:xfrm>
        </p:spPr>
        <p:txBody>
          <a:bodyPr/>
          <a:lstStyle/>
          <a:p>
            <a:r>
              <a:rPr lang="en-US" b="1">
                <a:solidFill>
                  <a:schemeClr val="tx1"/>
                </a:solidFill>
                <a:latin typeface="Times New Roman" panose="02020603050405020304" pitchFamily="18" charset="0"/>
                <a:cs typeface="Times New Roman" panose="02020603050405020304" pitchFamily="18" charset="0"/>
              </a:rPr>
              <a:t>TRÂN TRỌNG CẢM </a:t>
            </a:r>
            <a:r>
              <a:rPr lang="vi-VN" b="1">
                <a:solidFill>
                  <a:schemeClr val="tx1"/>
                </a:solidFill>
                <a:latin typeface="Times New Roman" panose="02020603050405020304" pitchFamily="18" charset="0"/>
                <a:cs typeface="Times New Roman" panose="02020603050405020304" pitchFamily="18" charset="0"/>
              </a:rPr>
              <a:t>Ơ</a:t>
            </a:r>
            <a:r>
              <a:rPr lang="en-US" b="1">
                <a:solidFill>
                  <a:schemeClr val="tx1"/>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692719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C00A35-13D3-4D94-B03C-77A0B5EFFDC9}"/>
              </a:ext>
            </a:extLst>
          </p:cNvPr>
          <p:cNvSpPr/>
          <p:nvPr/>
        </p:nvSpPr>
        <p:spPr>
          <a:xfrm>
            <a:off x="313897" y="931766"/>
            <a:ext cx="8502088" cy="369332"/>
          </a:xfrm>
          <a:prstGeom prst="rect">
            <a:avLst/>
          </a:prstGeom>
        </p:spPr>
        <p:txBody>
          <a:bodyPr wrap="square">
            <a:spAutoFit/>
          </a:bodyPr>
          <a:lstStyle/>
          <a:p>
            <a:pPr algn="just">
              <a:spcBef>
                <a:spcPts val="600"/>
              </a:spcBef>
            </a:pPr>
            <a:endParaRPr lang="nl-NL" sz="1800" b="1">
              <a:solidFill>
                <a:srgbClr val="FF0000"/>
              </a:solidFill>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FB3048-B186-4057-B05A-89FD613D087C}"/>
              </a:ext>
            </a:extLst>
          </p:cNvPr>
          <p:cNvSpPr txBox="1"/>
          <p:nvPr/>
        </p:nvSpPr>
        <p:spPr>
          <a:xfrm>
            <a:off x="167780" y="478172"/>
            <a:ext cx="8808440" cy="1769715"/>
          </a:xfrm>
          <a:prstGeom prst="rect">
            <a:avLst/>
          </a:prstGeom>
          <a:noFill/>
        </p:spPr>
        <p:txBody>
          <a:bodyPr wrap="square" rtlCol="0">
            <a:spAutoFit/>
          </a:bodyPr>
          <a:lstStyle/>
          <a:p>
            <a:pPr algn="just"/>
            <a:endParaRPr lang="en-US" sz="2000" b="1" dirty="0"/>
          </a:p>
          <a:p>
            <a:pPr algn="just"/>
            <a:endParaRPr lang="en-US" sz="2000" b="1" dirty="0"/>
          </a:p>
          <a:p>
            <a:pPr marL="457200" indent="-457200" algn="just">
              <a:buFont typeface="+mj-lt"/>
              <a:buAutoNum type="arabicPeriod"/>
            </a:pPr>
            <a:endParaRPr lang="en-US" sz="2000" dirty="0">
              <a:sym typeface="Symbol" panose="05050102010706020507" pitchFamily="18" charset="2"/>
            </a:endParaRPr>
          </a:p>
          <a:p>
            <a:pPr indent="457200" algn="just">
              <a:lnSpc>
                <a:spcPct val="130000"/>
              </a:lnSpc>
              <a:spcAft>
                <a:spcPts val="600"/>
              </a:spcAft>
            </a:pPr>
            <a:r>
              <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Lớp </a:t>
            </a:r>
            <a:r>
              <a:rPr lang="vi-VN"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a:p>
            <a:pPr marL="342878" lvl="1"/>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Lược</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bỏ</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mạch</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nội</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dung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và</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các</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chủ</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đề</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của</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mạch</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nội</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dung </a:t>
            </a:r>
            <a:r>
              <a:rPr kumimoji="0" lang="en-US" altLang="en-VN" sz="1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sau</a:t>
            </a:r>
            <a:r>
              <a:rPr kumimoji="0" lang="en-US" altLang="en-VN" sz="1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VN" sz="2400" b="0" i="0" u="none" strike="noStrike" cap="none" normalizeH="0" baseline="0" dirty="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E6FDA18E-1587-472A-9A3C-FFA5711F33A8}"/>
              </a:ext>
            </a:extLst>
          </p:cNvPr>
          <p:cNvSpPr>
            <a:spLocks noGrp="1"/>
          </p:cNvSpPr>
          <p:nvPr>
            <p:ph type="title"/>
          </p:nvPr>
        </p:nvSpPr>
        <p:spPr/>
        <p:txBody>
          <a:bodyPr/>
          <a:lstStyle/>
          <a:p>
            <a:pPr algn="ctr"/>
            <a:r>
              <a:rPr lang="en-US" sz="3000" dirty="0"/>
              <a:t>2. NỘI DUNG VÀ YCCĐ SỬA ĐỔI</a:t>
            </a:r>
            <a:endParaRPr lang="vi-VN" sz="3000" dirty="0"/>
          </a:p>
        </p:txBody>
      </p:sp>
      <p:sp>
        <p:nvSpPr>
          <p:cNvPr id="6" name="Content Placeholder 5">
            <a:extLst>
              <a:ext uri="{FF2B5EF4-FFF2-40B4-BE49-F238E27FC236}">
                <a16:creationId xmlns:a16="http://schemas.microsoft.com/office/drawing/2014/main" id="{0B9FA12A-D215-4EEF-9E73-EDCBFEE4E8A5}"/>
              </a:ext>
            </a:extLst>
          </p:cNvPr>
          <p:cNvSpPr>
            <a:spLocks noGrp="1"/>
          </p:cNvSpPr>
          <p:nvPr>
            <p:ph sz="quarter" idx="10"/>
          </p:nvPr>
        </p:nvSpPr>
        <p:spPr>
          <a:xfrm>
            <a:off x="554250" y="877185"/>
            <a:ext cx="8502088" cy="633268"/>
          </a:xfrm>
        </p:spPr>
        <p:txBody>
          <a:bodyPr>
            <a:normAutofit/>
          </a:bodyPr>
          <a:lstStyle/>
          <a:p>
            <a:pPr algn="just">
              <a:lnSpc>
                <a:spcPct val="130000"/>
              </a:lnSpc>
              <a:spcBef>
                <a:spcPts val="0"/>
              </a:spcBef>
              <a:spcAft>
                <a:spcPts val="600"/>
              </a:spcAft>
            </a:pPr>
            <a:r>
              <a:rPr lang="en-US" sz="2400" b="1" dirty="0">
                <a:latin typeface="Arial" panose="020B0604020202020204" pitchFamily="34" charset="0"/>
                <a:cs typeface="Arial" panose="020B0604020202020204" pitchFamily="34" charset="0"/>
              </a:rPr>
              <a:t>2.1. </a:t>
            </a:r>
            <a:r>
              <a:rPr lang="en-US" sz="2400" b="1" dirty="0" err="1">
                <a:latin typeface="Arial" panose="020B0604020202020204" pitchFamily="34" charset="0"/>
                <a:cs typeface="Arial" panose="020B0604020202020204" pitchFamily="34" charset="0"/>
              </a:rPr>
              <a:t>Nội</a:t>
            </a:r>
            <a:r>
              <a:rPr lang="en-US" sz="2400" b="1" dirty="0">
                <a:latin typeface="Arial" panose="020B0604020202020204" pitchFamily="34" charset="0"/>
                <a:cs typeface="Arial" panose="020B0604020202020204" pitchFamily="34" charset="0"/>
              </a:rPr>
              <a:t> dung </a:t>
            </a:r>
            <a:r>
              <a:rPr lang="en-US" sz="2400" b="1" dirty="0" err="1">
                <a:latin typeface="Arial" panose="020B0604020202020204" pitchFamily="34" charset="0"/>
                <a:cs typeface="Arial" panose="020B0604020202020204" pitchFamily="34" charset="0"/>
              </a:rPr>
              <a:t>sửa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đổi</a:t>
            </a:r>
            <a:endParaRPr lang="en-US"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2B3E547-D7A0-077F-92A0-C13CD5E43FAD}"/>
              </a:ext>
            </a:extLst>
          </p:cNvPr>
          <p:cNvGraphicFramePr>
            <a:graphicFrameLocks noGrp="1"/>
          </p:cNvGraphicFramePr>
          <p:nvPr>
            <p:extLst>
              <p:ext uri="{D42A27DB-BD31-4B8C-83A1-F6EECF244321}">
                <p14:modId xmlns:p14="http://schemas.microsoft.com/office/powerpoint/2010/main" val="2594425613"/>
              </p:ext>
            </p:extLst>
          </p:nvPr>
        </p:nvGraphicFramePr>
        <p:xfrm>
          <a:off x="548058" y="2390017"/>
          <a:ext cx="8047883" cy="2465138"/>
        </p:xfrm>
        <a:graphic>
          <a:graphicData uri="http://schemas.openxmlformats.org/drawingml/2006/table">
            <a:tbl>
              <a:tblPr firstRow="1" firstCol="1" bandRow="1">
                <a:tableStyleId>{5C22544A-7EE6-4342-B048-85BDC9FD1C3A}</a:tableStyleId>
              </a:tblPr>
              <a:tblGrid>
                <a:gridCol w="2802557">
                  <a:extLst>
                    <a:ext uri="{9D8B030D-6E8A-4147-A177-3AD203B41FA5}">
                      <a16:colId xmlns:a16="http://schemas.microsoft.com/office/drawing/2014/main" val="723544576"/>
                    </a:ext>
                  </a:extLst>
                </a:gridCol>
                <a:gridCol w="5245326">
                  <a:extLst>
                    <a:ext uri="{9D8B030D-6E8A-4147-A177-3AD203B41FA5}">
                      <a16:colId xmlns:a16="http://schemas.microsoft.com/office/drawing/2014/main" val="4186639232"/>
                    </a:ext>
                  </a:extLst>
                </a:gridCol>
              </a:tblGrid>
              <a:tr h="439246">
                <a:tc>
                  <a:txBody>
                    <a:bodyPr/>
                    <a:lstStyle/>
                    <a:p>
                      <a:pPr algn="ctr">
                        <a:lnSpc>
                          <a:spcPct val="130000"/>
                        </a:lnSpc>
                        <a:spcAft>
                          <a:spcPts val="600"/>
                        </a:spcAft>
                      </a:pPr>
                      <a:r>
                        <a:rPr lang="en-US" sz="1800" kern="100" dirty="0" err="1">
                          <a:effectLst/>
                          <a:latin typeface="Arial" panose="020B0604020202020204" pitchFamily="34" charset="0"/>
                          <a:cs typeface="Arial" panose="020B0604020202020204" pitchFamily="34" charset="0"/>
                        </a:rPr>
                        <a:t>Mạch</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nội</a:t>
                      </a:r>
                      <a:r>
                        <a:rPr lang="en-US" sz="1800" kern="100" dirty="0">
                          <a:effectLst/>
                          <a:latin typeface="Arial" panose="020B0604020202020204" pitchFamily="34" charset="0"/>
                          <a:cs typeface="Arial" panose="020B0604020202020204" pitchFamily="34" charset="0"/>
                        </a:rPr>
                        <a:t> dung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tc>
                  <a:txBody>
                    <a:bodyPr/>
                    <a:lstStyle/>
                    <a:p>
                      <a:pPr algn="ctr">
                        <a:lnSpc>
                          <a:spcPct val="130000"/>
                        </a:lnSpc>
                        <a:spcAft>
                          <a:spcPts val="600"/>
                        </a:spcAft>
                      </a:pPr>
                      <a:r>
                        <a:rPr lang="en-US" sz="1800" kern="100" dirty="0" err="1">
                          <a:effectLst/>
                          <a:latin typeface="Arial" panose="020B0604020202020204" pitchFamily="34" charset="0"/>
                          <a:cs typeface="Arial" panose="020B0604020202020204" pitchFamily="34" charset="0"/>
                        </a:rPr>
                        <a:t>Chủ</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đề</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extLst>
                  <a:ext uri="{0D108BD9-81ED-4DB2-BD59-A6C34878D82A}">
                    <a16:rowId xmlns:a16="http://schemas.microsoft.com/office/drawing/2014/main" val="473448948"/>
                  </a:ext>
                </a:extLst>
              </a:tr>
              <a:tr h="1012946">
                <a:tc>
                  <a:txBody>
                    <a:bodyPr/>
                    <a:lstStyle/>
                    <a:p>
                      <a:pPr>
                        <a:lnSpc>
                          <a:spcPct val="130000"/>
                        </a:lnSpc>
                        <a:spcAft>
                          <a:spcPts val="600"/>
                        </a:spcAft>
                      </a:pPr>
                      <a:r>
                        <a:rPr lang="en-US" sz="1800" kern="100" dirty="0" err="1">
                          <a:effectLst/>
                          <a:latin typeface="Arial" panose="020B0604020202020204" pitchFamily="34" charset="0"/>
                          <a:cs typeface="Arial" panose="020B0604020202020204" pitchFamily="34" charset="0"/>
                        </a:rPr>
                        <a:t>Duyên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hải</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miền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Trung</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tc>
                  <a:txBody>
                    <a:bodyPr/>
                    <a:lstStyle/>
                    <a:p>
                      <a:pPr>
                        <a:lnSpc>
                          <a:spcPct val="130000"/>
                        </a:lnSpc>
                        <a:spcAft>
                          <a:spcPts val="600"/>
                        </a:spcAft>
                      </a:pPr>
                      <a:r>
                        <a:rPr lang="en-US" sz="1800" kern="100" dirty="0" err="1">
                          <a:effectLst/>
                          <a:latin typeface="Arial" panose="020B0604020202020204" pitchFamily="34" charset="0"/>
                          <a:cs typeface="Arial" panose="020B0604020202020204" pitchFamily="34" charset="0"/>
                        </a:rPr>
                        <a:t>Thiên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nhiên</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Dân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cư</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hoạt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động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sản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xuất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một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nét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văn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hoá</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extLst>
                  <a:ext uri="{0D108BD9-81ED-4DB2-BD59-A6C34878D82A}">
                    <a16:rowId xmlns:a16="http://schemas.microsoft.com/office/drawing/2014/main" val="4132000492"/>
                  </a:ext>
                </a:extLst>
              </a:tr>
              <a:tr h="1012946">
                <a:tc>
                  <a:txBody>
                    <a:bodyPr/>
                    <a:lstStyle/>
                    <a:p>
                      <a:pPr>
                        <a:lnSpc>
                          <a:spcPct val="130000"/>
                        </a:lnSpc>
                        <a:spcAft>
                          <a:spcPts val="600"/>
                        </a:spcAft>
                      </a:pPr>
                      <a:r>
                        <a:rPr lang="en-US" sz="1800" kern="100">
                          <a:effectLst/>
                          <a:latin typeface="Arial" panose="020B0604020202020204" pitchFamily="34" charset="0"/>
                          <a:cs typeface="Arial" panose="020B0604020202020204" pitchFamily="34" charset="0"/>
                        </a:rPr>
                        <a:t>Tây Nguyên</a:t>
                      </a:r>
                      <a:endParaRPr lang="en-VN" sz="1800" kern="10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tc>
                  <a:txBody>
                    <a:bodyPr/>
                    <a:lstStyle/>
                    <a:p>
                      <a:pPr>
                        <a:lnSpc>
                          <a:spcPct val="130000"/>
                        </a:lnSpc>
                        <a:spcAft>
                          <a:spcPts val="600"/>
                        </a:spcAft>
                      </a:pPr>
                      <a:r>
                        <a:rPr lang="en-US" sz="1800" kern="100" dirty="0" err="1">
                          <a:effectLst/>
                          <a:latin typeface="Arial" panose="020B0604020202020204" pitchFamily="34" charset="0"/>
                          <a:cs typeface="Arial" panose="020B0604020202020204" pitchFamily="34" charset="0"/>
                        </a:rPr>
                        <a:t>Thiên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nhiên</a:t>
                      </a:r>
                      <a:endParaRPr lang="en-VN" sz="1800" kern="100" dirty="0">
                        <a:effectLst/>
                        <a:latin typeface="Arial" panose="020B0604020202020204" pitchFamily="34" charset="0"/>
                        <a:cs typeface="Arial" panose="020B0604020202020204" pitchFamily="34" charset="0"/>
                      </a:endParaRPr>
                    </a:p>
                    <a:p>
                      <a:pPr>
                        <a:lnSpc>
                          <a:spcPct val="130000"/>
                        </a:lnSpc>
                        <a:spcAft>
                          <a:spcPts val="600"/>
                        </a:spcAft>
                      </a:pPr>
                      <a:r>
                        <a:rPr lang="en-US" sz="1800" kern="100" dirty="0" err="1">
                          <a:effectLst/>
                          <a:latin typeface="Arial" panose="020B0604020202020204" pitchFamily="34" charset="0"/>
                          <a:cs typeface="Arial" panose="020B0604020202020204" pitchFamily="34" charset="0"/>
                        </a:rPr>
                        <a:t>Dân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cư</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hoạt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động</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sản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xuất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và</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một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số</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nét</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văn</a:t>
                      </a:r>
                      <a:r>
                        <a:rPr lang="en-US" sz="1800" kern="100" dirty="0">
                          <a:effectLst/>
                          <a:latin typeface="Arial" panose="020B0604020202020204" pitchFamily="34" charset="0"/>
                          <a:cs typeface="Arial" panose="020B0604020202020204" pitchFamily="34" charset="0"/>
                        </a:rPr>
                        <a:t> </a:t>
                      </a:r>
                      <a:r>
                        <a:rPr lang="en-US" sz="1800" kern="100" dirty="0" err="1">
                          <a:effectLst/>
                          <a:latin typeface="Arial" panose="020B0604020202020204" pitchFamily="34" charset="0"/>
                          <a:cs typeface="Arial" panose="020B0604020202020204" pitchFamily="34" charset="0"/>
                        </a:rPr>
                        <a:t>hoá</a:t>
                      </a:r>
                      <a:endParaRPr lang="en-VN" sz="1800" kern="100" dirty="0">
                        <a:effectLst/>
                        <a:latin typeface="Arial" panose="020B0604020202020204" pitchFamily="34" charset="0"/>
                        <a:ea typeface="Times New Roman" panose="02020603050405020304" pitchFamily="18" charset="0"/>
                        <a:cs typeface="Arial" panose="020B0604020202020204" pitchFamily="34" charset="0"/>
                      </a:endParaRPr>
                    </a:p>
                  </a:txBody>
                  <a:tcPr marL="38251" marR="38251" marT="0" marB="0"/>
                </a:tc>
                <a:extLst>
                  <a:ext uri="{0D108BD9-81ED-4DB2-BD59-A6C34878D82A}">
                    <a16:rowId xmlns:a16="http://schemas.microsoft.com/office/drawing/2014/main" val="2163604398"/>
                  </a:ext>
                </a:extLst>
              </a:tr>
            </a:tbl>
          </a:graphicData>
        </a:graphic>
      </p:graphicFrame>
    </p:spTree>
    <p:extLst>
      <p:ext uri="{BB962C8B-B14F-4D97-AF65-F5344CB8AC3E}">
        <p14:creationId xmlns:p14="http://schemas.microsoft.com/office/powerpoint/2010/main" val="3143946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E038E63-5EFE-434B-8160-A1C9C9F97FA2}" vid="{A0922719-1C54-4B08-A023-C633F1517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47792</TotalTime>
  <Words>8957</Words>
  <Application>Microsoft Office PowerPoint</Application>
  <PresentationFormat>On-screen Show (16:9)</PresentationFormat>
  <Paragraphs>1235</Paragraphs>
  <Slides>88</Slides>
  <Notes>82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88</vt:i4>
      </vt:variant>
    </vt:vector>
  </HeadingPairs>
  <TitlesOfParts>
    <vt:vector size="100" baseType="lpstr">
      <vt:lpstr>SimSun</vt:lpstr>
      <vt:lpstr>Aptos</vt:lpstr>
      <vt:lpstr>Arial</vt:lpstr>
      <vt:lpstr>Calibri</vt:lpstr>
      <vt:lpstr>đơn xin học thêm</vt:lpstr>
      <vt:lpstr>Segoe UI</vt:lpstr>
      <vt:lpstr>Segoe UI </vt:lpstr>
      <vt:lpstr>Segoe UI Light</vt:lpstr>
      <vt:lpstr>Symbol</vt:lpstr>
      <vt:lpstr>Tahoma</vt:lpstr>
      <vt:lpstr>Times New Roman</vt:lpstr>
      <vt:lpstr>Theme1</vt:lpstr>
      <vt:lpstr>NỘI DUNG</vt:lpstr>
      <vt:lpstr>PowerPoint Presentation</vt:lpstr>
      <vt:lpstr>1. CĂN CỨ SỬA ĐỔI CT GDPT</vt:lpstr>
      <vt:lpstr>1. CĂN CỨ SỬA ĐỔI CT GDPT</vt:lpstr>
      <vt:lpstr>1. CĂN CỨ SỬA ĐỔI CT GDPT</vt:lpstr>
      <vt:lpstr>1. CĂN CỨ SỬA ĐỔI CT GDPT</vt:lpstr>
      <vt:lpstr>1. CĂN CỨ SỬA ĐỔI CT GDPT</vt:lpstr>
      <vt:lpstr>1. CĂN CỨ SỬA ĐỔI CT GDPT</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2. NỘI DUNG VÀ YCCĐ SỬA ĐỔI</vt:lpstr>
      <vt:lpstr>3. THỜI LƯỢNG DH CHO CÁC MẠCH NỘI DUNG</vt:lpstr>
      <vt:lpstr>PowerPoint Presentation</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2.1. CẬP NHẬT ĐỊA DANH</vt:lpstr>
      <vt:lpstr>2.2. CẬP NHẬT SỐ LIỆU THỐNG KÊ</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PowerPoint Presentation</vt:lpstr>
      <vt:lpstr>PowerPoint Presentation</vt:lpstr>
      <vt:lpstr>BÀI 15: THIÊN NHIÊN VÙNG BẮC TRUNG BỘ VÀ NAM TRUNG BỘ </vt:lpstr>
      <vt:lpstr>PowerPoint Presentation</vt:lpstr>
      <vt:lpstr>PowerPoint Presentation</vt:lpstr>
      <vt:lpstr>PowerPoint Presentation</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2.4. CẬP NHẬT CÁC NỘI DUNG BỔ SUNG, SỬA ĐỔI</vt:lpstr>
      <vt:lpstr>PowerPoint Presentation</vt:lpstr>
      <vt:lpstr>3.1. KẾ HOẠCH DẠY HỌC CÁC MÔN HỌC, HĐGD</vt:lpstr>
      <vt:lpstr>3.1. KẾ HOẠCH DẠY HỌC CÁC MÔN HỌC, HĐGD</vt:lpstr>
      <vt:lpstr>3.1. KẾ HOẠCH DẠY HỌC CÁC MÔN HỌC, HĐGD</vt:lpstr>
      <vt:lpstr>PowerPoint Presentation</vt:lpstr>
      <vt:lpstr>3.1. KẾ HOẠCH DẠY HỌC CỦA TỔ CHUYÊN MÔN</vt:lpstr>
      <vt:lpstr>3.2. THIẾT KẾ KẾ HOẠCH BÀI DẠY</vt:lpstr>
      <vt:lpstr>3.2. THIẾT KẾ KẾ HOẠCH BÀI DẠY</vt:lpstr>
      <vt:lpstr>PowerPoint Presentation</vt:lpstr>
      <vt:lpstr>3.2. THIẾT KẾ KẾ HOẠCH BÀI DẠY</vt:lpstr>
      <vt:lpstr>3.2. THIẾT KẾ KẾ HOẠCH BÀI DẠY</vt:lpstr>
      <vt:lpstr>3.2. THIẾT KẾ KẾ HOẠCH BÀI DẠY</vt:lpstr>
      <vt:lpstr>PowerPoint Presentation</vt:lpstr>
      <vt:lpstr>4.1. QUY ĐỊNH CHUNG VỀ KIỂM TRA, ĐÁNH GIÁ</vt:lpstr>
      <vt:lpstr>4.1. QUY ĐỊNH CHUNG VỀ KIỂM TRA, ĐÁNH GIÁ</vt:lpstr>
      <vt:lpstr>4.1. QUY ĐỊNH CHUNG VỀ KIỂM TRA, ĐÁNH GIÁ</vt:lpstr>
      <vt:lpstr>4.2. HƯỚNG DẪN KĨ THUẬT KIỂM TRA, ĐÁNH GIÁ</vt:lpstr>
      <vt:lpstr>4.2. HƯỚNG DẪN KĨ THUẬT KIỂM TRA, ĐÁNH GIÁ</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đại học</dc:title>
  <dc:creator>Vũ Thế Anh</dc:creator>
  <cp:keywords>UMAS, Univercity Management System</cp:keywords>
  <cp:lastModifiedBy>admin</cp:lastModifiedBy>
  <cp:revision>4403</cp:revision>
  <cp:lastPrinted>2024-04-23T04:00:32Z</cp:lastPrinted>
  <dcterms:created xsi:type="dcterms:W3CDTF">2014-10-04T04:19:21Z</dcterms:created>
  <dcterms:modified xsi:type="dcterms:W3CDTF">2025-12-30T21:04:51Z</dcterms:modified>
</cp:coreProperties>
</file>