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63" r:id="rId4"/>
  </p:sldMasterIdLst>
  <p:notesMasterIdLst>
    <p:notesMasterId r:id="rId6"/>
  </p:notesMasterIdLst>
  <p:sldIdLst>
    <p:sldId id="258" r:id="rId5"/>
    <p:sldId id="688" r:id="rId7"/>
    <p:sldId id="689" r:id="rId8"/>
    <p:sldId id="431" r:id="rId9"/>
    <p:sldId id="376" r:id="rId10"/>
    <p:sldId id="369" r:id="rId11"/>
    <p:sldId id="686" r:id="rId12"/>
    <p:sldId id="410" r:id="rId13"/>
    <p:sldId id="4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729F-67AD-4CC4-8F44-D3642E7B9EB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02D86-42C3-4C14-911C-7FC19508A62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5663" y="144159"/>
            <a:ext cx="1548008" cy="154800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07779" y="0"/>
            <a:ext cx="1498083" cy="14980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>
            <a:fillRect/>
          </a:stretch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>
            <a:fillRect/>
          </a:stretch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806" y="1944522"/>
            <a:ext cx="9327688" cy="235935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90317" y="1373930"/>
            <a:ext cx="1343073" cy="1320938"/>
            <a:chOff x="1809068" y="2147815"/>
            <a:chExt cx="1343073" cy="1320938"/>
          </a:xfrm>
        </p:grpSpPr>
        <p:sp>
          <p:nvSpPr>
            <p:cNvPr id="6" name="椭圆 11"/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1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8" name="椭圆 11"/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ày bạn thân yê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rcRect t="34057" b="3422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99135" y="695960"/>
            <a:ext cx="9603105" cy="5365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6000"/>
              <a:t>Tính giá trị biểu thức sau:</a:t>
            </a:r>
            <a:endParaRPr lang="vi-VN" altLang="en-US" sz="6000"/>
          </a:p>
          <a:p>
            <a:endParaRPr lang="vi-VN" altLang="en-US" sz="6000"/>
          </a:p>
          <a:p>
            <a:r>
              <a:rPr lang="vi-VN" altLang="en-US" sz="6000"/>
              <a:t>a) 7 x 5 x 2</a:t>
            </a:r>
            <a:endParaRPr lang="vi-VN" altLang="en-US" sz="6000"/>
          </a:p>
          <a:p>
            <a:endParaRPr lang="vi-VN" altLang="en-US" sz="6000"/>
          </a:p>
          <a:p>
            <a:r>
              <a:rPr lang="vi-VN" altLang="en-US" sz="6000"/>
              <a:t>b) 2 x 9 x 5</a:t>
            </a:r>
            <a:endParaRPr lang="vi-VN" altLang="en-US" sz="600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/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151582" y="1573659"/>
              <a:ext cx="3773997" cy="7516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vi-VN" sz="4265" kern="0" dirty="0">
                  <a:solidFill>
                    <a:srgbClr val="FFFFFF"/>
                  </a:solidFill>
                  <a:latin typeface="+mj-lt"/>
                  <a:cs typeface="Arial" panose="020B0604020202020204"/>
                  <a:sym typeface="Arial" panose="020B0604020202020204"/>
                </a:rPr>
                <a:t>TOÁN</a:t>
              </a:r>
              <a:endParaRPr lang="en-US" sz="4265" kern="0" dirty="0">
                <a:solidFill>
                  <a:srgbClr val="FFFFFF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44" y="2942177"/>
            <a:ext cx="2176749" cy="4379723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989" y="2804132"/>
            <a:ext cx="2292315" cy="4069501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Hộp Văn bản 18"/>
          <p:cNvSpPr txBox="1"/>
          <p:nvPr/>
        </p:nvSpPr>
        <p:spPr>
          <a:xfrm>
            <a:off x="1787562" y="182343"/>
            <a:ext cx="913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3735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Thứ</a:t>
            </a:r>
            <a:r>
              <a:rPr lang="en-US" sz="3735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… </a:t>
            </a:r>
            <a:r>
              <a:rPr lang="en-US" sz="3735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ngày</a:t>
            </a:r>
            <a:r>
              <a:rPr lang="en-US" sz="3735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… </a:t>
            </a:r>
            <a:r>
              <a:rPr lang="en-US" sz="3735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tháng</a:t>
            </a:r>
            <a:r>
              <a:rPr lang="en-US" sz="3735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… </a:t>
            </a:r>
            <a:r>
              <a:rPr lang="en-US" sz="3735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năm</a:t>
            </a:r>
            <a:r>
              <a:rPr lang="en-US" sz="3735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….</a:t>
            </a:r>
            <a:endParaRPr lang="en-US" sz="48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8264" y="2485172"/>
            <a:ext cx="8480271" cy="20972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67325" y="4457700"/>
            <a:ext cx="199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(</a:t>
            </a:r>
            <a:r>
              <a:rPr lang="en-US" sz="4400" b="1" dirty="0" err="1">
                <a:solidFill>
                  <a:srgbClr val="FF0000"/>
                </a:solidFill>
              </a:rPr>
              <a:t>Tiết</a:t>
            </a:r>
            <a:r>
              <a:rPr lang="en-US" sz="4400" b="1" dirty="0">
                <a:solidFill>
                  <a:srgbClr val="FF0000"/>
                </a:solidFill>
              </a:rPr>
              <a:t> 2)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0643 0.05339 " pathEditMode="relative" rAng="0" ptsTypes="AA">
                                      <p:cBhvr>
                                        <p:cTn id="21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0643 0.05339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25"/>
          <p:cNvSpPr txBox="1"/>
          <p:nvPr/>
        </p:nvSpPr>
        <p:spPr>
          <a:xfrm>
            <a:off x="1295263" y="400619"/>
            <a:ext cx="568656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735" b="1" kern="0" dirty="0" err="1">
                <a:solidFill>
                  <a:sysClr val="windowText" lastClr="000000"/>
                </a:solidFill>
                <a:cs typeface="Arial" panose="020B0604020202020204"/>
                <a:sym typeface="Arial" panose="020B0604020202020204"/>
              </a:rPr>
              <a:t>Tính</a:t>
            </a:r>
            <a:r>
              <a:rPr lang="en-US" sz="3735" b="1" kern="0" dirty="0">
                <a:solidFill>
                  <a:sysClr val="windowText" lastClr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3735" b="1" kern="0" dirty="0" err="1">
                <a:solidFill>
                  <a:sysClr val="windowText" lastClr="000000"/>
                </a:solidFill>
                <a:cs typeface="Arial" panose="020B0604020202020204"/>
                <a:sym typeface="Arial" panose="020B0604020202020204"/>
              </a:rPr>
              <a:t>giá</a:t>
            </a:r>
            <a:r>
              <a:rPr lang="en-US" sz="3735" b="1" kern="0" dirty="0">
                <a:solidFill>
                  <a:sysClr val="windowText" lastClr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3735" b="1" kern="0" dirty="0" err="1">
                <a:solidFill>
                  <a:sysClr val="windowText" lastClr="000000"/>
                </a:solidFill>
                <a:cs typeface="Arial" panose="020B0604020202020204"/>
                <a:sym typeface="Arial" panose="020B0604020202020204"/>
              </a:rPr>
              <a:t>trị</a:t>
            </a:r>
            <a:r>
              <a:rPr lang="en-US" sz="3735" b="1" kern="0" dirty="0">
                <a:solidFill>
                  <a:sysClr val="windowText" lastClr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3735" b="1" kern="0" dirty="0" err="1">
                <a:solidFill>
                  <a:sysClr val="windowText" lastClr="000000"/>
                </a:solidFill>
                <a:cs typeface="Arial" panose="020B0604020202020204"/>
                <a:sym typeface="Arial" panose="020B0604020202020204"/>
              </a:rPr>
              <a:t>của</a:t>
            </a:r>
            <a:r>
              <a:rPr lang="en-US" sz="3735" b="1" kern="0" dirty="0">
                <a:solidFill>
                  <a:sysClr val="windowText" lastClr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3735" b="1" kern="0" dirty="0" err="1">
                <a:solidFill>
                  <a:sysClr val="windowText" lastClr="000000"/>
                </a:solidFill>
                <a:cs typeface="Arial" panose="020B0604020202020204"/>
                <a:sym typeface="Arial" panose="020B0604020202020204"/>
              </a:rPr>
              <a:t>biểu</a:t>
            </a:r>
            <a:r>
              <a:rPr lang="en-US" sz="3735" b="1" kern="0" dirty="0">
                <a:solidFill>
                  <a:sysClr val="windowText" lastClr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3735" b="1" kern="0" dirty="0" err="1">
                <a:solidFill>
                  <a:sysClr val="windowText" lastClr="000000"/>
                </a:solidFill>
                <a:cs typeface="Arial" panose="020B0604020202020204"/>
                <a:sym typeface="Arial" panose="020B0604020202020204"/>
              </a:rPr>
              <a:t>thức</a:t>
            </a:r>
            <a:r>
              <a:rPr lang="en-US" sz="3735" b="1" kern="0" dirty="0">
                <a:solidFill>
                  <a:sysClr val="windowText" lastClr="000000"/>
                </a:solidFill>
                <a:cs typeface="Arial" panose="020B0604020202020204"/>
                <a:sym typeface="Arial" panose="020B0604020202020204"/>
              </a:rPr>
              <a:t>.</a:t>
            </a:r>
            <a:endParaRPr lang="en-US" sz="3735" b="1" kern="0" dirty="0">
              <a:solidFill>
                <a:sysClr val="windowText" lastClr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4265" b="1" kern="0">
                <a:solidFill>
                  <a:srgbClr val="FFFFFF"/>
                </a:solidFill>
                <a:latin typeface="Calibri" panose="020F0502020204030204"/>
                <a:sym typeface="Arial" panose="020B0604020202020204"/>
              </a:rPr>
              <a:t>1</a:t>
            </a:r>
            <a:endParaRPr lang="en-US" sz="4265" b="1" kern="0">
              <a:solidFill>
                <a:srgbClr val="FFFFFF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14" name="Hộp Văn bản 15"/>
          <p:cNvSpPr txBox="1"/>
          <p:nvPr/>
        </p:nvSpPr>
        <p:spPr>
          <a:xfrm>
            <a:off x="0" y="1710681"/>
            <a:ext cx="586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 panose="020B0604020202020204"/>
                <a:sym typeface="Arial" panose="020B0604020202020204"/>
              </a:rPr>
              <a:t>a) 182 – (96 – 54) </a:t>
            </a:r>
            <a:endParaRPr lang="en-US" sz="4800" b="1" kern="0" dirty="0">
              <a:solidFill>
                <a:srgbClr val="002060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Hộp Văn bản 15"/>
          <p:cNvSpPr txBox="1"/>
          <p:nvPr/>
        </p:nvSpPr>
        <p:spPr>
          <a:xfrm>
            <a:off x="6543676" y="1767831"/>
            <a:ext cx="53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pl-PL" sz="4800" b="1" kern="0" dirty="0">
                <a:solidFill>
                  <a:srgbClr val="002060"/>
                </a:solidFill>
                <a:cs typeface="Arial" panose="020B0604020202020204"/>
                <a:sym typeface="Arial" panose="020B0604020202020204"/>
              </a:rPr>
              <a:t>b) 7 x (48 : 6)</a:t>
            </a:r>
            <a:endParaRPr lang="en-US" sz="4800" b="1" kern="0" dirty="0">
              <a:solidFill>
                <a:srgbClr val="002060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6" name="Hình ảnh 2" descr="Ảnh có chứa văn bản, trong nhà&#10;&#10;Mô tả được tạo tự động"/>
          <p:cNvPicPr>
            <a:picLocks noChangeAspect="1"/>
          </p:cNvPicPr>
          <p:nvPr/>
        </p:nvPicPr>
        <p:blipFill rotWithShape="1">
          <a:blip r:embed="rId1"/>
          <a:srcRect l="75673"/>
          <a:stretch>
            <a:fillRect/>
          </a:stretch>
        </p:blipFill>
        <p:spPr>
          <a:xfrm>
            <a:off x="71522" y="4686299"/>
            <a:ext cx="1678037" cy="25866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1550" y="24765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182 – 42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075" y="30575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140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750" y="25431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7 x 8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4275" y="31242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56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/>
          <p:cNvSpPr txBox="1"/>
          <p:nvPr/>
        </p:nvSpPr>
        <p:spPr>
          <a:xfrm>
            <a:off x="1630016" y="367631"/>
            <a:ext cx="1014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số là giá trị của mỗi biểu thức dưới đây:</a:t>
            </a:r>
            <a:endParaRPr lang="en-US" sz="4000" kern="0" dirty="0">
              <a:solidFill>
                <a:srgbClr val="3AD0D7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48" name="TextBox 7"/>
          <p:cNvSpPr txBox="1"/>
          <p:nvPr/>
        </p:nvSpPr>
        <p:spPr>
          <a:xfrm>
            <a:off x="532746" y="3619627"/>
            <a:ext cx="4572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defRPr/>
            </a:pPr>
            <a:r>
              <a:rPr lang="en-US" sz="7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18</a:t>
            </a:r>
            <a:r>
              <a:rPr lang="vi-VN" sz="7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7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</a:t>
            </a:r>
            <a:r>
              <a:rPr lang="vi-VN" sz="7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7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2  </a:t>
            </a:r>
            <a:endParaRPr lang="en-US" sz="7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Oval 2"/>
          <p:cNvSpPr/>
          <p:nvPr/>
        </p:nvSpPr>
        <p:spPr>
          <a:xfrm>
            <a:off x="787369" y="311774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48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2</a:t>
            </a:r>
            <a:endParaRPr lang="en-US" sz="4800" b="1" kern="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20056" y="5038344"/>
            <a:ext cx="2611840" cy="2221166"/>
            <a:chOff x="4753739" y="4604247"/>
            <a:chExt cx="3006173" cy="2408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/>
            <p:cNvSpPr/>
            <p:nvPr/>
          </p:nvSpPr>
          <p:spPr>
            <a:xfrm>
              <a:off x="4753739" y="5845662"/>
              <a:ext cx="3006173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2800" kern="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/>
                </a:rPr>
                <a:t>0972.115.126</a:t>
              </a:r>
              <a:endPara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endParaRPr>
            </a:p>
          </p:txBody>
        </p:sp>
      </p:grpSp>
      <p:pic>
        <p:nvPicPr>
          <p:cNvPr id="22" name="Hình ảnh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33" y="3617158"/>
            <a:ext cx="3308542" cy="1928081"/>
          </a:xfrm>
          <a:prstGeom prst="rect">
            <a:avLst/>
          </a:prstGeom>
        </p:spPr>
      </p:pic>
      <p:pic>
        <p:nvPicPr>
          <p:cNvPr id="8" name="Picture 7" descr="A close-up of a speedometer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" y="3968672"/>
            <a:ext cx="3279325" cy="1823122"/>
          </a:xfrm>
          <a:prstGeom prst="rect">
            <a:avLst/>
          </a:prstGeom>
        </p:spPr>
      </p:pic>
      <p:pic>
        <p:nvPicPr>
          <p:cNvPr id="24" name="Picture 23" descr="A picture containing text, helmet, clipart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" y="1195545"/>
            <a:ext cx="3371207" cy="190546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595731" y="1822452"/>
            <a:ext cx="1212574" cy="1192792"/>
            <a:chOff x="4263887" y="2011296"/>
            <a:chExt cx="1212574" cy="1192792"/>
          </a:xfrm>
        </p:grpSpPr>
        <p:pic>
          <p:nvPicPr>
            <p:cNvPr id="26" name="Picture 25" descr="A picture containing honeycomb&#10;&#10;Description automatically generate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432853" y="2315818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25348" y="2478435"/>
            <a:ext cx="1184814" cy="1192792"/>
            <a:chOff x="4263887" y="2011296"/>
            <a:chExt cx="1184814" cy="1192792"/>
          </a:xfrm>
        </p:grpSpPr>
        <p:pic>
          <p:nvPicPr>
            <p:cNvPr id="37" name="Picture 36" descr="A picture containing honeycomb&#10;&#10;Description automatically generate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62061" y="3830157"/>
            <a:ext cx="1184814" cy="1192792"/>
            <a:chOff x="4263887" y="2011296"/>
            <a:chExt cx="1184814" cy="1192792"/>
          </a:xfrm>
        </p:grpSpPr>
        <p:pic>
          <p:nvPicPr>
            <p:cNvPr id="40" name="Picture 39" descr="A picture containing honeycomb&#10;&#10;Description automatically generate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02017" y="3184114"/>
            <a:ext cx="1184814" cy="1192792"/>
            <a:chOff x="4263887" y="2011296"/>
            <a:chExt cx="1184814" cy="1192792"/>
          </a:xfrm>
        </p:grpSpPr>
        <p:pic>
          <p:nvPicPr>
            <p:cNvPr id="43" name="Picture 42" descr="A picture containing honeycomb&#10;&#10;Description automatically generate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210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39010" y="1068968"/>
            <a:ext cx="3167559" cy="2055387"/>
            <a:chOff x="7526946" y="1434728"/>
            <a:chExt cx="3167559" cy="2055387"/>
          </a:xfrm>
        </p:grpSpPr>
        <p:pic>
          <p:nvPicPr>
            <p:cNvPr id="10" name="Picture 9" descr="A picture containing clipart, helmet&#10;&#10;Description automatically generate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946" y="1434728"/>
              <a:ext cx="3167559" cy="189125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522208" y="2843784"/>
              <a:ext cx="978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875776" y="4971288"/>
            <a:ext cx="97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43584" y="2814566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 x 10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61872" y="3354062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40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410712" y="2322576"/>
            <a:ext cx="1115568" cy="20756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262871" y="2613398"/>
            <a:ext cx="26455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100 : 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1159" y="3152894"/>
            <a:ext cx="27442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50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7" name="Straight Arrow Connector 56"/>
          <p:cNvCxnSpPr>
            <a:endCxn id="38" idx="3"/>
          </p:cNvCxnSpPr>
          <p:nvPr/>
        </p:nvCxnSpPr>
        <p:spPr>
          <a:xfrm flipH="1">
            <a:off x="5148469" y="2304288"/>
            <a:ext cx="2934827" cy="780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362456" y="544803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 x 3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80744" y="598753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210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1" name="Straight Arrow Connector 60"/>
          <p:cNvCxnSpPr>
            <a:endCxn id="43" idx="2"/>
          </p:cNvCxnSpPr>
          <p:nvPr/>
        </p:nvCxnSpPr>
        <p:spPr>
          <a:xfrm flipV="1">
            <a:off x="3511296" y="4376906"/>
            <a:ext cx="3283128" cy="7345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065007" y="5402318"/>
            <a:ext cx="25143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 + 48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83296" y="594181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100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 flipV="1">
            <a:off x="6720840" y="2724912"/>
            <a:ext cx="914400" cy="2029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/>
          <p:cNvSpPr txBox="1"/>
          <p:nvPr/>
        </p:nvSpPr>
        <p:spPr>
          <a:xfrm>
            <a:off x="1428750" y="367631"/>
            <a:ext cx="998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Chọn số là giá trị của mỗi biểu thức dưới đây: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4969" y="283199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20056" y="5038344"/>
            <a:ext cx="2611840" cy="2221166"/>
            <a:chOff x="4753739" y="4604247"/>
            <a:chExt cx="3006173" cy="2408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/>
            <p:cNvSpPr/>
            <p:nvPr/>
          </p:nvSpPr>
          <p:spPr>
            <a:xfrm>
              <a:off x="4753739" y="5845662"/>
              <a:ext cx="3006173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/>
                </a:rPr>
                <a:t>0975.115.136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endParaRPr>
            </a:p>
          </p:txBody>
        </p:sp>
      </p:grpSp>
      <p:pic>
        <p:nvPicPr>
          <p:cNvPr id="22" name="Hình ảnh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333500" y="1400175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a) 27 + 34 + 66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6553200" y="1371600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b) 7 x 5 x 2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5924" y="2571750"/>
            <a:ext cx="4491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 + (34 + 66)</a:t>
            </a:r>
            <a:endParaRPr lang="pt-BR" sz="36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 + 100</a:t>
            </a:r>
            <a:endParaRPr lang="pt-BR" sz="36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127</a:t>
            </a:r>
            <a:endParaRPr lang="pt-BR" sz="36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3250" y="2533650"/>
            <a:ext cx="3390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x (5 x 2)</a:t>
            </a:r>
            <a:endParaRPr lang="pt-BR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x 10</a:t>
            </a:r>
            <a:endParaRPr lang="pt-BR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70</a:t>
            </a:r>
            <a:endParaRPr lang="pt-BR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Hình ảnh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86672" y="5571067"/>
            <a:ext cx="1606505" cy="1286933"/>
          </a:xfrm>
          <a:prstGeom prst="rect">
            <a:avLst/>
          </a:prstGeom>
        </p:spPr>
      </p:pic>
      <p:sp>
        <p:nvSpPr>
          <p:cNvPr id="36" name="Hộp Văn bản 15"/>
          <p:cNvSpPr txBox="1"/>
          <p:nvPr/>
        </p:nvSpPr>
        <p:spPr>
          <a:xfrm>
            <a:off x="1193185" y="262025"/>
            <a:ext cx="10616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Người ta đóng 288 bánh xe ô tô vào các hộp, mỗi hộp 4 bánh xe. Sau đó đóng các hộp vào các thùng, mỗi thùng 8 hộp. Hỏi người ta đóng được bao nhiêu thùng bánh xe ô tô như vậy?</a:t>
            </a:r>
            <a:endParaRPr lang="vi-VN"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51784" y="418596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4</a:t>
            </a:r>
            <a:endParaRPr lang="en-US" sz="3200" b="1" kern="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904" y="2377440"/>
            <a:ext cx="5047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i="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sng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i="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bánh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endParaRPr lang="en-US" sz="32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endParaRPr lang="en-US" sz="32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288 bánh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….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8454" y="2306202"/>
            <a:ext cx="6281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hộp bánh xe đóng được 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288 : 4 = 72 (hộp)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đóng được số thùng bánh xe ô tô 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 : 8 = 9 (thùng)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9 thùng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 rotWithShape="1">
          <a:blip r:embed="rId1"/>
          <a:srcRect l="36908" t="26897" r="35905" b="27963"/>
          <a:stretch>
            <a:fillRect/>
          </a:stretch>
        </p:blipFill>
        <p:spPr>
          <a:xfrm>
            <a:off x="11247853" y="6167809"/>
            <a:ext cx="884703" cy="826251"/>
          </a:xfrm>
          <a:prstGeom prst="rect">
            <a:avLst/>
          </a:prstGeom>
        </p:spPr>
      </p:pic>
      <p:sp>
        <p:nvSpPr>
          <p:cNvPr id="19" name="Hộp Văn bản 15"/>
          <p:cNvSpPr txBox="1"/>
          <p:nvPr/>
        </p:nvSpPr>
        <p:spPr>
          <a:xfrm>
            <a:off x="2205830" y="600620"/>
            <a:ext cx="9680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Đố em!</a:t>
            </a:r>
            <a:endParaRPr lang="vi-VN"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  <a:p>
            <a:pPr algn="just" defTabSz="121920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Chọn dấu phép tính “+, -, x, :” thích hợp thay cho dấu ? để được biểu thức có giá trị bé nhất.</a:t>
            </a:r>
            <a:endParaRPr lang="vi-VN"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46078" y="589864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5</a:t>
            </a:r>
            <a:endParaRPr lang="en-US" sz="3200" b="1" kern="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68" name="Hình ảnh 3"/>
          <p:cNvPicPr>
            <a:picLocks noChangeAspect="1"/>
          </p:cNvPicPr>
          <p:nvPr/>
        </p:nvPicPr>
        <p:blipFill rotWithShape="1">
          <a:blip r:embed="rId1"/>
          <a:srcRect l="36908" t="26897" r="35905" b="27963"/>
          <a:stretch>
            <a:fillRect/>
          </a:stretch>
        </p:blipFill>
        <p:spPr>
          <a:xfrm>
            <a:off x="1" y="6167809"/>
            <a:ext cx="884703" cy="826251"/>
          </a:xfrm>
          <a:prstGeom prst="rect">
            <a:avLst/>
          </a:prstGeom>
        </p:spPr>
      </p:pic>
      <p:pic>
        <p:nvPicPr>
          <p:cNvPr id="69" name="Hình ảnh 3"/>
          <p:cNvPicPr>
            <a:picLocks noChangeAspect="1"/>
          </p:cNvPicPr>
          <p:nvPr/>
        </p:nvPicPr>
        <p:blipFill rotWithShape="1">
          <a:blip r:embed="rId1"/>
          <a:srcRect l="36908" t="26897" r="35905" b="27963"/>
          <a:stretch>
            <a:fillRect/>
          </a:stretch>
        </p:blipFill>
        <p:spPr>
          <a:xfrm>
            <a:off x="1053794" y="6167809"/>
            <a:ext cx="884703" cy="826251"/>
          </a:xfrm>
          <a:prstGeom prst="rect">
            <a:avLst/>
          </a:prstGeom>
        </p:spPr>
      </p:pic>
      <p:pic>
        <p:nvPicPr>
          <p:cNvPr id="70" name="Hình ảnh 3"/>
          <p:cNvPicPr>
            <a:picLocks noChangeAspect="1"/>
          </p:cNvPicPr>
          <p:nvPr/>
        </p:nvPicPr>
        <p:blipFill rotWithShape="1">
          <a:blip r:embed="rId1"/>
          <a:srcRect l="36908" t="26897" r="35905" b="27963"/>
          <a:stretch>
            <a:fillRect/>
          </a:stretch>
        </p:blipFill>
        <p:spPr>
          <a:xfrm>
            <a:off x="2336945" y="6181985"/>
            <a:ext cx="884703" cy="826251"/>
          </a:xfrm>
          <a:prstGeom prst="rect">
            <a:avLst/>
          </a:prstGeom>
        </p:spPr>
      </p:pic>
      <p:pic>
        <p:nvPicPr>
          <p:cNvPr id="71" name="Hình ảnh 3"/>
          <p:cNvPicPr>
            <a:picLocks noChangeAspect="1"/>
          </p:cNvPicPr>
          <p:nvPr/>
        </p:nvPicPr>
        <p:blipFill rotWithShape="1">
          <a:blip r:embed="rId1"/>
          <a:srcRect l="36908" t="26897" r="35905" b="27963"/>
          <a:stretch>
            <a:fillRect/>
          </a:stretch>
        </p:blipFill>
        <p:spPr>
          <a:xfrm>
            <a:off x="3390738" y="6181985"/>
            <a:ext cx="884703" cy="826251"/>
          </a:xfrm>
          <a:prstGeom prst="rect">
            <a:avLst/>
          </a:prstGeom>
        </p:spPr>
      </p:pic>
      <p:pic>
        <p:nvPicPr>
          <p:cNvPr id="72" name="Hình ảnh 3"/>
          <p:cNvPicPr>
            <a:picLocks noChangeAspect="1"/>
          </p:cNvPicPr>
          <p:nvPr/>
        </p:nvPicPr>
        <p:blipFill rotWithShape="1">
          <a:blip r:embed="rId1"/>
          <a:srcRect l="36908" t="26897" r="35905" b="27963"/>
          <a:stretch>
            <a:fillRect/>
          </a:stretch>
        </p:blipFill>
        <p:spPr>
          <a:xfrm>
            <a:off x="4599855" y="6198839"/>
            <a:ext cx="884703" cy="826251"/>
          </a:xfrm>
          <a:prstGeom prst="rect">
            <a:avLst/>
          </a:prstGeom>
        </p:spPr>
      </p:pic>
      <p:pic>
        <p:nvPicPr>
          <p:cNvPr id="73" name="Hình ảnh 3"/>
          <p:cNvPicPr>
            <a:picLocks noChangeAspect="1"/>
          </p:cNvPicPr>
          <p:nvPr/>
        </p:nvPicPr>
        <p:blipFill rotWithShape="1">
          <a:blip r:embed="rId1"/>
          <a:srcRect l="36908" t="26897" r="35905" b="27963"/>
          <a:stretch>
            <a:fillRect/>
          </a:stretch>
        </p:blipFill>
        <p:spPr>
          <a:xfrm>
            <a:off x="5653649" y="6198839"/>
            <a:ext cx="884703" cy="826251"/>
          </a:xfrm>
          <a:prstGeom prst="rect">
            <a:avLst/>
          </a:prstGeom>
        </p:spPr>
      </p:pic>
      <p:pic>
        <p:nvPicPr>
          <p:cNvPr id="74" name="Hình ảnh 3"/>
          <p:cNvPicPr>
            <a:picLocks noChangeAspect="1"/>
          </p:cNvPicPr>
          <p:nvPr/>
        </p:nvPicPr>
        <p:blipFill rotWithShape="1">
          <a:blip r:embed="rId1"/>
          <a:srcRect l="36908" t="26897" r="35905" b="27963"/>
          <a:stretch>
            <a:fillRect/>
          </a:stretch>
        </p:blipFill>
        <p:spPr>
          <a:xfrm>
            <a:off x="6749973" y="6181985"/>
            <a:ext cx="884703" cy="826251"/>
          </a:xfrm>
          <a:prstGeom prst="rect">
            <a:avLst/>
          </a:prstGeom>
        </p:spPr>
      </p:pic>
      <p:pic>
        <p:nvPicPr>
          <p:cNvPr id="75" name="Hình ảnh 3"/>
          <p:cNvPicPr>
            <a:picLocks noChangeAspect="1"/>
          </p:cNvPicPr>
          <p:nvPr/>
        </p:nvPicPr>
        <p:blipFill rotWithShape="1">
          <a:blip r:embed="rId1"/>
          <a:srcRect l="36908" t="26897" r="35905" b="27963"/>
          <a:stretch>
            <a:fillRect/>
          </a:stretch>
        </p:blipFill>
        <p:spPr>
          <a:xfrm>
            <a:off x="7803766" y="6181985"/>
            <a:ext cx="884703" cy="826251"/>
          </a:xfrm>
          <a:prstGeom prst="rect">
            <a:avLst/>
          </a:prstGeom>
        </p:spPr>
      </p:pic>
      <p:pic>
        <p:nvPicPr>
          <p:cNvPr id="76" name="Hình ảnh 3"/>
          <p:cNvPicPr>
            <a:picLocks noChangeAspect="1"/>
          </p:cNvPicPr>
          <p:nvPr/>
        </p:nvPicPr>
        <p:blipFill rotWithShape="1">
          <a:blip r:embed="rId1"/>
          <a:srcRect l="36908" t="26897" r="35905" b="27963"/>
          <a:stretch>
            <a:fillRect/>
          </a:stretch>
        </p:blipFill>
        <p:spPr>
          <a:xfrm>
            <a:off x="8984942" y="6167809"/>
            <a:ext cx="884703" cy="826251"/>
          </a:xfrm>
          <a:prstGeom prst="rect">
            <a:avLst/>
          </a:prstGeom>
        </p:spPr>
      </p:pic>
      <p:pic>
        <p:nvPicPr>
          <p:cNvPr id="77" name="Hình ảnh 3"/>
          <p:cNvPicPr>
            <a:picLocks noChangeAspect="1"/>
          </p:cNvPicPr>
          <p:nvPr/>
        </p:nvPicPr>
        <p:blipFill rotWithShape="1">
          <a:blip r:embed="rId1"/>
          <a:srcRect l="36908" t="26897" r="35905" b="27963"/>
          <a:stretch>
            <a:fillRect/>
          </a:stretch>
        </p:blipFill>
        <p:spPr>
          <a:xfrm>
            <a:off x="10038735" y="6167809"/>
            <a:ext cx="884703" cy="826251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4614956" y="2396790"/>
            <a:ext cx="3799650" cy="1015663"/>
            <a:chOff x="3646968" y="2573079"/>
            <a:chExt cx="3799650" cy="1015663"/>
          </a:xfrm>
        </p:grpSpPr>
        <p:sp>
          <p:nvSpPr>
            <p:cNvPr id="79" name="TextBox 78"/>
            <p:cNvSpPr txBox="1"/>
            <p:nvPr/>
          </p:nvSpPr>
          <p:spPr>
            <a:xfrm>
              <a:off x="3646968" y="2573079"/>
              <a:ext cx="37996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 x (6      6)</a:t>
              </a:r>
              <a:endPara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" name="Rectangle: Rounded Corners 80"/>
            <p:cNvSpPr/>
            <p:nvPr/>
          </p:nvSpPr>
          <p:spPr>
            <a:xfrm>
              <a:off x="5739454" y="2741498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3" name="Rectangle: Rounded Corners 82"/>
          <p:cNvSpPr/>
          <p:nvPr/>
        </p:nvSpPr>
        <p:spPr>
          <a:xfrm>
            <a:off x="6680579" y="2556631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0422" y="3648881"/>
            <a:ext cx="9555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theme/theme1.xml><?xml version="1.0" encoding="utf-8"?>
<a:theme xmlns:a="http://schemas.openxmlformats.org/drawingml/2006/main" name="2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WPS Presentation</Application>
  <PresentationFormat>Widescreen</PresentationFormat>
  <Paragraphs>113</Paragraphs>
  <Slides>9</Slides>
  <Notes>8</Notes>
  <HiddenSlides>0</HiddenSlides>
  <MMClips>8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SimSun</vt:lpstr>
      <vt:lpstr>Wingdings</vt:lpstr>
      <vt:lpstr>Arial</vt:lpstr>
      <vt:lpstr>等线</vt:lpstr>
      <vt:lpstr>Cambria</vt:lpstr>
      <vt:lpstr>雷盖体</vt:lpstr>
      <vt:lpstr>等线</vt:lpstr>
      <vt:lpstr>Coiny</vt:lpstr>
      <vt:lpstr>Segoe Print</vt:lpstr>
      <vt:lpstr>Tahoma</vt:lpstr>
      <vt:lpstr>Calibri</vt:lpstr>
      <vt:lpstr>Calibri</vt:lpstr>
      <vt:lpstr>Times New Roman</vt:lpstr>
      <vt:lpstr>Microsoft YaHei</vt:lpstr>
      <vt:lpstr>Arial Unicode MS</vt:lpstr>
      <vt:lpstr>等线</vt:lpstr>
      <vt:lpstr>2_Printable Number Sense Activities for Pre-K by Slidesgo</vt:lpstr>
      <vt:lpstr>Printable Number Sense Activities for Pre-K by Slidesgo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Phạm</cp:lastModifiedBy>
  <cp:revision>59</cp:revision>
  <dcterms:created xsi:type="dcterms:W3CDTF">2022-09-24T23:54:00Z</dcterms:created>
  <dcterms:modified xsi:type="dcterms:W3CDTF">2025-12-31T08:53:42Z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1920370FA03F491095A5CF681C968F5A_13</vt:lpwstr>
  </property>
  <property fmtid="{D5CDD505-2E9C-101B-9397-08002B2CF9AE}" pid="3" name="KSOProductBuildVer">
    <vt:lpwstr>1033-12.2.0.22549</vt:lpwstr>
  </property>
</Properties>
</file>