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25" r:id="rId3"/>
    <p:sldId id="271" r:id="rId4"/>
    <p:sldId id="272" r:id="rId5"/>
    <p:sldId id="256" r:id="rId6"/>
    <p:sldId id="257" r:id="rId7"/>
    <p:sldId id="258" r:id="rId8"/>
    <p:sldId id="316" r:id="rId9"/>
    <p:sldId id="318" r:id="rId10"/>
    <p:sldId id="273" r:id="rId11"/>
    <p:sldId id="259" r:id="rId12"/>
    <p:sldId id="263" r:id="rId13"/>
    <p:sldId id="264" r:id="rId14"/>
    <p:sldId id="265" r:id="rId15"/>
    <p:sldId id="319" r:id="rId16"/>
    <p:sldId id="321" r:id="rId17"/>
    <p:sldId id="322" r:id="rId18"/>
    <p:sldId id="266" r:id="rId19"/>
    <p:sldId id="269" r:id="rId20"/>
    <p:sldId id="304" r:id="rId21"/>
    <p:sldId id="323" r:id="rId2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60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2788-1290-4D7A-9D24-5719EE41F7FA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43B9-2F1A-4C47-A0CA-870C24A5BCB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8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A688F-3708-4FB2-A9CD-6C44B2C86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20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55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7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71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468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9413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4890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12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9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643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926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2430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25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33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3028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87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25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5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5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064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4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701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57098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89"/>
            <a:ext cx="2895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3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7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6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82A6-7813-43AA-B937-3E8EA88F7846}" type="datetimeFigureOut">
              <a:rPr lang="vi-VN" smtClean="0"/>
              <a:pPr/>
              <a:t>15/01/2026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1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" y="-476"/>
            <a:ext cx="9144476" cy="51439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024"/>
            <a:ext cx="9144000" cy="31364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1026207" y="635114"/>
            <a:ext cx="7091587" cy="3872796"/>
            <a:chOff x="1227083" y="675833"/>
            <a:chExt cx="10162697" cy="589832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72" y="3575262"/>
            <a:ext cx="3786257" cy="1577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F90F3FA6-8E8A-4BFF-9241-7B19ACA9B6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66" b="10519"/>
          <a:stretch/>
        </p:blipFill>
        <p:spPr>
          <a:xfrm>
            <a:off x="6035706" y="2075221"/>
            <a:ext cx="3107818" cy="30682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604D818-9CEF-4850-9327-DBCB1FEAB6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362">
            <a:off x="-362514" y="-221981"/>
            <a:ext cx="3086100" cy="3086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53BD03-FD1F-9587-7F2E-D3EC5DEBAE3A}"/>
              </a:ext>
            </a:extLst>
          </p:cNvPr>
          <p:cNvSpPr txBox="1"/>
          <p:nvPr/>
        </p:nvSpPr>
        <p:spPr>
          <a:xfrm>
            <a:off x="1992531" y="1482116"/>
            <a:ext cx="5231716" cy="2244393"/>
          </a:xfrm>
          <a:prstGeom prst="rect">
            <a:avLst/>
          </a:prstGeom>
          <a:noFill/>
        </p:spPr>
        <p:txBody>
          <a:bodyPr wrap="none" lIns="68580" tIns="34290" rIns="68580" bIns="34290" rtlCol="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CHÀO MỪNG CÁC THẦY CÔ GIÁO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18A5B5-7725-A22D-68E7-9DF7A35BD5B0}"/>
              </a:ext>
            </a:extLst>
          </p:cNvPr>
          <p:cNvSpPr txBox="1"/>
          <p:nvPr/>
        </p:nvSpPr>
        <p:spPr>
          <a:xfrm>
            <a:off x="2555229" y="1997923"/>
            <a:ext cx="403354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ĐẾN DỰ GIỜ</a:t>
            </a:r>
            <a:r>
              <a:rPr lang="vi-VN" sz="2700" b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LỚP </a:t>
            </a:r>
            <a:r>
              <a:rPr lang="vi-VN" sz="2700" b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3</a:t>
            </a:r>
            <a:r>
              <a:rPr lang="en-US" sz="2700" b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66E6AC-DC18-730F-6B94-465A7A377BA7}"/>
              </a:ext>
            </a:extLst>
          </p:cNvPr>
          <p:cNvSpPr txBox="1"/>
          <p:nvPr/>
        </p:nvSpPr>
        <p:spPr>
          <a:xfrm>
            <a:off x="711907" y="2556208"/>
            <a:ext cx="772018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sz="33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Môn</a:t>
            </a: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vi-VN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33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oán</a:t>
            </a:r>
            <a:endParaRPr lang="en-US" sz="33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1FE272-1BEE-F4C0-A551-7868857F8E61}"/>
              </a:ext>
            </a:extLst>
          </p:cNvPr>
          <p:cNvSpPr txBox="1"/>
          <p:nvPr/>
        </p:nvSpPr>
        <p:spPr>
          <a:xfrm>
            <a:off x="649452" y="3308048"/>
            <a:ext cx="791787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Vũ</a:t>
            </a:r>
            <a:r>
              <a:rPr lang="en-US" b="1" i="1" dirty="0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Mỵ</a:t>
            </a:r>
            <a:endParaRPr lang="en-US" b="1" i="1" dirty="0">
              <a:solidFill>
                <a:srgbClr val="002060"/>
              </a:solidFill>
              <a:latin typeface="HP001 4 hàng" panose="020B0603050302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29784"/>
            <a:ext cx="2151361" cy="93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70503" y="1017536"/>
            <a:ext cx="7319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1. Viết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số rồi đọc số, biết số đó gồm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: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82449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a. 2 nghìn, 9 trăm, 4 chục và 5 đơn vị.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5 nghìn, 0 trăm, 7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6 nghìn, 3 trăm, 0 chục và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8 nghìn, 0 trăm, 6 chục và 0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</a:rPr>
              <a:t>2945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Hai nghìn chín trăm bốn mươi lăm.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9058" y="288204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</a:rPr>
              <a:t>5072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Năm nghìn không trăm bảy mươi hai.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</a:rPr>
              <a:t>6301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0628" y="373929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Sáu nghìn ba trăm linh một.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496" y="44536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</a:rPr>
              <a:t>8060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0628" y="431250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Tám nghìn không trăm sáu mươi.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1737"/>
            <a:ext cx="9036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2. a.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Số liền trước của số 10000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   b.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Số liền sau của số 8999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  c.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Số 9000 là số liền sau của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  d.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Số 4078 là số liền trước của số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2976" y="196132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  <a:ea typeface="MingLiU-ExtB" pitchFamily="18" charset="-120"/>
              </a:rPr>
              <a:t>Số liền trước của số 10000 là số: 9999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76" y="2804398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liền sau của số 8999 là số: 9000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441" y="3639052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9000 là số liền sau của số: 8999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792" y="4620280"/>
            <a:ext cx="6276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 Số 4078 là số liền trước của số: 4079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3475"/>
              </p:ext>
            </p:extLst>
          </p:nvPr>
        </p:nvGraphicFramePr>
        <p:xfrm>
          <a:off x="251520" y="2520664"/>
          <a:ext cx="8712968" cy="426720"/>
        </p:xfrm>
        <a:graphic>
          <a:graphicData uri="http://schemas.openxmlformats.org/drawingml/2006/table">
            <a:tbl>
              <a:tblPr/>
              <a:tblGrid>
                <a:gridCol w="2177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8922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3. Chọn 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câu trả lời đúng: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     a. 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Số nào dưới đây có chữ số hàng trăm là 7?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03"/>
              </p:ext>
            </p:extLst>
          </p:nvPr>
        </p:nvGraphicFramePr>
        <p:xfrm>
          <a:off x="251520" y="3537161"/>
          <a:ext cx="8640960" cy="487680"/>
        </p:xfrm>
        <a:graphic>
          <a:graphicData uri="http://schemas.openxmlformats.org/drawingml/2006/table">
            <a:tbl>
              <a:tblPr/>
              <a:tblGrid>
                <a:gridCol w="2159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657" y="2986383"/>
            <a:ext cx="844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b. 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Số nào dưới đây có chữ số hàng chục là 7?</a:t>
            </a:r>
            <a:endParaRPr kumimoji="0" lang="vi-VN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56" y="4027504"/>
            <a:ext cx="84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8000"/>
                </a:solidFill>
                <a:latin typeface="+mj-lt"/>
              </a:rPr>
              <a:t>c. </a:t>
            </a:r>
            <a:r>
              <a:rPr lang="vi-VN" sz="2800" b="1" dirty="0">
                <a:solidFill>
                  <a:srgbClr val="008000"/>
                </a:solidFill>
                <a:latin typeface="+mj-lt"/>
              </a:rPr>
              <a:t>Số nào dưới đây có chữ số hàng nghìn là 7?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0983"/>
              </p:ext>
            </p:extLst>
          </p:nvPr>
        </p:nvGraphicFramePr>
        <p:xfrm>
          <a:off x="179512" y="4625340"/>
          <a:ext cx="8784976" cy="518160"/>
        </p:xfrm>
        <a:graphic>
          <a:graphicData uri="http://schemas.openxmlformats.org/drawingml/2006/table">
            <a:tbl>
              <a:tblPr/>
              <a:tblGrid>
                <a:gridCol w="2195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5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27984" y="2443328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504" y="3538003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67744" y="4579124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0"/>
            <a:ext cx="2123728" cy="142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009" y="395573"/>
            <a:ext cx="6963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4. Dưới 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đây là nhà của Nam, Việt và Mai.</a:t>
            </a:r>
          </a:p>
        </p:txBody>
      </p:sp>
      <p:pic>
        <p:nvPicPr>
          <p:cNvPr id="5122" name="Picture 2" descr="Toán lớp 3 Bài 45: Các số có bốn chữ số. Số 10000 (trang 4, 5, 6, 7, 8 Tập 2)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" y="1432142"/>
            <a:ext cx="90790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5738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* Biết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: - Nhà của Việt có trồng cây trước </a:t>
            </a:r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nhà</a:t>
            </a:r>
            <a:r>
              <a:rPr lang="en-US" sz="2400" b="1" dirty="0" smtClean="0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en-US" sz="2400" b="1" dirty="0" smtClean="0">
                <a:solidFill>
                  <a:srgbClr val="008000"/>
                </a:solidFill>
                <a:latin typeface="+mj-lt"/>
              </a:rPr>
              <a:t>             </a:t>
            </a:r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-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 Nhà của Mai có ô cửa sổ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d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ạng hình </a:t>
            </a:r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tròn</a:t>
            </a:r>
            <a:r>
              <a:rPr lang="en-US" sz="2400" b="1" smtClean="0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vi-VN" sz="2400" b="1" dirty="0">
                <a:solidFill>
                  <a:srgbClr val="008000"/>
                </a:solidFill>
                <a:latin typeface="+mj-lt"/>
              </a:rPr>
              <a:t>Em hãy tìm xem số được ghi trên nhà của mỗi bạn là số nào rồi đọc số đó.</a:t>
            </a:r>
            <a:endParaRPr lang="vi-VN" sz="2400" b="1" i="0" dirty="0">
              <a:solidFill>
                <a:srgbClr val="008000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4325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Nhà Việt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31432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Nhà Mai 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0718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Nhà Nam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-1" y="51470"/>
            <a:ext cx="1393009" cy="13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-199072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395536" y="699542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0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683568" y="1419622"/>
            <a:ext cx="7992888" cy="79677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smtClean="0">
                <a:solidFill>
                  <a:srgbClr val="008000"/>
                </a:solidFill>
                <a:cs typeface="Arial" pitchFamily="34" charset="0"/>
              </a:rPr>
              <a:t>Chọn </a:t>
            </a: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câu trả lời đúng: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      a. Số nào dưới đây có chữ số hàng trăm là 7?</a:t>
            </a:r>
            <a:endParaRPr lang="vi-VN" sz="2400" b="1" dirty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74228"/>
              </p:ext>
            </p:extLst>
          </p:nvPr>
        </p:nvGraphicFramePr>
        <p:xfrm>
          <a:off x="725813" y="2235434"/>
          <a:ext cx="7950644" cy="426720"/>
        </p:xfrm>
        <a:graphic>
          <a:graphicData uri="http://schemas.openxmlformats.org/drawingml/2006/table">
            <a:tbl>
              <a:tblPr/>
              <a:tblGrid>
                <a:gridCol w="2029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3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43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4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2488" y="3003798"/>
            <a:ext cx="717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8000"/>
                </a:solidFill>
              </a:rPr>
              <a:t>b</a:t>
            </a:r>
            <a:r>
              <a:rPr lang="vi-VN" sz="2400" b="1" smtClean="0">
                <a:solidFill>
                  <a:srgbClr val="008000"/>
                </a:solidFill>
              </a:rPr>
              <a:t>. </a:t>
            </a:r>
            <a:r>
              <a:rPr lang="vi-VN" sz="2400" b="1">
                <a:solidFill>
                  <a:srgbClr val="008000"/>
                </a:solidFill>
              </a:rPr>
              <a:t>Số nào dưới đây có chữ số hàng nghìn là 7?</a:t>
            </a:r>
            <a:endParaRPr lang="vi-VN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27039"/>
              </p:ext>
            </p:extLst>
          </p:nvPr>
        </p:nvGraphicFramePr>
        <p:xfrm>
          <a:off x="611560" y="3651870"/>
          <a:ext cx="7920880" cy="518160"/>
        </p:xfrm>
        <a:graphic>
          <a:graphicData uri="http://schemas.openxmlformats.org/drawingml/2006/table">
            <a:tbl>
              <a:tblPr/>
              <a:tblGrid>
                <a:gridCol w="1979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9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0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0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2483768" y="365187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37914" y="217180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17377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a. Tám nghìn, bốn trăm, bảy chục, hai đơn vị.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 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vi-VN" sz="24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Sáu nghìn, năm trăm, chín đơn vị.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vi-VN" sz="24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Ba nghìn, bảy trăm, sáu chục.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8 472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Tám nghìn bốn trăm bảy mươi hai.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288204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6 509</a:t>
            </a:r>
            <a:endParaRPr lang="vi-VN" sz="2400" b="1" dirty="0" smtClean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Sáu nghìn năm trăm linh chín.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3 760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364332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Ba nghìn bảy trăm sáu mươi.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107155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 Viết số rồi đọc số, biết số gồm: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2">
            <a:extLst>
              <a:ext uri="{FF2B5EF4-FFF2-40B4-BE49-F238E27FC236}">
                <a16:creationId xmlns:a16="http://schemas.microsoft.com/office/drawing/2014/main" xmlns="" id="{2FD65A96-A09A-43B3-BB5F-19B68316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40"/>
            <a:ext cx="9143999" cy="2163090"/>
          </a:xfrm>
          <a:prstGeom prst="rect">
            <a:avLst/>
          </a:prstGeom>
        </p:spPr>
      </p:pic>
      <p:sp>
        <p:nvSpPr>
          <p:cNvPr id="10" name="Hình chữ nhật 3">
            <a:extLst>
              <a:ext uri="{FF2B5EF4-FFF2-40B4-BE49-F238E27FC236}">
                <a16:creationId xmlns:a16="http://schemas.microsoft.com/office/drawing/2014/main" xmlns="" id="{C7BBA83A-B874-4D75-A87F-CF28BE85B8D4}"/>
              </a:ext>
            </a:extLst>
          </p:cNvPr>
          <p:cNvSpPr/>
          <p:nvPr/>
        </p:nvSpPr>
        <p:spPr>
          <a:xfrm>
            <a:off x="4357686" y="371475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Hình chữ nhật 4">
            <a:extLst>
              <a:ext uri="{FF2B5EF4-FFF2-40B4-BE49-F238E27FC236}">
                <a16:creationId xmlns:a16="http://schemas.microsoft.com/office/drawing/2014/main" xmlns="" id="{98233CA3-E834-4E8F-998A-810603D71459}"/>
              </a:ext>
            </a:extLst>
          </p:cNvPr>
          <p:cNvSpPr/>
          <p:nvPr/>
        </p:nvSpPr>
        <p:spPr>
          <a:xfrm>
            <a:off x="7429520" y="3786196"/>
            <a:ext cx="53898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700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Hình chữ nhật 5">
            <a:extLst>
              <a:ext uri="{FF2B5EF4-FFF2-40B4-BE49-F238E27FC236}">
                <a16:creationId xmlns:a16="http://schemas.microsoft.com/office/drawing/2014/main" xmlns="" id="{5B8AF41F-3D70-45F4-8964-E068F7CC6D5D}"/>
              </a:ext>
            </a:extLst>
          </p:cNvPr>
          <p:cNvSpPr/>
          <p:nvPr/>
        </p:nvSpPr>
        <p:spPr>
          <a:xfrm>
            <a:off x="3000364" y="442913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Hình chữ nhật 6">
            <a:extLst>
              <a:ext uri="{FF2B5EF4-FFF2-40B4-BE49-F238E27FC236}">
                <a16:creationId xmlns:a16="http://schemas.microsoft.com/office/drawing/2014/main" xmlns="" id="{0053B8CC-FEE5-47B9-8D68-0FF109A56CAD}"/>
              </a:ext>
            </a:extLst>
          </p:cNvPr>
          <p:cNvSpPr/>
          <p:nvPr/>
        </p:nvSpPr>
        <p:spPr>
          <a:xfrm>
            <a:off x="7456975" y="4350998"/>
            <a:ext cx="507616" cy="3995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Hình chữ nhật 8">
            <a:extLst>
              <a:ext uri="{FF2B5EF4-FFF2-40B4-BE49-F238E27FC236}">
                <a16:creationId xmlns:a16="http://schemas.microsoft.com/office/drawing/2014/main" xmlns="" id="{D8C685C4-3DA6-41F1-A18C-C66287D0C273}"/>
              </a:ext>
            </a:extLst>
          </p:cNvPr>
          <p:cNvSpPr/>
          <p:nvPr/>
        </p:nvSpPr>
        <p:spPr>
          <a:xfrm>
            <a:off x="8130777" y="4316872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14494"/>
            <a:ext cx="8143900" cy="15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29388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3800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29586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3900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6314" y="264318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5680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4591" y="266539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5700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0" y="0"/>
            <a:ext cx="1907703" cy="150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500180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2. Số ?</a:t>
            </a:r>
            <a:endParaRPr lang="vi-VN" sz="28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20" y="1176027"/>
            <a:ext cx="784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cuốn sách cũ, mỗi cuốn đã bị mất một tờ, các trang còn lại như hình vẽ. Hỏi cuốn sách đó bị mất những trang nào?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" y="2390430"/>
            <a:ext cx="9001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96119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 smtClean="0">
                <a:solidFill>
                  <a:srgbClr val="008000"/>
                </a:solidFill>
                <a:latin typeface="+mj-lt"/>
              </a:rPr>
              <a:t>Số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trang bị mất của cuốn sách 1 là: 1 505 và 1 506.</a:t>
            </a:r>
          </a:p>
          <a:p>
            <a:r>
              <a:rPr lang="en-US" sz="2600" b="1" dirty="0" smtClean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 smtClean="0">
                <a:solidFill>
                  <a:srgbClr val="008000"/>
                </a:solidFill>
                <a:latin typeface="+mj-lt"/>
              </a:rPr>
              <a:t>Số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trang bị mất của cuốn sách 2 là : 1 999 và 2 000.</a:t>
            </a:r>
          </a:p>
          <a:p>
            <a:r>
              <a:rPr lang="en-US" sz="2600" b="1" dirty="0" smtClean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 smtClean="0">
                <a:solidFill>
                  <a:srgbClr val="008000"/>
                </a:solidFill>
                <a:latin typeface="+mj-lt"/>
              </a:rPr>
              <a:t>Vậy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2 cuốn sách đó đã mất trang: 1 505; 1 506 và 1 999; 2000.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0" y="0"/>
            <a:ext cx="1619671" cy="9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75E9F21-EE37-DF8E-68C6-26558B2AB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1" y="0"/>
            <a:ext cx="8246163" cy="2065718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A9075E23-DC62-A403-A1F6-80F897546917}"/>
              </a:ext>
            </a:extLst>
          </p:cNvPr>
          <p:cNvSpPr/>
          <p:nvPr/>
        </p:nvSpPr>
        <p:spPr>
          <a:xfrm>
            <a:off x="157656" y="2293884"/>
            <a:ext cx="7740869" cy="199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2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defTabSz="685800"/>
            <a:endParaRPr lang="en-US" sz="3300" dirty="0">
              <a:solidFill>
                <a:prstClr val="black"/>
              </a:solidFill>
              <a:latin typeface="Arial"/>
            </a:endParaRPr>
          </a:p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4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 </a:t>
            </a:r>
          </a:p>
          <a:p>
            <a:pPr algn="ctr" defTabSz="685800"/>
            <a:endParaRPr lang="vi-VN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2FF75B0E-8CE6-5A30-5227-6D9C01B6B384}"/>
              </a:ext>
            </a:extLst>
          </p:cNvPr>
          <p:cNvSpPr/>
          <p:nvPr/>
        </p:nvSpPr>
        <p:spPr>
          <a:xfrm>
            <a:off x="1245475" y="2833852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2004; 2040; 2400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1254329F-97D1-CD1C-35F6-0FCA2C4E936D}"/>
              </a:ext>
            </a:extLst>
          </p:cNvPr>
          <p:cNvSpPr/>
          <p:nvPr/>
        </p:nvSpPr>
        <p:spPr>
          <a:xfrm>
            <a:off x="1245475" y="4516387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4002; 4020; 4200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AD61F2C1-F5FA-66FC-C14A-6FD1A4CE1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34" y="1278850"/>
            <a:ext cx="487315" cy="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95486"/>
            <a:ext cx="9007896" cy="301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8940"/>
            <a:ext cx="8928992" cy="21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1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33950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1. Chọn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số thích hợp với cách đọc.</a:t>
            </a:r>
          </a:p>
        </p:txBody>
      </p:sp>
      <p:pic>
        <p:nvPicPr>
          <p:cNvPr id="7" name="Picture 2" descr="https://img.loigiaihay.com/picture/2022/0330/bai-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9582"/>
            <a:ext cx="888092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475656" y="2919553"/>
            <a:ext cx="1656184" cy="1164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3063569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8144" y="2967794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84168" y="2967794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00114"/>
            <a:ext cx="121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2. Số ?</a:t>
            </a:r>
            <a:endParaRPr lang="vi-VN" sz="2400" b="1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8" name="Picture 2" descr="https://img.loigiaihay.com/picture/2022/0330/bai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04"/>
            <a:ext cx="9036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691772" y="2157861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9" y="2185396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68705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76309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64898" y="215786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2687" y="351335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04764" y="3510933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68704" y="35242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76309" y="3532705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5003</a:t>
            </a:r>
          </a:p>
        </p:txBody>
      </p:sp>
    </p:spTree>
    <p:extLst>
      <p:ext uri="{BB962C8B-B14F-4D97-AF65-F5344CB8AC3E}">
        <p14:creationId xmlns:p14="http://schemas.microsoft.com/office/powerpoint/2010/main" val="17318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071552"/>
            <a:ext cx="12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3. Số?</a:t>
            </a:r>
            <a:endParaRPr lang="vi-VN" sz="2400" b="1" dirty="0" smtClean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0658"/>
              </p:ext>
            </p:extLst>
          </p:nvPr>
        </p:nvGraphicFramePr>
        <p:xfrm>
          <a:off x="48107" y="1584984"/>
          <a:ext cx="8988389" cy="3499198"/>
        </p:xfrm>
        <a:graphic>
          <a:graphicData uri="http://schemas.openxmlformats.org/drawingml/2006/table">
            <a:tbl>
              <a:tblPr/>
              <a:tblGrid>
                <a:gridCol w="1139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296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nghìn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trăm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chục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đơn vị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Sáu nghìn bảy trăm bốn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Năm nghìn sáu trăm 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ba mươi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01384" y="4071947"/>
            <a:ext cx="1138368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83768" y="4071946"/>
            <a:ext cx="1110866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29190" y="2857502"/>
            <a:ext cx="1584176" cy="940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0000FF"/>
                </a:solidFill>
              </a:rPr>
              <a:t>6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vi-VN" sz="4400" b="1" dirty="0" smtClean="0">
                <a:solidFill>
                  <a:srgbClr val="0000FF"/>
                </a:solidFill>
              </a:rPr>
              <a:t>742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06009" y="4123775"/>
            <a:ext cx="1584176" cy="8710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0000FF"/>
                </a:solidFill>
              </a:rPr>
              <a:t>5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vi-VN" sz="4400" b="1" dirty="0" smtClean="0">
                <a:solidFill>
                  <a:srgbClr val="0000FF"/>
                </a:solidFill>
              </a:rPr>
              <a:t>630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30/bai-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4"/>
            <a:ext cx="9144000" cy="30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/>
          <p:cNvSpPr/>
          <p:nvPr/>
        </p:nvSpPr>
        <p:spPr>
          <a:xfrm rot="278955">
            <a:off x="2562090" y="324219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4000</a:t>
            </a:r>
          </a:p>
        </p:txBody>
      </p:sp>
      <p:sp>
        <p:nvSpPr>
          <p:cNvPr id="13" name="Pentagon 12"/>
          <p:cNvSpPr/>
          <p:nvPr/>
        </p:nvSpPr>
        <p:spPr>
          <a:xfrm rot="691855">
            <a:off x="3470043" y="3416364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5000</a:t>
            </a:r>
          </a:p>
        </p:txBody>
      </p:sp>
      <p:sp>
        <p:nvSpPr>
          <p:cNvPr id="14" name="Pentagon 13"/>
          <p:cNvSpPr/>
          <p:nvPr/>
        </p:nvSpPr>
        <p:spPr>
          <a:xfrm rot="454654">
            <a:off x="4988781" y="386702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7000</a:t>
            </a:r>
          </a:p>
        </p:txBody>
      </p:sp>
      <p:sp>
        <p:nvSpPr>
          <p:cNvPr id="15" name="Pentagon 14"/>
          <p:cNvSpPr/>
          <p:nvPr/>
        </p:nvSpPr>
        <p:spPr>
          <a:xfrm rot="20299396">
            <a:off x="5558153" y="3318391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8000</a:t>
            </a:r>
          </a:p>
        </p:txBody>
      </p:sp>
      <p:sp>
        <p:nvSpPr>
          <p:cNvPr id="16" name="Pentagon 15"/>
          <p:cNvSpPr/>
          <p:nvPr/>
        </p:nvSpPr>
        <p:spPr>
          <a:xfrm rot="515218">
            <a:off x="6472484" y="319826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9000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858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4. Rô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– bốt viết các số tròn nghìn lên mỗi tấm biển trên đường đến tòa lâu đài (như hình vẽ). Hỏi mỗi tấm biển có dấu “?” viết số nào?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-51610" y="567666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5308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2678172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ĐỘNG  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96976" y="2180352"/>
            <a:ext cx="69531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6449" y="2282729"/>
            <a:ext cx="780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228272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79370" y="229582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280" y="226703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8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2695675" y="1629795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Đọc các số sau: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8" grpId="0" animBg="1"/>
      <p:bldP spid="6" grpId="0"/>
      <p:bldP spid="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66"/>
            <a:ext cx="8928992" cy="38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Số 10 000 </a:t>
            </a:r>
            <a:endParaRPr lang="vi-VN" sz="2400" b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0" y="1142990"/>
            <a:ext cx="1544532" cy="6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739</Words>
  <Application>Microsoft Office PowerPoint</Application>
  <PresentationFormat>On-screen Show (16:9)</PresentationFormat>
  <Paragraphs>160</Paragraphs>
  <Slides>20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67</cp:revision>
  <dcterms:created xsi:type="dcterms:W3CDTF">2023-01-13T01:21:05Z</dcterms:created>
  <dcterms:modified xsi:type="dcterms:W3CDTF">2026-01-15T11:59:44Z</dcterms:modified>
</cp:coreProperties>
</file>