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Lst>
  <p:notesMasterIdLst>
    <p:notesMasterId r:id="rId25"/>
  </p:notesMasterIdLst>
  <p:handoutMasterIdLst>
    <p:handoutMasterId r:id="rId26"/>
  </p:handoutMasterIdLst>
  <p:sldIdLst>
    <p:sldId id="431" r:id="rId3"/>
    <p:sldId id="427" r:id="rId4"/>
    <p:sldId id="399" r:id="rId5"/>
    <p:sldId id="402" r:id="rId6"/>
    <p:sldId id="421" r:id="rId7"/>
    <p:sldId id="404" r:id="rId8"/>
    <p:sldId id="422" r:id="rId9"/>
    <p:sldId id="423" r:id="rId10"/>
    <p:sldId id="433" r:id="rId11"/>
    <p:sldId id="437" r:id="rId12"/>
    <p:sldId id="438" r:id="rId13"/>
    <p:sldId id="410" r:id="rId14"/>
    <p:sldId id="417" r:id="rId15"/>
    <p:sldId id="418" r:id="rId16"/>
    <p:sldId id="432" r:id="rId17"/>
    <p:sldId id="439" r:id="rId18"/>
    <p:sldId id="440" r:id="rId19"/>
    <p:sldId id="441" r:id="rId20"/>
    <p:sldId id="442" r:id="rId21"/>
    <p:sldId id="443" r:id="rId22"/>
    <p:sldId id="444" r:id="rId23"/>
    <p:sldId id="445" r:id="rId24"/>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C3730"/>
    <a:srgbClr val="DBE648"/>
    <a:srgbClr val="00B050"/>
    <a:srgbClr val="31ADB9"/>
    <a:srgbClr val="FF9900"/>
    <a:srgbClr val="29304A"/>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4660"/>
  </p:normalViewPr>
  <p:slideViewPr>
    <p:cSldViewPr>
      <p:cViewPr>
        <p:scale>
          <a:sx n="90" d="100"/>
          <a:sy n="90" d="100"/>
        </p:scale>
        <p:origin x="-600" y="-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2026/2/12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2026/2/12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99A0C-5E7B-4722-8AAB-D854A4032688}" type="slidenum">
              <a:rPr lang="en-US" smtClean="0"/>
              <a:t>18</a:t>
            </a:fld>
            <a:endParaRPr lang="en-US"/>
          </a:p>
        </p:txBody>
      </p:sp>
    </p:spTree>
    <p:extLst>
      <p:ext uri="{BB962C8B-B14F-4D97-AF65-F5344CB8AC3E}">
        <p14:creationId xmlns:p14="http://schemas.microsoft.com/office/powerpoint/2010/main" val="4023112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14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381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45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smtClean="0"/>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04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smtClean="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558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169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9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621"/>
            <a:ext cx="2133600" cy="357188"/>
          </a:xfrm>
          <a:prstGeom prst="rect">
            <a:avLst/>
          </a:prstGeom>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3124201" y="4683621"/>
            <a:ext cx="2895600" cy="357188"/>
          </a:xfrm>
          <a:prstGeom prst="rect">
            <a:avLst/>
          </a:prstGeom>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6553200" y="4683621"/>
            <a:ext cx="2133600" cy="357188"/>
          </a:xfrm>
          <a:prstGeom prst="rect">
            <a:avLst/>
          </a:prstGeom>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494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457200" y="1200150"/>
            <a:ext cx="8229600" cy="33941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xfrm>
            <a:off x="457200" y="4683621"/>
            <a:ext cx="2133600" cy="357188"/>
          </a:xfrm>
          <a:prstGeom prst="rect">
            <a:avLst/>
          </a:prstGeom>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xfrm>
            <a:off x="3124201" y="4683621"/>
            <a:ext cx="2895600" cy="357188"/>
          </a:xfrm>
          <a:prstGeom prst="rect">
            <a:avLst/>
          </a:prstGeom>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xfrm>
            <a:off x="6553200" y="4683621"/>
            <a:ext cx="2133600" cy="357188"/>
          </a:xfrm>
          <a:prstGeom prst="rect">
            <a:avLst/>
          </a:prstGeom>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4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smtClean="0"/>
              <a:t>Click to edit Master title style</a:t>
            </a:r>
            <a:endParaRPr lang="vi-VN"/>
          </a:p>
        </p:txBody>
      </p:sp>
      <p:sp>
        <p:nvSpPr>
          <p:cNvPr id="3" name="Subtitle 2"/>
          <p:cNvSpPr>
            <a:spLocks noGrp="1"/>
          </p:cNvSpPr>
          <p:nvPr>
            <p:ph type="subTitle" idx="1"/>
          </p:nvPr>
        </p:nvSpPr>
        <p:spPr>
          <a:xfrm>
            <a:off x="1371601" y="2914650"/>
            <a:ext cx="6400800" cy="1314450"/>
          </a:xfrm>
          <a:prstGeom prst="rect">
            <a:avLst/>
          </a:prstGeo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xfrm>
            <a:off x="457200" y="4683621"/>
            <a:ext cx="2133600" cy="357188"/>
          </a:xfrm>
          <a:prstGeom prst="rect">
            <a:avLst/>
          </a:prstGeom>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xfrm>
            <a:off x="3124201" y="4683621"/>
            <a:ext cx="2895600" cy="357188"/>
          </a:xfrm>
          <a:prstGeom prst="rect">
            <a:avLst/>
          </a:prstGeom>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xfrm>
            <a:off x="6553200" y="4683621"/>
            <a:ext cx="2133600" cy="357188"/>
          </a:xfrm>
          <a:prstGeom prst="rect">
            <a:avLst/>
          </a:prstGeom>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4346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779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3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6780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7630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8" r:id="rId4"/>
    <p:sldLayoutId id="2147483679"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49671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fontAlgn="base">
              <a:spcBef>
                <a:spcPct val="50000"/>
              </a:spcBef>
              <a:spcAft>
                <a:spcPct val="0"/>
              </a:spcAft>
            </a:pPr>
            <a:r>
              <a:rPr lang="en-US" altLang="en-US" sz="1966" b="1" dirty="0">
                <a:solidFill>
                  <a:srgbClr val="FF0066"/>
                </a:solidFill>
                <a:latin typeface="Times New Roman" pitchFamily="18" charset="0"/>
              </a:rPr>
              <a:t>TRƯỜNG TIỂU HỌC </a:t>
            </a:r>
            <a:r>
              <a:rPr lang="en-US" altLang="en-US" sz="1966" b="1" dirty="0" smtClean="0">
                <a:solidFill>
                  <a:srgbClr val="FF0066"/>
                </a:solidFill>
                <a:latin typeface="Times New Roman" pitchFamily="18" charset="0"/>
              </a:rPr>
              <a:t>HÙNG THẮNG</a:t>
            </a:r>
            <a:endParaRPr lang="en-US" altLang="en-US" sz="1966"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80717" y="2345028"/>
            <a:ext cx="6968526" cy="94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513710" eaLnBrk="1" fontAlgn="base" hangingPunct="1">
              <a:spcBef>
                <a:spcPts val="1011"/>
              </a:spcBef>
              <a:spcAft>
                <a:spcPct val="0"/>
              </a:spcAft>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LỜI KÊU GỌI TOÀN DÂN TẬP THỂ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DỤC</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dirty="0">
                <a:solidFill>
                  <a:srgbClr val="0000CC"/>
                </a:solidFill>
                <a:effectLst>
                  <a:outerShdw blurRad="38100" dist="38100" dir="2700000" algn="tl">
                    <a:srgbClr val="000000">
                      <a:alpha val="43137"/>
                    </a:srgbClr>
                  </a:outerShdw>
                </a:effectLst>
                <a:latin typeface="Times New Roman" pitchFamily="18" charset="0"/>
              </a:rPr>
              <a:t>VỀ DỰ GIỜ THĂM </a:t>
            </a:r>
            <a:r>
              <a:rPr lang="en-US" sz="3371" b="1" smtClean="0">
                <a:solidFill>
                  <a:srgbClr val="0000CC"/>
                </a:solidFill>
                <a:effectLst>
                  <a:outerShdw blurRad="38100" dist="38100" dir="2700000" algn="tl">
                    <a:srgbClr val="000000">
                      <a:alpha val="43137"/>
                    </a:srgbClr>
                  </a:outerShdw>
                </a:effectLst>
                <a:latin typeface="Times New Roman" pitchFamily="18" charset="0"/>
              </a:rPr>
              <a:t>LỚP  </a:t>
            </a:r>
            <a:r>
              <a:rPr lang="en-US" sz="3371" b="1" smtClean="0">
                <a:solidFill>
                  <a:srgbClr val="0000CC"/>
                </a:solidFill>
                <a:effectLst>
                  <a:outerShdw blurRad="38100" dist="38100" dir="2700000" algn="tl">
                    <a:srgbClr val="000000">
                      <a:alpha val="43137"/>
                    </a:srgbClr>
                  </a:outerShdw>
                </a:effectLst>
                <a:latin typeface="Times New Roman" pitchFamily="18" charset="0"/>
              </a:rPr>
              <a:t>3B</a:t>
            </a:r>
            <a:endParaRPr lang="en-US" sz="3371"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2627783" y="4193100"/>
            <a:ext cx="3583423" cy="45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fontAlgn="base">
              <a:spcBef>
                <a:spcPct val="0"/>
              </a:spcBef>
              <a:spcAft>
                <a:spcPct val="0"/>
              </a:spcAft>
            </a:pPr>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a:solidFill>
                  <a:srgbClr val="FF0066"/>
                </a:solidFill>
                <a:latin typeface="Times New Roman" pitchFamily="18" charset="0"/>
              </a:rPr>
              <a:t>V</a:t>
            </a:r>
            <a:r>
              <a:rPr lang="en-US" altLang="en-US" sz="2400" b="1" i="1" dirty="0" err="1" smtClean="0">
                <a:solidFill>
                  <a:srgbClr val="FF0066"/>
                </a:solidFill>
                <a:latin typeface="Times New Roman" pitchFamily="18" charset="0"/>
              </a:rPr>
              <a:t>ũ</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Mỵ</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432379" y="3353892"/>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0113" y="3219822"/>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772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75406"/>
            <a:ext cx="6858000" cy="45689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07" y="275406"/>
            <a:ext cx="6858000" cy="4600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125" y="195486"/>
            <a:ext cx="7143750" cy="4680520"/>
          </a:xfrm>
          <a:prstGeom prst="rect">
            <a:avLst/>
          </a:prstGeom>
        </p:spPr>
      </p:pic>
    </p:spTree>
    <p:extLst>
      <p:ext uri="{BB962C8B-B14F-4D97-AF65-F5344CB8AC3E}">
        <p14:creationId xmlns:p14="http://schemas.microsoft.com/office/powerpoint/2010/main" val="3618400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30894"/>
            <a:ext cx="3528392" cy="465461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30894"/>
            <a:ext cx="3384376" cy="4640986"/>
          </a:xfrm>
          <a:prstGeom prst="rect">
            <a:avLst/>
          </a:prstGeom>
        </p:spPr>
      </p:pic>
    </p:spTree>
    <p:extLst>
      <p:ext uri="{BB962C8B-B14F-4D97-AF65-F5344CB8AC3E}">
        <p14:creationId xmlns:p14="http://schemas.microsoft.com/office/powerpoint/2010/main" val="53147968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3D5F12D-3BE5-D825-BC84-9EA291339AD8}"/>
              </a:ext>
            </a:extLst>
          </p:cNvPr>
          <p:cNvSpPr txBox="1"/>
          <p:nvPr/>
        </p:nvSpPr>
        <p:spPr>
          <a:xfrm>
            <a:off x="2987824" y="1563638"/>
            <a:ext cx="2357000" cy="923330"/>
          </a:xfrm>
          <a:prstGeom prst="rect">
            <a:avLst/>
          </a:prstGeom>
          <a:noFill/>
        </p:spPr>
        <p:txBody>
          <a:bodyPr wrap="square" rtlCol="0">
            <a:spAutoFit/>
          </a:bodyPr>
          <a:lstStyle/>
          <a:p>
            <a:r>
              <a:rPr lang="en-US" sz="5400" dirty="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rPr>
              <a:t>TIẾT 2</a:t>
            </a:r>
          </a:p>
        </p:txBody>
      </p:sp>
    </p:spTree>
    <p:extLst>
      <p:ext uri="{BB962C8B-B14F-4D97-AF65-F5344CB8AC3E}">
        <p14:creationId xmlns:p14="http://schemas.microsoft.com/office/powerpoint/2010/main" val="3474186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FA74C84-B1C3-4F19-B9AB-5EDEA63528F0}"/>
              </a:ext>
            </a:extLst>
          </p:cNvPr>
          <p:cNvSpPr/>
          <p:nvPr/>
        </p:nvSpPr>
        <p:spPr>
          <a:xfrm>
            <a:off x="251520" y="195486"/>
            <a:ext cx="8712968" cy="4752528"/>
          </a:xfrm>
          <a:prstGeom prst="rect">
            <a:avLst/>
          </a:prstGeom>
          <a:solidFill>
            <a:srgbClr val="FFFFFF"/>
          </a:solidFill>
          <a:ln w="25400" cap="flat" cmpd="sng" algn="ctr">
            <a:solidFill>
              <a:srgbClr val="C0504D">
                <a:lumMod val="60000"/>
                <a:lumOff val="40000"/>
              </a:srgbClr>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18" y="727486"/>
            <a:ext cx="8784977" cy="4220528"/>
          </a:xfrm>
          <a:prstGeom prst="rect">
            <a:avLst/>
          </a:prstGeom>
        </p:spPr>
      </p:pic>
      <p:sp>
        <p:nvSpPr>
          <p:cNvPr id="4" name="TextBox 3">
            <a:extLst>
              <a:ext uri="{FF2B5EF4-FFF2-40B4-BE49-F238E27FC236}">
                <a16:creationId xmlns="" xmlns:a16="http://schemas.microsoft.com/office/drawing/2014/main" id="{424ECBE9-59BE-4A6B-8AFC-9385AAA14BE3}"/>
              </a:ext>
            </a:extLst>
          </p:cNvPr>
          <p:cNvSpPr txBox="1"/>
          <p:nvPr/>
        </p:nvSpPr>
        <p:spPr>
          <a:xfrm>
            <a:off x="2411760" y="204270"/>
            <a:ext cx="3960441" cy="523216"/>
          </a:xfrm>
          <a:prstGeom prst="rect">
            <a:avLst/>
          </a:prstGeom>
          <a:noFill/>
        </p:spPr>
        <p:txBody>
          <a:bodyPr wrap="square" lIns="91436" tIns="45718" rIns="91436" bIns="45718"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70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B9A8DB5-34A7-4402-B12F-6383E038F752}"/>
              </a:ext>
            </a:extLst>
          </p:cNvPr>
          <p:cNvSpPr txBox="1"/>
          <p:nvPr/>
        </p:nvSpPr>
        <p:spPr>
          <a:xfrm>
            <a:off x="899592" y="411510"/>
            <a:ext cx="6546343" cy="714042"/>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a:t>
            </a:r>
            <a:r>
              <a:rPr lang="en-US" sz="4040" b="1" dirty="0" smtClean="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BỐN</a:t>
            </a:r>
            <a:endPar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64704" y="1419622"/>
            <a:ext cx="8311752" cy="3168351"/>
          </a:xfrm>
          <a:prstGeom prst="rect">
            <a:avLst/>
          </a:prstGeom>
        </p:spPr>
      </p:pic>
    </p:spTree>
    <p:extLst>
      <p:ext uri="{BB962C8B-B14F-4D97-AF65-F5344CB8AC3E}">
        <p14:creationId xmlns:p14="http://schemas.microsoft.com/office/powerpoint/2010/main" val="13690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7"/>
            <a:ext cx="8784976" cy="4752528"/>
          </a:xfrm>
          <a:prstGeom prst="rect">
            <a:avLst/>
          </a:prstGeom>
        </p:spPr>
      </p:pic>
    </p:spTree>
    <p:extLst>
      <p:ext uri="{BB962C8B-B14F-4D97-AF65-F5344CB8AC3E}">
        <p14:creationId xmlns:p14="http://schemas.microsoft.com/office/powerpoint/2010/main" val="155187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fontAlgn="base">
              <a:spcBef>
                <a:spcPct val="50000"/>
              </a:spcBef>
              <a:spcAft>
                <a:spcPct val="0"/>
              </a:spcAft>
            </a:pPr>
            <a:r>
              <a:rPr lang="en-US" altLang="en-US" sz="1966" b="1" dirty="0">
                <a:solidFill>
                  <a:srgbClr val="FF0066"/>
                </a:solidFill>
                <a:latin typeface="Times New Roman" pitchFamily="18" charset="0"/>
              </a:rPr>
              <a:t>TRƯỜNG TIỂU HỌC </a:t>
            </a:r>
            <a:r>
              <a:rPr lang="en-US" altLang="en-US" sz="1966" b="1" dirty="0" smtClean="0">
                <a:solidFill>
                  <a:srgbClr val="FF0066"/>
                </a:solidFill>
                <a:latin typeface="Times New Roman" pitchFamily="18" charset="0"/>
              </a:rPr>
              <a:t>HÙNG THẮNG</a:t>
            </a:r>
            <a:endParaRPr lang="en-US" altLang="en-US" sz="1966"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63914" y="2443326"/>
            <a:ext cx="6139543" cy="90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p>
          <a:p>
            <a:pPr algn="ctr" defTabSz="513710" eaLnBrk="1" fontAlgn="base" hangingPunct="1">
              <a:spcBef>
                <a:spcPts val="1011"/>
              </a:spcBef>
              <a:spcAft>
                <a:spcPct val="0"/>
              </a:spcAft>
              <a:defRPr/>
            </a:pPr>
            <a:r>
              <a:rPr lang="en-US" sz="2247"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TẬP CHUNG (TIẾT 2)</a:t>
            </a:r>
            <a:endPar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dirty="0">
                <a:solidFill>
                  <a:srgbClr val="0000CC"/>
                </a:solidFill>
                <a:effectLst>
                  <a:outerShdw blurRad="38100" dist="38100" dir="2700000" algn="tl">
                    <a:srgbClr val="000000">
                      <a:alpha val="43137"/>
                    </a:srgbClr>
                  </a:outerShdw>
                </a:effectLst>
                <a:latin typeface="Times New Roman" pitchFamily="18" charset="0"/>
              </a:rPr>
              <a:t>VỀ DỰ GIỜ THĂM </a:t>
            </a:r>
            <a:r>
              <a:rPr lang="en-US" sz="3371" b="1" dirty="0" smtClean="0">
                <a:solidFill>
                  <a:srgbClr val="0000CC"/>
                </a:solidFill>
                <a:effectLst>
                  <a:outerShdw blurRad="38100" dist="38100" dir="2700000" algn="tl">
                    <a:srgbClr val="000000">
                      <a:alpha val="43137"/>
                    </a:srgbClr>
                  </a:outerShdw>
                </a:effectLst>
                <a:latin typeface="Times New Roman" pitchFamily="18" charset="0"/>
              </a:rPr>
              <a:t>LỚP  3E</a:t>
            </a:r>
            <a:endParaRPr lang="en-US" sz="3371"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1436914" y="4048631"/>
            <a:ext cx="3356429" cy="2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fontAlgn="base">
              <a:spcBef>
                <a:spcPct val="0"/>
              </a:spcBef>
              <a:spcAft>
                <a:spcPct val="0"/>
              </a:spcAft>
            </a:pPr>
            <a:r>
              <a:rPr lang="en-US" altLang="en-US" sz="1348" b="1" i="1" dirty="0" err="1">
                <a:solidFill>
                  <a:srgbClr val="FF0066"/>
                </a:solidFill>
                <a:latin typeface="Times New Roman" pitchFamily="18" charset="0"/>
              </a:rPr>
              <a:t>Giáo</a:t>
            </a:r>
            <a:r>
              <a:rPr lang="en-US" altLang="en-US" sz="1348" b="1" i="1" dirty="0">
                <a:solidFill>
                  <a:srgbClr val="FF0066"/>
                </a:solidFill>
                <a:latin typeface="Times New Roman" pitchFamily="18" charset="0"/>
              </a:rPr>
              <a:t> </a:t>
            </a:r>
            <a:r>
              <a:rPr lang="en-US" altLang="en-US" sz="1348" b="1" i="1" dirty="0" err="1">
                <a:solidFill>
                  <a:srgbClr val="FF0066"/>
                </a:solidFill>
                <a:latin typeface="Times New Roman" pitchFamily="18" charset="0"/>
              </a:rPr>
              <a:t>viên</a:t>
            </a:r>
            <a:r>
              <a:rPr lang="en-US" altLang="en-US" sz="1348" b="1" i="1" dirty="0" smtClean="0">
                <a:solidFill>
                  <a:srgbClr val="FF0066"/>
                </a:solidFill>
                <a:latin typeface="Times New Roman" pitchFamily="18" charset="0"/>
              </a:rPr>
              <a:t>: </a:t>
            </a:r>
            <a:r>
              <a:rPr lang="en-US" altLang="en-US" sz="1348" b="1" i="1" dirty="0" err="1">
                <a:solidFill>
                  <a:srgbClr val="FF0066"/>
                </a:solidFill>
                <a:latin typeface="Times New Roman" pitchFamily="18" charset="0"/>
              </a:rPr>
              <a:t>V</a:t>
            </a:r>
            <a:r>
              <a:rPr lang="en-US" altLang="en-US" sz="1348" b="1" i="1" dirty="0" err="1" smtClean="0">
                <a:solidFill>
                  <a:srgbClr val="FF0066"/>
                </a:solidFill>
                <a:latin typeface="Times New Roman" pitchFamily="18" charset="0"/>
              </a:rPr>
              <a:t>ũ</a:t>
            </a:r>
            <a:r>
              <a:rPr lang="en-US" altLang="en-US" sz="1348" b="1" i="1" dirty="0" smtClean="0">
                <a:solidFill>
                  <a:srgbClr val="FF0066"/>
                </a:solidFill>
                <a:latin typeface="Times New Roman" pitchFamily="18" charset="0"/>
              </a:rPr>
              <a:t> </a:t>
            </a:r>
            <a:r>
              <a:rPr lang="en-US" altLang="en-US" sz="1348" b="1" i="1" dirty="0" err="1" smtClean="0">
                <a:solidFill>
                  <a:srgbClr val="FF0066"/>
                </a:solidFill>
                <a:latin typeface="Times New Roman" pitchFamily="18" charset="0"/>
              </a:rPr>
              <a:t>Thị</a:t>
            </a:r>
            <a:r>
              <a:rPr lang="en-US" altLang="en-US" sz="1348" b="1" i="1" dirty="0" smtClean="0">
                <a:solidFill>
                  <a:srgbClr val="FF0066"/>
                </a:solidFill>
                <a:latin typeface="Times New Roman" pitchFamily="18" charset="0"/>
              </a:rPr>
              <a:t> </a:t>
            </a:r>
            <a:r>
              <a:rPr lang="en-US" altLang="en-US" sz="1348" b="1" i="1" dirty="0" err="1" smtClean="0">
                <a:solidFill>
                  <a:srgbClr val="FF0066"/>
                </a:solidFill>
                <a:latin typeface="Times New Roman" pitchFamily="18" charset="0"/>
              </a:rPr>
              <a:t>Mỵ</a:t>
            </a:r>
            <a:endParaRPr lang="en-US" altLang="en-US" sz="1348"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432379" y="3353892"/>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3715" y="2875048"/>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435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139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Pictur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17" y="0"/>
            <a:ext cx="2016771" cy="13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ictur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553036">
            <a:off x="7443960" y="-298823"/>
            <a:ext cx="1326356" cy="199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ictur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2464" y="3410266"/>
            <a:ext cx="1714500" cy="175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Pictur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646964">
            <a:off x="7070796" y="3257841"/>
            <a:ext cx="1963758" cy="1853803"/>
          </a:xfrm>
          <a:prstGeom prst="rect">
            <a:avLst/>
          </a:prstGeom>
          <a:noFill/>
          <a:ln>
            <a:noFill/>
          </a:ln>
          <a:extLst/>
        </p:spPr>
      </p:pic>
      <p:sp>
        <p:nvSpPr>
          <p:cNvPr id="10" name="TextBox 9"/>
          <p:cNvSpPr txBox="1"/>
          <p:nvPr/>
        </p:nvSpPr>
        <p:spPr>
          <a:xfrm>
            <a:off x="323528" y="1828800"/>
            <a:ext cx="8333372" cy="1107996"/>
          </a:xfrm>
          <a:prstGeom prst="rect">
            <a:avLst/>
          </a:prstGeom>
          <a:noFill/>
        </p:spPr>
        <p:txBody>
          <a:bodyPr wrap="none" rtlCol="0">
            <a:spAutoFit/>
          </a:bodyPr>
          <a:lstStyle/>
          <a:p>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Ai </a:t>
            </a:r>
            <a:r>
              <a:rPr lang="en-US" sz="6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nhanh</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a:t>
            </a:r>
            <a:r>
              <a:rPr lang="en-US" sz="6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ai</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a:t>
            </a:r>
            <a:r>
              <a:rPr lang="en-US" sz="6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đúng</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57581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500" fill="hold"/>
                                        <p:tgtEl>
                                          <p:spTgt spid="10"/>
                                        </p:tgtEl>
                                        <p:attrNameLst>
                                          <p:attrName>style.color</p:attrName>
                                        </p:attrNameLst>
                                      </p:cBhvr>
                                      <p:to>
                                        <a:srgbClr val="DF3C2F"/>
                                      </p:to>
                                    </p:animClr>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55526"/>
            <a:ext cx="7992888" cy="954107"/>
          </a:xfrm>
          <a:prstGeom prst="rect">
            <a:avLst/>
          </a:prstGeom>
          <a:noFill/>
          <a:ln>
            <a:noFill/>
          </a:ln>
        </p:spPr>
        <p:txBody>
          <a:bodyPr wrap="square" rtlCol="0">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Bài</a:t>
            </a:r>
            <a:r>
              <a:rPr lang="en-US" sz="2800" b="1" dirty="0" smtClean="0">
                <a:solidFill>
                  <a:prstClr val="black"/>
                </a:solidFill>
                <a:latin typeface="Times New Roman" panose="02020603050405020304" pitchFamily="18" charset="0"/>
                <a:cs typeface="Times New Roman" panose="02020603050405020304" pitchFamily="18" charset="0"/>
              </a:rPr>
              <a:t> 3. </a:t>
            </a:r>
            <a:r>
              <a:rPr lang="en-US" sz="2800" b="1" dirty="0" err="1" smtClean="0">
                <a:solidFill>
                  <a:prstClr val="black"/>
                </a:solidFill>
                <a:latin typeface="Times New Roman" panose="02020603050405020304" pitchFamily="18" charset="0"/>
                <a:cs typeface="Times New Roman" panose="02020603050405020304" pitchFamily="18" charset="0"/>
              </a:rPr>
              <a:t>Hai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miếng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bìa</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nào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có</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diện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tích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bằng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nhau</a:t>
            </a:r>
            <a:r>
              <a:rPr lang="en-US" sz="2800" b="1" dirty="0" smtClean="0">
                <a:solidFill>
                  <a:prstClr val="black"/>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76594"/>
            <a:ext cx="6984776" cy="2475275"/>
          </a:xfrm>
          <a:prstGeom prst="rect">
            <a:avLst/>
          </a:prstGeom>
        </p:spPr>
      </p:pic>
      <p:sp>
        <p:nvSpPr>
          <p:cNvPr id="6" name="TextBox 5"/>
          <p:cNvSpPr txBox="1"/>
          <p:nvPr/>
        </p:nvSpPr>
        <p:spPr>
          <a:xfrm>
            <a:off x="711257" y="3795886"/>
            <a:ext cx="7992888" cy="954107"/>
          </a:xfrm>
          <a:prstGeom prst="rect">
            <a:avLst/>
          </a:prstGeom>
          <a:noFill/>
          <a:ln>
            <a:noFill/>
          </a:ln>
        </p:spPr>
        <p:txBody>
          <a:bodyPr wrap="square" rtlCol="0">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 </a:t>
            </a:r>
            <a:r>
              <a:rPr lang="en-US" sz="2800" b="1" dirty="0" smtClean="0">
                <a:solidFill>
                  <a:prstClr val="black"/>
                </a:solidFill>
                <a:latin typeface="Times New Roman" panose="02020603050405020304" pitchFamily="18" charset="0"/>
                <a:cs typeface="Times New Roman" panose="02020603050405020304" pitchFamily="18" charset="0"/>
              </a:rPr>
              <a:t>A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B           </a:t>
            </a:r>
            <a:r>
              <a:rPr lang="en-US" sz="2800" b="1" dirty="0" err="1" smtClean="0">
                <a:solidFill>
                  <a:srgbClr val="FF0000"/>
                </a:solidFill>
                <a:latin typeface="Times New Roman" panose="02020603050405020304" pitchFamily="18" charset="0"/>
                <a:cs typeface="Times New Roman" panose="02020603050405020304" pitchFamily="18" charset="0"/>
              </a:rPr>
              <a:t>B</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A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C             </a:t>
            </a:r>
            <a:r>
              <a:rPr lang="en-US" sz="2800" b="1" dirty="0" err="1" smtClean="0">
                <a:solidFill>
                  <a:srgbClr val="FF0000"/>
                </a:solidFill>
                <a:latin typeface="Times New Roman" panose="02020603050405020304" pitchFamily="18" charset="0"/>
                <a:cs typeface="Times New Roman" panose="02020603050405020304" pitchFamily="18" charset="0"/>
              </a:rPr>
              <a:t>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v</a:t>
            </a:r>
            <a:r>
              <a:rPr lang="en-US" sz="2800" b="1" dirty="0" err="1" smtClean="0">
                <a:solidFill>
                  <a:prstClr val="black"/>
                </a:solidFill>
                <a:latin typeface="Times New Roman" panose="02020603050405020304" pitchFamily="18" charset="0"/>
                <a:cs typeface="Times New Roman" panose="02020603050405020304" pitchFamily="18" charset="0"/>
              </a:rPr>
              <a:t>à</a:t>
            </a:r>
            <a:r>
              <a:rPr lang="en-US" sz="2800" b="1" dirty="0" smtClean="0">
                <a:solidFill>
                  <a:prstClr val="black"/>
                </a:solidFill>
                <a:latin typeface="Times New Roman" panose="02020603050405020304" pitchFamily="18" charset="0"/>
                <a:cs typeface="Times New Roman" panose="02020603050405020304" pitchFamily="18" charset="0"/>
              </a:rPr>
              <a:t> C</a:t>
            </a:r>
          </a:p>
          <a:p>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Donut 6"/>
          <p:cNvSpPr/>
          <p:nvPr/>
        </p:nvSpPr>
        <p:spPr>
          <a:xfrm>
            <a:off x="5652120" y="3651869"/>
            <a:ext cx="914400" cy="770383"/>
          </a:xfrm>
          <a:prstGeom prst="donut">
            <a:avLst>
              <a:gd name="adj" fmla="val 681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94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23478"/>
            <a:ext cx="3582043" cy="4896544"/>
          </a:xfrm>
          <a:prstGeom prst="rect">
            <a:avLst/>
          </a:prstGeom>
        </p:spPr>
      </p:pic>
    </p:spTree>
    <p:extLst>
      <p:ext uri="{BB962C8B-B14F-4D97-AF65-F5344CB8AC3E}">
        <p14:creationId xmlns:p14="http://schemas.microsoft.com/office/powerpoint/2010/main" val="812214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758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5143500"/>
          </a:xfrm>
          <a:prstGeom prst="rect">
            <a:avLst/>
          </a:prstGeom>
        </p:spPr>
      </p:pic>
    </p:spTree>
    <p:extLst>
      <p:ext uri="{BB962C8B-B14F-4D97-AF65-F5344CB8AC3E}">
        <p14:creationId xmlns:p14="http://schemas.microsoft.com/office/powerpoint/2010/main" val="2190422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71838"/>
            <a:ext cx="3528392" cy="4416085"/>
          </a:xfrm>
          <a:prstGeom prst="rect">
            <a:avLst/>
          </a:prstGeom>
          <a:ln w="5715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1838"/>
            <a:ext cx="3512604" cy="4416085"/>
          </a:xfrm>
          <a:prstGeom prst="rect">
            <a:avLst/>
          </a:prstGeom>
          <a:ln w="57150">
            <a:solidFill>
              <a:schemeClr val="tx1"/>
            </a:solidFill>
          </a:ln>
        </p:spPr>
      </p:pic>
    </p:spTree>
    <p:extLst>
      <p:ext uri="{BB962C8B-B14F-4D97-AF65-F5344CB8AC3E}">
        <p14:creationId xmlns:p14="http://schemas.microsoft.com/office/powerpoint/2010/main" val="110512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123478"/>
            <a:ext cx="8640960" cy="4752528"/>
          </a:xfrm>
          <a:prstGeom prst="rect">
            <a:avLst/>
          </a:prstGeom>
        </p:spPr>
      </p:pic>
    </p:spTree>
    <p:extLst>
      <p:ext uri="{BB962C8B-B14F-4D97-AF65-F5344CB8AC3E}">
        <p14:creationId xmlns:p14="http://schemas.microsoft.com/office/powerpoint/2010/main" val="175171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97" y="342986"/>
            <a:ext cx="8915036" cy="4770537"/>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lvl="0" algn="just">
              <a:defRPr/>
            </a:pP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a:t>
            </a:r>
            <a:r>
              <a:rPr lang="en-US" sz="2400" kern="0" dirty="0" err="1" smtClean="0">
                <a:solidFill>
                  <a:srgbClr val="000000"/>
                </a:solidFill>
                <a:latin typeface="Times New Roman" panose="02020603050405020304" pitchFamily="18" charset="0"/>
                <a:cs typeface="Times New Roman" panose="02020603050405020304" pitchFamily="18" charset="0"/>
              </a:rPr>
              <a:t>gây</a:t>
            </a: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đời sống mới, việc gì cũng cần có sức khỏe mới làm thành công. Mỗi một người dân yếu ớt tức là cả nước yếu ớt, mỗi một người dân </a:t>
            </a:r>
            <a:r>
              <a:rPr lang="vi-VN" sz="2400" kern="0" dirty="0">
                <a:solidFill>
                  <a:srgbClr val="000000"/>
                </a:solidFill>
                <a:latin typeface="Times New Roman" panose="02020603050405020304" pitchFamily="18" charset="0"/>
                <a:cs typeface="Times New Roman" panose="02020603050405020304" pitchFamily="18" charset="0"/>
              </a:rPr>
              <a:t>mạnh khỏe là </a:t>
            </a: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cả </a:t>
            </a:r>
            <a:r>
              <a:rPr lang="vi-VN" sz="2400" kern="0" dirty="0">
                <a:solidFill>
                  <a:srgbClr val="000000"/>
                </a:solidFill>
                <a:latin typeface="Times New Roman" panose="02020603050405020304" pitchFamily="18" charset="0"/>
                <a:cs typeface="Times New Roman" panose="02020603050405020304" pitchFamily="18" charset="0"/>
              </a:rPr>
              <a:t>nước mạnh khỏe.</a:t>
            </a:r>
            <a:endPar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endParaRPr kumimoji="0" 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2400" kern="0" dirty="0">
                <a:solidFill>
                  <a:srgbClr val="000000"/>
                </a:solidFill>
                <a:latin typeface="Times New Roman" panose="02020603050405020304" pitchFamily="18" charset="0"/>
                <a:cs typeface="Times New Roman" panose="02020603050405020304" pitchFamily="18" charset="0"/>
              </a:rPr>
              <a:t> </a:t>
            </a:r>
            <a:r>
              <a:rPr lang="en-US" sz="2400" kern="0" dirty="0" smtClean="0">
                <a:solidFill>
                  <a:srgbClr val="000000"/>
                </a:solidFill>
                <a:latin typeface="Times New Roman" panose="02020603050405020304" pitchFamily="18" charset="0"/>
                <a:cs typeface="Times New Roman" panose="02020603050405020304" pitchFamily="18" charset="0"/>
              </a:rPr>
              <a:t>                                                                              </a:t>
            </a:r>
            <a:r>
              <a:rPr kumimoji="0" lang="vi-VN"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endPar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2000" kern="0" dirty="0">
                <a:solidFill>
                  <a:srgbClr val="000000"/>
                </a:solidFill>
                <a:latin typeface="Times New Roman" panose="02020603050405020304" pitchFamily="18" charset="0"/>
                <a:cs typeface="Times New Roman" panose="02020603050405020304" pitchFamily="18" charset="0"/>
              </a:rPr>
              <a:t> </a:t>
            </a:r>
            <a:r>
              <a:rPr lang="en-US" sz="2000" kern="0" dirty="0" smtClean="0">
                <a:solidFill>
                  <a:srgbClr val="000000"/>
                </a:solidFill>
                <a:latin typeface="Times New Roman" panose="02020603050405020304" pitchFamily="18" charset="0"/>
                <a:cs typeface="Times New Roman" panose="02020603050405020304" pitchFamily="18" charset="0"/>
              </a:rPr>
              <a:t>                                                                                             </a:t>
            </a:r>
            <a:r>
              <a:rPr kumimoji="0" lang="vi-VN" sz="20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 xmlns:a16="http://schemas.microsoft.com/office/drawing/2014/main" id="{10FD0CBE-3B91-2D39-4DC9-D4C810A9F06F}"/>
              </a:ext>
            </a:extLst>
          </p:cNvPr>
          <p:cNvSpPr/>
          <p:nvPr/>
        </p:nvSpPr>
        <p:spPr>
          <a:xfrm>
            <a:off x="227360" y="698957"/>
            <a:ext cx="469069" cy="393886"/>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
        <p:nvSpPr>
          <p:cNvPr id="6" name="Oval 5">
            <a:extLst>
              <a:ext uri="{FF2B5EF4-FFF2-40B4-BE49-F238E27FC236}">
                <a16:creationId xmlns="" xmlns:a16="http://schemas.microsoft.com/office/drawing/2014/main" id="{DA61DD32-DEA8-16AB-9703-9ED43847A9AD}"/>
              </a:ext>
            </a:extLst>
          </p:cNvPr>
          <p:cNvSpPr/>
          <p:nvPr/>
        </p:nvSpPr>
        <p:spPr>
          <a:xfrm>
            <a:off x="251340" y="2234486"/>
            <a:ext cx="472469" cy="33185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sp>
        <p:nvSpPr>
          <p:cNvPr id="7" name="Oval 6">
            <a:extLst>
              <a:ext uri="{FF2B5EF4-FFF2-40B4-BE49-F238E27FC236}">
                <a16:creationId xmlns="" xmlns:a16="http://schemas.microsoft.com/office/drawing/2014/main" id="{7F8CCD59-98F4-2602-B963-D0743E8CFC89}"/>
              </a:ext>
            </a:extLst>
          </p:cNvPr>
          <p:cNvSpPr/>
          <p:nvPr/>
        </p:nvSpPr>
        <p:spPr>
          <a:xfrm>
            <a:off x="265028" y="3639576"/>
            <a:ext cx="448489" cy="36955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3</a:t>
            </a:r>
          </a:p>
        </p:txBody>
      </p:sp>
      <p:sp>
        <p:nvSpPr>
          <p:cNvPr id="8" name="Rectangle: Rounded Corners 61">
            <a:extLst>
              <a:ext uri="{FF2B5EF4-FFF2-40B4-BE49-F238E27FC236}">
                <a16:creationId xmlns="" xmlns:a16="http://schemas.microsoft.com/office/drawing/2014/main" id="{A45645C1-003B-B717-5CB9-2DF8F92BD233}"/>
              </a:ext>
            </a:extLst>
          </p:cNvPr>
          <p:cNvSpPr/>
          <p:nvPr/>
        </p:nvSpPr>
        <p:spPr>
          <a:xfrm>
            <a:off x="2051720" y="171493"/>
            <a:ext cx="5400600"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002868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04048" y="837234"/>
            <a:ext cx="0" cy="35061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19911" y="804423"/>
            <a:ext cx="2590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8527" y="579136"/>
            <a:ext cx="1967344"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3" name="TextBox 12"/>
          <p:cNvSpPr txBox="1"/>
          <p:nvPr/>
        </p:nvSpPr>
        <p:spPr>
          <a:xfrm>
            <a:off x="6629400" y="579135"/>
            <a:ext cx="1967344"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p:txBody>
      </p:sp>
      <p:sp>
        <p:nvSpPr>
          <p:cNvPr id="14" name="TextBox 13"/>
          <p:cNvSpPr txBox="1"/>
          <p:nvPr/>
        </p:nvSpPr>
        <p:spPr>
          <a:xfrm>
            <a:off x="152401" y="1124941"/>
            <a:ext cx="27432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G</a:t>
            </a:r>
            <a:r>
              <a:rPr lang="en-US" sz="2800" b="1" dirty="0" err="1" smtClean="0">
                <a:solidFill>
                  <a:srgbClr val="FF0000"/>
                </a:solidFill>
                <a:latin typeface="Times New Roman" pitchFamily="18" charset="0"/>
                <a:cs typeface="Times New Roman" pitchFamily="18" charset="0"/>
              </a:rPr>
              <a:t>i</a:t>
            </a:r>
            <a:r>
              <a:rPr lang="en-US" sz="2800" b="1" dirty="0" err="1" smtClean="0">
                <a:latin typeface="Times New Roman" pitchFamily="18" charset="0"/>
                <a:cs typeface="Times New Roman" pitchFamily="18" charset="0"/>
              </a:rPr>
              <a:t>ữ</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err="1" smtClean="0">
                <a:latin typeface="Times New Roman" pitchFamily="18" charset="0"/>
                <a:cs typeface="Times New Roman" pitchFamily="18" charset="0"/>
              </a:rPr>
              <a:t>n</a:t>
            </a:r>
            <a:r>
              <a:rPr lang="en-US" sz="2800" b="1" i="1"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
        <p:nvSpPr>
          <p:cNvPr id="8" name="TextBox 7"/>
          <p:cNvSpPr txBox="1"/>
          <p:nvPr/>
        </p:nvSpPr>
        <p:spPr>
          <a:xfrm>
            <a:off x="152401" y="2171700"/>
            <a:ext cx="5029199" cy="523220"/>
          </a:xfrm>
          <a:prstGeom prst="rect">
            <a:avLst/>
          </a:prstGeom>
          <a:noFill/>
        </p:spPr>
        <p:txBody>
          <a:bodyPr wrap="square" rtlCol="0">
            <a:spAutoFit/>
          </a:bodyPr>
          <a:lstStyle/>
          <a:p>
            <a:pPr algn="just"/>
            <a:r>
              <a:rPr lang="en-US" sz="2800" b="1" i="1" dirty="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3" name="TextBox 2"/>
          <p:cNvSpPr txBox="1"/>
          <p:nvPr/>
        </p:nvSpPr>
        <p:spPr>
          <a:xfrm>
            <a:off x="6781801" y="1909771"/>
            <a:ext cx="184731" cy="369332"/>
          </a:xfrm>
          <a:prstGeom prst="rect">
            <a:avLst/>
          </a:prstGeom>
          <a:noFill/>
        </p:spPr>
        <p:txBody>
          <a:bodyPr wrap="none" rtlCol="0">
            <a:spAutoFit/>
          </a:bodyPr>
          <a:lstStyle/>
          <a:p>
            <a:endParaRPr lang="en-US" dirty="0"/>
          </a:p>
        </p:txBody>
      </p:sp>
      <p:sp>
        <p:nvSpPr>
          <p:cNvPr id="18" name="TextBox 17"/>
          <p:cNvSpPr txBox="1"/>
          <p:nvPr/>
        </p:nvSpPr>
        <p:spPr>
          <a:xfrm>
            <a:off x="5334000" y="1116758"/>
            <a:ext cx="3810001" cy="523220"/>
          </a:xfrm>
          <a:prstGeom prst="rect">
            <a:avLst/>
          </a:prstGeom>
          <a:noFill/>
        </p:spPr>
        <p:txBody>
          <a:bodyPr wrap="square" rtlCol="0">
            <a:spAutoFit/>
          </a:bodyPr>
          <a:lstStyle/>
          <a:p>
            <a:pPr algn="just"/>
            <a:r>
              <a:rPr lang="en-US" sz="2800" b="1" i="1" dirty="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461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 xmlns:a16="http://schemas.microsoft.com/office/drawing/2014/main" id="{D9F3E42B-904C-72D2-055E-FB000F7DFE21}"/>
              </a:ext>
            </a:extLst>
          </p:cNvPr>
          <p:cNvSpPr/>
          <p:nvPr/>
        </p:nvSpPr>
        <p:spPr>
          <a:xfrm>
            <a:off x="107504" y="339502"/>
            <a:ext cx="3096344"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79512" y="1419622"/>
            <a:ext cx="8683772" cy="954107"/>
          </a:xfrm>
          <a:prstGeom prst="rect">
            <a:avLst/>
          </a:prstGeom>
        </p:spPr>
        <p:txBody>
          <a:bodyPr wrap="square">
            <a:spAutoFit/>
          </a:bodyPr>
          <a:lstStyle/>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Mỗi </a:t>
            </a:r>
            <a:r>
              <a:rPr lang="vi-VN" sz="2800" dirty="0">
                <a:solidFill>
                  <a:srgbClr val="000000"/>
                </a:solidFill>
                <a:latin typeface="Times New Roman" panose="02020603050405020304" pitchFamily="18" charset="0"/>
                <a:cs typeface="Times New Roman" panose="02020603050405020304" pitchFamily="18" charset="0"/>
              </a:rPr>
              <a:t>một người dân yếu ớt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tức </a:t>
            </a:r>
            <a:r>
              <a:rPr lang="vi-VN" sz="2800" dirty="0">
                <a:solidFill>
                  <a:srgbClr val="000000"/>
                </a:solidFill>
                <a:latin typeface="Times New Roman" panose="02020603050405020304" pitchFamily="18" charset="0"/>
                <a:cs typeface="Times New Roman" panose="02020603050405020304" pitchFamily="18" charset="0"/>
              </a:rPr>
              <a:t>là cả nước yếu ớt, mỗi một người dân mạnh khỏe là cả nước mạnh khỏe.</a:t>
            </a:r>
          </a:p>
        </p:txBody>
      </p:sp>
      <p:cxnSp>
        <p:nvCxnSpPr>
          <p:cNvPr id="4" name="Straight Connector 3">
            <a:extLst>
              <a:ext uri="{FF2B5EF4-FFF2-40B4-BE49-F238E27FC236}">
                <a16:creationId xmlns="" xmlns:a16="http://schemas.microsoft.com/office/drawing/2014/main" id="{670D8E3D-FBEE-18F9-2F59-7EDFBC0EE8D5}"/>
              </a:ext>
            </a:extLst>
          </p:cNvPr>
          <p:cNvCxnSpPr/>
          <p:nvPr/>
        </p:nvCxnSpPr>
        <p:spPr>
          <a:xfrm flipH="1">
            <a:off x="4860032" y="1556638"/>
            <a:ext cx="72008" cy="286188"/>
          </a:xfrm>
          <a:prstGeom prst="line">
            <a:avLst/>
          </a:prstGeom>
          <a:noFill/>
          <a:ln w="38100" cap="flat" cmpd="sng" algn="ctr">
            <a:solidFill>
              <a:srgbClr val="FF0000"/>
            </a:solidFill>
            <a:prstDash val="solid"/>
          </a:ln>
          <a:effectLst/>
        </p:spPr>
      </p:cxnSp>
      <p:cxnSp>
        <p:nvCxnSpPr>
          <p:cNvPr id="5" name="Straight Connector 4">
            <a:extLst>
              <a:ext uri="{FF2B5EF4-FFF2-40B4-BE49-F238E27FC236}">
                <a16:creationId xmlns="" xmlns:a16="http://schemas.microsoft.com/office/drawing/2014/main" id="{670D8E3D-FBEE-18F9-2F59-7EDFBC0EE8D5}"/>
              </a:ext>
            </a:extLst>
          </p:cNvPr>
          <p:cNvCxnSpPr/>
          <p:nvPr/>
        </p:nvCxnSpPr>
        <p:spPr>
          <a:xfrm flipH="1">
            <a:off x="8153624" y="1565793"/>
            <a:ext cx="72008" cy="286188"/>
          </a:xfrm>
          <a:prstGeom prst="line">
            <a:avLst/>
          </a:prstGeom>
          <a:noFill/>
          <a:ln w="38100" cap="flat" cmpd="sng" algn="ctr">
            <a:solidFill>
              <a:srgbClr val="FF0000"/>
            </a:solidFill>
            <a:prstDash val="solid"/>
          </a:ln>
          <a:effectLst/>
        </p:spPr>
      </p:cxnSp>
      <p:cxnSp>
        <p:nvCxnSpPr>
          <p:cNvPr id="6" name="Straight Connector 5">
            <a:extLst>
              <a:ext uri="{FF2B5EF4-FFF2-40B4-BE49-F238E27FC236}">
                <a16:creationId xmlns="" xmlns:a16="http://schemas.microsoft.com/office/drawing/2014/main" id="{670D8E3D-FBEE-18F9-2F59-7EDFBC0EE8D5}"/>
              </a:ext>
            </a:extLst>
          </p:cNvPr>
          <p:cNvCxnSpPr/>
          <p:nvPr/>
        </p:nvCxnSpPr>
        <p:spPr>
          <a:xfrm flipH="1">
            <a:off x="3995936" y="1944488"/>
            <a:ext cx="72008" cy="355995"/>
          </a:xfrm>
          <a:prstGeom prst="line">
            <a:avLst/>
          </a:prstGeom>
          <a:noFill/>
          <a:ln w="38100" cap="flat" cmpd="sng" algn="ctr">
            <a:solidFill>
              <a:srgbClr val="FF0000"/>
            </a:solidFill>
            <a:prstDash val="solid"/>
          </a:ln>
          <a:effectLst/>
        </p:spPr>
      </p:cxnSp>
      <p:grpSp>
        <p:nvGrpSpPr>
          <p:cNvPr id="12" name="Group 11">
            <a:extLst>
              <a:ext uri="{FF2B5EF4-FFF2-40B4-BE49-F238E27FC236}">
                <a16:creationId xmlns="" xmlns:a16="http://schemas.microsoft.com/office/drawing/2014/main" id="{FDC925C4-4AE6-77C2-1417-50128BE8D9CB}"/>
              </a:ext>
            </a:extLst>
          </p:cNvPr>
          <p:cNvGrpSpPr/>
          <p:nvPr/>
        </p:nvGrpSpPr>
        <p:grpSpPr>
          <a:xfrm>
            <a:off x="7391526" y="1944488"/>
            <a:ext cx="265603" cy="287167"/>
            <a:chOff x="4750193" y="6033927"/>
            <a:chExt cx="269679" cy="455663"/>
          </a:xfrm>
        </p:grpSpPr>
        <p:cxnSp>
          <p:nvCxnSpPr>
            <p:cNvPr id="13" name="Straight Connector 12">
              <a:extLst>
                <a:ext uri="{FF2B5EF4-FFF2-40B4-BE49-F238E27FC236}">
                  <a16:creationId xmlns="" xmlns:a16="http://schemas.microsoft.com/office/drawing/2014/main" id="{48CC09A5-4974-0A33-98FB-F0CCA25D206B}"/>
                </a:ext>
              </a:extLst>
            </p:cNvPr>
            <p:cNvCxnSpPr/>
            <p:nvPr/>
          </p:nvCxnSpPr>
          <p:spPr>
            <a:xfrm flipH="1">
              <a:off x="4750193" y="6033927"/>
              <a:ext cx="173620" cy="455663"/>
            </a:xfrm>
            <a:prstGeom prst="line">
              <a:avLst/>
            </a:prstGeom>
            <a:noFill/>
            <a:ln w="38100" cap="flat" cmpd="sng" algn="ctr">
              <a:solidFill>
                <a:srgbClr val="FF0000"/>
              </a:solidFill>
              <a:prstDash val="solid"/>
            </a:ln>
            <a:effectLst/>
          </p:spPr>
        </p:cxnSp>
        <p:cxnSp>
          <p:nvCxnSpPr>
            <p:cNvPr id="14" name="Straight Connector 13">
              <a:extLst>
                <a:ext uri="{FF2B5EF4-FFF2-40B4-BE49-F238E27FC236}">
                  <a16:creationId xmlns="" xmlns:a16="http://schemas.microsoft.com/office/drawing/2014/main" id="{0F1F4F65-95F3-A871-8D8C-3922D249CD37}"/>
                </a:ext>
              </a:extLst>
            </p:cNvPr>
            <p:cNvCxnSpPr/>
            <p:nvPr/>
          </p:nvCxnSpPr>
          <p:spPr>
            <a:xfrm flipH="1">
              <a:off x="4846252" y="6033927"/>
              <a:ext cx="173620" cy="455663"/>
            </a:xfrm>
            <a:prstGeom prst="line">
              <a:avLst/>
            </a:prstGeom>
            <a:noFill/>
            <a:ln w="38100" cap="flat" cmpd="sng" algn="ctr">
              <a:solidFill>
                <a:srgbClr val="FF0000"/>
              </a:solidFill>
              <a:prstDash val="solid"/>
            </a:ln>
            <a:effectLst/>
          </p:spPr>
        </p:cxnSp>
      </p:grpSp>
      <p:sp>
        <p:nvSpPr>
          <p:cNvPr id="22" name="Oval 21">
            <a:extLst>
              <a:ext uri="{FF2B5EF4-FFF2-40B4-BE49-F238E27FC236}">
                <a16:creationId xmlns="" xmlns:a16="http://schemas.microsoft.com/office/drawing/2014/main" id="{10FD0CBE-3B91-2D39-4DC9-D4C810A9F06F}"/>
              </a:ext>
            </a:extLst>
          </p:cNvPr>
          <p:cNvSpPr/>
          <p:nvPr/>
        </p:nvSpPr>
        <p:spPr>
          <a:xfrm>
            <a:off x="395536" y="1502789"/>
            <a:ext cx="469069" cy="393886"/>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Tree>
    <p:extLst>
      <p:ext uri="{BB962C8B-B14F-4D97-AF65-F5344CB8AC3E}">
        <p14:creationId xmlns:p14="http://schemas.microsoft.com/office/powerpoint/2010/main" val="2354797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04048" y="837234"/>
            <a:ext cx="0" cy="35061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19911" y="804423"/>
            <a:ext cx="2590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8527" y="579136"/>
            <a:ext cx="1967344"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3" name="TextBox 12"/>
          <p:cNvSpPr txBox="1"/>
          <p:nvPr/>
        </p:nvSpPr>
        <p:spPr>
          <a:xfrm>
            <a:off x="6629400" y="579135"/>
            <a:ext cx="1967344"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p:txBody>
      </p:sp>
      <p:sp>
        <p:nvSpPr>
          <p:cNvPr id="14" name="TextBox 13"/>
          <p:cNvSpPr txBox="1"/>
          <p:nvPr/>
        </p:nvSpPr>
        <p:spPr>
          <a:xfrm>
            <a:off x="304816" y="1124941"/>
            <a:ext cx="2743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a:t>
            </a:r>
            <a:r>
              <a:rPr lang="en-US" sz="2800" b="1" dirty="0" err="1" smtClean="0">
                <a:solidFill>
                  <a:srgbClr val="FF0000"/>
                </a:solidFill>
                <a:latin typeface="Times New Roman" pitchFamily="18" charset="0"/>
                <a:cs typeface="Times New Roman" pitchFamily="18" charset="0"/>
              </a:rPr>
              <a:t>i</a:t>
            </a:r>
            <a:r>
              <a:rPr lang="en-US" sz="2800" b="1" dirty="0" err="1" smtClean="0">
                <a:latin typeface="Times New Roman" pitchFamily="18" charset="0"/>
                <a:cs typeface="Times New Roman" pitchFamily="18" charset="0"/>
              </a:rPr>
              <a:t>ữ</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err="1" smtClean="0">
                <a:latin typeface="Times New Roman" pitchFamily="18" charset="0"/>
                <a:cs typeface="Times New Roman" pitchFamily="18" charset="0"/>
              </a:rPr>
              <a:t>n</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3" name="TextBox 2"/>
          <p:cNvSpPr txBox="1"/>
          <p:nvPr/>
        </p:nvSpPr>
        <p:spPr>
          <a:xfrm>
            <a:off x="6781801" y="1909771"/>
            <a:ext cx="184731" cy="369332"/>
          </a:xfrm>
          <a:prstGeom prst="rect">
            <a:avLst/>
          </a:prstGeom>
          <a:noFill/>
        </p:spPr>
        <p:txBody>
          <a:bodyPr wrap="none" rtlCol="0">
            <a:spAutoFit/>
          </a:bodyPr>
          <a:lstStyle/>
          <a:p>
            <a:endParaRPr lang="en-US" dirty="0"/>
          </a:p>
        </p:txBody>
      </p:sp>
      <p:sp>
        <p:nvSpPr>
          <p:cNvPr id="18" name="TextBox 17"/>
          <p:cNvSpPr txBox="1"/>
          <p:nvPr/>
        </p:nvSpPr>
        <p:spPr>
          <a:xfrm>
            <a:off x="5334000" y="1116758"/>
            <a:ext cx="3810001" cy="523220"/>
          </a:xfrm>
          <a:prstGeom prst="rect">
            <a:avLst/>
          </a:prstGeom>
          <a:noFill/>
        </p:spPr>
        <p:txBody>
          <a:bodyPr wrap="square" rtlCol="0">
            <a:spAutoFit/>
          </a:bodyPr>
          <a:lstStyle/>
          <a:p>
            <a:pPr algn="just"/>
            <a:r>
              <a:rPr lang="en-US" sz="2800" b="1" i="1" dirty="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10" name="TextBox 9"/>
          <p:cNvSpPr txBox="1"/>
          <p:nvPr/>
        </p:nvSpPr>
        <p:spPr>
          <a:xfrm>
            <a:off x="1676416" y="1102356"/>
            <a:ext cx="2463536"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a:t>
            </a:r>
            <a:r>
              <a:rPr lang="en-US" sz="2800" b="1" dirty="0" err="1" smtClean="0">
                <a:solidFill>
                  <a:srgbClr val="FF0000"/>
                </a:solidFill>
                <a:latin typeface="Times New Roman" pitchFamily="18" charset="0"/>
                <a:cs typeface="Times New Roman" pitchFamily="18" charset="0"/>
              </a:rPr>
              <a:t>ổn</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phận</a:t>
            </a:r>
            <a:r>
              <a:rPr lang="en-US" sz="2800" b="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11" name="TextBox 10"/>
          <p:cNvSpPr txBox="1"/>
          <p:nvPr/>
        </p:nvSpPr>
        <p:spPr>
          <a:xfrm>
            <a:off x="304816" y="1658159"/>
            <a:ext cx="35471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khí</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t>
            </a:r>
            <a:r>
              <a:rPr lang="en-US" sz="2800" b="1" dirty="0" err="1" smtClean="0">
                <a:solidFill>
                  <a:srgbClr val="FF0000"/>
                </a:solidFill>
                <a:latin typeface="Times New Roman" pitchFamily="18" charset="0"/>
                <a:cs typeface="Times New Roman" pitchFamily="18" charset="0"/>
              </a:rPr>
              <a:t>uyết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a:t>
            </a:r>
            <a:r>
              <a:rPr lang="en-US" sz="2800" b="1" i="1" dirty="0" err="1" smtClean="0">
                <a:solidFill>
                  <a:srgbClr val="FF0000"/>
                </a:solidFill>
                <a:latin typeface="Times New Roman" pitchFamily="18" charset="0"/>
                <a:cs typeface="Times New Roman" pitchFamily="18" charset="0"/>
              </a:rPr>
              <a:t>ưu</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thông</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9356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99992" y="840745"/>
            <a:ext cx="0" cy="35061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04592" y="837094"/>
            <a:ext cx="2590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8527" y="579136"/>
            <a:ext cx="1967344"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13" name="TextBox 12"/>
          <p:cNvSpPr txBox="1"/>
          <p:nvPr/>
        </p:nvSpPr>
        <p:spPr>
          <a:xfrm>
            <a:off x="6372200" y="579135"/>
            <a:ext cx="1967344"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p:txBody>
      </p:sp>
      <p:sp>
        <p:nvSpPr>
          <p:cNvPr id="14" name="TextBox 13"/>
          <p:cNvSpPr txBox="1"/>
          <p:nvPr/>
        </p:nvSpPr>
        <p:spPr>
          <a:xfrm>
            <a:off x="304816" y="1124941"/>
            <a:ext cx="2743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a:t>
            </a:r>
            <a:r>
              <a:rPr lang="en-US" sz="2800" b="1" dirty="0" err="1" smtClean="0">
                <a:latin typeface="Times New Roman" pitchFamily="18" charset="0"/>
                <a:cs typeface="Times New Roman" pitchFamily="18" charset="0"/>
              </a:rPr>
              <a:t>ữ</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err="1" smtClean="0">
                <a:latin typeface="Times New Roman" pitchFamily="18" charset="0"/>
                <a:cs typeface="Times New Roman" pitchFamily="18" charset="0"/>
              </a:rPr>
              <a:t>n</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3" name="TextBox 2"/>
          <p:cNvSpPr txBox="1"/>
          <p:nvPr/>
        </p:nvSpPr>
        <p:spPr>
          <a:xfrm>
            <a:off x="6781801" y="1909771"/>
            <a:ext cx="184731" cy="369332"/>
          </a:xfrm>
          <a:prstGeom prst="rect">
            <a:avLst/>
          </a:prstGeom>
          <a:noFill/>
        </p:spPr>
        <p:txBody>
          <a:bodyPr wrap="none" rtlCol="0">
            <a:spAutoFit/>
          </a:bodyPr>
          <a:lstStyle/>
          <a:p>
            <a:endParaRPr lang="en-US" dirty="0"/>
          </a:p>
        </p:txBody>
      </p:sp>
      <p:sp>
        <p:nvSpPr>
          <p:cNvPr id="18" name="TextBox 17"/>
          <p:cNvSpPr txBox="1"/>
          <p:nvPr/>
        </p:nvSpPr>
        <p:spPr>
          <a:xfrm>
            <a:off x="5334000" y="1116758"/>
            <a:ext cx="3810001" cy="523220"/>
          </a:xfrm>
          <a:prstGeom prst="rect">
            <a:avLst/>
          </a:prstGeom>
          <a:noFill/>
        </p:spPr>
        <p:txBody>
          <a:bodyPr wrap="square" rtlCol="0">
            <a:spAutoFit/>
          </a:bodyPr>
          <a:lstStyle/>
          <a:p>
            <a:pPr algn="just"/>
            <a:r>
              <a:rPr lang="en-US" sz="2800" b="1" i="1" dirty="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10" name="TextBox 9"/>
          <p:cNvSpPr txBox="1"/>
          <p:nvPr/>
        </p:nvSpPr>
        <p:spPr>
          <a:xfrm>
            <a:off x="1676416" y="1102356"/>
            <a:ext cx="1177249"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a:t>
            </a:r>
            <a:r>
              <a:rPr lang="en-US" sz="2800" b="1" dirty="0" err="1" smtClean="0">
                <a:solidFill>
                  <a:srgbClr val="FF0000"/>
                </a:solidFill>
                <a:latin typeface="Times New Roman" pitchFamily="18" charset="0"/>
                <a:cs typeface="Times New Roman" pitchFamily="18" charset="0"/>
              </a:rPr>
              <a:t>ồi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t>
            </a:r>
            <a:r>
              <a:rPr lang="en-US" sz="2800" b="1" dirty="0" err="1" smtClean="0">
                <a:solidFill>
                  <a:srgbClr val="FF0000"/>
                </a:solidFill>
                <a:latin typeface="Times New Roman" pitchFamily="18" charset="0"/>
                <a:cs typeface="Times New Roman" pitchFamily="18" charset="0"/>
              </a:rPr>
              <a:t>ổ</a:t>
            </a:r>
            <a:endParaRPr lang="en-US" sz="2800" b="1" i="1" dirty="0">
              <a:solidFill>
                <a:srgbClr val="FF0000"/>
              </a:solidFill>
              <a:latin typeface="Times New Roman" pitchFamily="18" charset="0"/>
              <a:cs typeface="Times New Roman" pitchFamily="18" charset="0"/>
            </a:endParaRPr>
          </a:p>
        </p:txBody>
      </p:sp>
      <p:sp>
        <p:nvSpPr>
          <p:cNvPr id="11" name="TextBox 10"/>
          <p:cNvSpPr txBox="1"/>
          <p:nvPr/>
        </p:nvSpPr>
        <p:spPr>
          <a:xfrm>
            <a:off x="304816" y="1658159"/>
            <a:ext cx="35471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khí</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t>
            </a:r>
            <a:r>
              <a:rPr lang="en-US" sz="2800" b="1" dirty="0" err="1" smtClean="0">
                <a:solidFill>
                  <a:srgbClr val="FF0000"/>
                </a:solidFill>
                <a:latin typeface="Times New Roman" pitchFamily="18" charset="0"/>
                <a:cs typeface="Times New Roman" pitchFamily="18" charset="0"/>
              </a:rPr>
              <a:t>uyết</a:t>
            </a:r>
            <a:r>
              <a:rPr lang="en-US" sz="2800" b="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a:t>
            </a:r>
            <a:r>
              <a:rPr lang="en-US" sz="2800" b="1" dirty="0" err="1" smtClean="0">
                <a:solidFill>
                  <a:srgbClr val="FF0000"/>
                </a:solidFill>
                <a:latin typeface="Times New Roman" pitchFamily="18" charset="0"/>
                <a:cs typeface="Times New Roman" pitchFamily="18" charset="0"/>
              </a:rPr>
              <a:t>ưu</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thông</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15" name="TextBox 14"/>
          <p:cNvSpPr txBox="1"/>
          <p:nvPr/>
        </p:nvSpPr>
        <p:spPr>
          <a:xfrm>
            <a:off x="4860033" y="1363966"/>
            <a:ext cx="4104456" cy="1384995"/>
          </a:xfrm>
          <a:prstGeom prst="rect">
            <a:avLst/>
          </a:prstGeom>
          <a:noFill/>
        </p:spPr>
        <p:txBody>
          <a:bodyPr wrap="square" rtlCol="0">
            <a:spAutoFit/>
          </a:bodyPr>
          <a:lstStyle/>
          <a:p>
            <a:pPr algn="just"/>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đồng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mọi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 </a:t>
            </a:r>
            <a:r>
              <a:rPr lang="en-US" sz="2800" b="1" dirty="0" err="1" smtClean="0">
                <a:latin typeface="Times New Roman" pitchFamily="18" charset="0"/>
                <a:cs typeface="Times New Roman" pitchFamily="18" charset="0"/>
              </a:rPr>
              <a:t>đều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71649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791260"/>
          </a:xfrm>
          <a:prstGeom prst="rect">
            <a:avLst/>
          </a:prstGeom>
          <a:solidFill>
            <a:srgbClr val="4F81BD">
              <a:lumMod val="40000"/>
              <a:lumOff val="60000"/>
            </a:srgbClr>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nl-NL"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Muốn xây dựng được đất nước giàu mạnh thì mỗi</a:t>
            </a:r>
            <a:r>
              <a:rPr kumimoji="0" lang="nl-NL" sz="3200" b="0" i="0" u="none" strike="noStrike" kern="0" cap="none" spc="0" normalizeH="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 </a:t>
            </a:r>
            <a:r>
              <a:rPr kumimoji="0" lang="nl-NL"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người dân cần phải mạnh khoẻ. Tập thể dục là cách nâng cao sức khoẻ.</a:t>
            </a:r>
            <a:endParaRPr kumimoji="0" lang="en-US"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1323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2488</TotalTime>
  <Words>305</Words>
  <Application>Microsoft Office PowerPoint</Application>
  <PresentationFormat>On-screen Show (16:9)</PresentationFormat>
  <Paragraphs>52</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145</cp:revision>
  <dcterms:created xsi:type="dcterms:W3CDTF">2015-02-26T08:23:36Z</dcterms:created>
  <dcterms:modified xsi:type="dcterms:W3CDTF">2026-02-12T13:03:17Z</dcterms:modified>
</cp:coreProperties>
</file>