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1" r:id="rId3"/>
    <p:sldId id="264" r:id="rId4"/>
    <p:sldId id="265" r:id="rId5"/>
    <p:sldId id="266" r:id="rId6"/>
    <p:sldId id="267" r:id="rId7"/>
    <p:sldId id="277" r:id="rId8"/>
    <p:sldId id="278" r:id="rId9"/>
    <p:sldId id="271" r:id="rId10"/>
    <p:sldId id="272" r:id="rId11"/>
    <p:sldId id="273"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90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7E584-B179-47E5-8E57-766DF49AEB46}"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30105-5329-43BD-9396-6841EC090EE0}" type="slidenum">
              <a:rPr lang="en-US" smtClean="0"/>
              <a:t>‹#›</a:t>
            </a:fld>
            <a:endParaRPr lang="en-US"/>
          </a:p>
        </p:txBody>
      </p:sp>
    </p:spTree>
    <p:extLst>
      <p:ext uri="{BB962C8B-B14F-4D97-AF65-F5344CB8AC3E}">
        <p14:creationId xmlns:p14="http://schemas.microsoft.com/office/powerpoint/2010/main" val="251810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 thiệu bạn Đoremon đến VN để du lịch, và bạn ấy sẽ là người bạn của các em trong tiết học hôm nay.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9C060-03AA-4C03-B1A4-881930BE6E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53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765947-F90A-4280-8791-704B2CC2650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203027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65947-F90A-4280-8791-704B2CC2650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132920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65947-F90A-4280-8791-704B2CC2650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280830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65947-F90A-4280-8791-704B2CC2650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263783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765947-F90A-4280-8791-704B2CC2650B}"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335333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765947-F90A-4280-8791-704B2CC2650B}"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427393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65947-F90A-4280-8791-704B2CC2650B}"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53633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765947-F90A-4280-8791-704B2CC2650B}"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3174530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65947-F90A-4280-8791-704B2CC2650B}"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79160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65947-F90A-4280-8791-704B2CC2650B}"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4243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65947-F90A-4280-8791-704B2CC2650B}"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3429F-8029-474F-AD55-302C8DF39A79}" type="slidenum">
              <a:rPr lang="en-US" smtClean="0"/>
              <a:t>‹#›</a:t>
            </a:fld>
            <a:endParaRPr lang="en-US"/>
          </a:p>
        </p:txBody>
      </p:sp>
    </p:spTree>
    <p:extLst>
      <p:ext uri="{BB962C8B-B14F-4D97-AF65-F5344CB8AC3E}">
        <p14:creationId xmlns:p14="http://schemas.microsoft.com/office/powerpoint/2010/main" val="330629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65947-F90A-4280-8791-704B2CC2650B}" type="datetimeFigureOut">
              <a:rPr lang="en-US" smtClean="0"/>
              <a:t>2/24/2026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3429F-8029-474F-AD55-302C8DF39A79}" type="slidenum">
              <a:rPr lang="en-US" smtClean="0"/>
              <a:t>‹#›</a:t>
            </a:fld>
            <a:endParaRPr lang="en-US"/>
          </a:p>
        </p:txBody>
      </p:sp>
    </p:spTree>
    <p:extLst>
      <p:ext uri="{BB962C8B-B14F-4D97-AF65-F5344CB8AC3E}">
        <p14:creationId xmlns:p14="http://schemas.microsoft.com/office/powerpoint/2010/main" val="224027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2814194" y="1145899"/>
            <a:ext cx="2682806" cy="1996525"/>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319" tIns="45660" rIns="91319" bIns="45660"/>
            <a:lstStyle/>
            <a:p>
              <a:pPr eaLnBrk="1" hangingPunct="1"/>
              <a:endParaRPr lang="vi-VN" altLang="en-US" sz="1998"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319" tIns="45660" rIns="91319" bIns="45660"/>
            <a:lstStyle/>
            <a:p>
              <a:pPr algn="r" eaLnBrk="1" hangingPunct="1"/>
              <a:r>
                <a:rPr lang="en-US" altLang="en-US" sz="799" b="1" dirty="0">
                  <a:cs typeface="Times New Roman" pitchFamily="18" charset="0"/>
                </a:rPr>
                <a:t> </a:t>
              </a:r>
              <a:endParaRPr lang="en-US" altLang="en-US" sz="4794"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319" tIns="45660" rIns="91319" bIns="45660"/>
            <a:lstStyle/>
            <a:p>
              <a:pPr eaLnBrk="1" hangingPunct="1"/>
              <a:endParaRPr lang="vi-VN" altLang="en-US" sz="4794"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sz="1348"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319" tIns="45660" rIns="91319" bIns="45660"/>
            <a:lstStyle/>
            <a:p>
              <a:pPr eaLnBrk="1" hangingPunct="1"/>
              <a:endParaRPr lang="vi-VN" altLang="en-US" sz="4794" dirty="0"/>
            </a:p>
          </p:txBody>
        </p:sp>
      </p:grpSp>
      <p:pic>
        <p:nvPicPr>
          <p:cNvPr id="4103" name="Picture 3" descr="WhitecornerFlower"/>
          <p:cNvPicPr>
            <a:picLocks noChangeAspect="1" noChangeArrowheads="1"/>
          </p:cNvPicPr>
          <p:nvPr/>
        </p:nvPicPr>
        <p:blipFill>
          <a:blip r:embed="rId7"/>
          <a:srcRect/>
          <a:stretch>
            <a:fillRect/>
          </a:stretch>
        </p:blipFill>
        <p:spPr bwMode="auto">
          <a:xfrm>
            <a:off x="0" y="4855939"/>
            <a:ext cx="1875826" cy="192161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10222173" y="4772995"/>
            <a:ext cx="1912345" cy="2064304"/>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01475" y="-102376"/>
            <a:ext cx="726817" cy="2478117"/>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11222913" y="0"/>
            <a:ext cx="969087" cy="2478117"/>
          </a:xfrm>
          <a:prstGeom prst="rect">
            <a:avLst/>
          </a:prstGeom>
          <a:noFill/>
          <a:ln w="9525">
            <a:noFill/>
            <a:miter lim="800000"/>
            <a:headEnd/>
            <a:tailEnd/>
          </a:ln>
        </p:spPr>
      </p:pic>
      <p:sp>
        <p:nvSpPr>
          <p:cNvPr id="3" name="TextBox 7">
            <a:extLst>
              <a:ext uri="{FF2B5EF4-FFF2-40B4-BE49-F238E27FC236}">
                <a16:creationId xmlns:a16="http://schemas.microsoft.com/office/drawing/2014/main" id="{8539D498-4F4B-3735-3445-414E05491766}"/>
              </a:ext>
            </a:extLst>
          </p:cNvPr>
          <p:cNvSpPr txBox="1">
            <a:spLocks noChangeArrowheads="1"/>
          </p:cNvSpPr>
          <p:nvPr/>
        </p:nvSpPr>
        <p:spPr bwMode="auto">
          <a:xfrm>
            <a:off x="2259372" y="404954"/>
            <a:ext cx="6767897" cy="491801"/>
          </a:xfrm>
          <a:prstGeom prst="rect">
            <a:avLst/>
          </a:prstGeom>
          <a:noFill/>
          <a:ln w="9525">
            <a:noFill/>
            <a:miter lim="800000"/>
            <a:headEnd/>
            <a:tailEnd/>
          </a:ln>
        </p:spPr>
        <p:txBody>
          <a:bodyPr wrap="square" lIns="0" tIns="0" rIns="0" bIns="0">
            <a:spAutoFit/>
          </a:bodyPr>
          <a:lstStyle/>
          <a:p>
            <a:pPr algn="ctr" defTabSz="912003"/>
            <a:r>
              <a:rPr lang="en-US" altLang="en-US" sz="3196" b="1" dirty="0" err="1">
                <a:solidFill>
                  <a:srgbClr val="0000FF"/>
                </a:solidFill>
                <a:latin typeface="Times New Roman" panose="02020603050405020304" pitchFamily="18" charset="0"/>
                <a:cs typeface="Times New Roman" panose="02020603050405020304" pitchFamily="18" charset="0"/>
              </a:rPr>
              <a:t>Tự</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nhiên</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và</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xã</a:t>
            </a:r>
            <a:r>
              <a:rPr lang="en-US" altLang="en-US" sz="3196" b="1" dirty="0">
                <a:solidFill>
                  <a:srgbClr val="0000FF"/>
                </a:solidFill>
                <a:latin typeface="Times New Roman" panose="02020603050405020304" pitchFamily="18" charset="0"/>
                <a:cs typeface="Times New Roman" panose="02020603050405020304" pitchFamily="18" charset="0"/>
              </a:rPr>
              <a:t> </a:t>
            </a:r>
            <a:r>
              <a:rPr lang="en-US" altLang="en-US" sz="3196" b="1" dirty="0" err="1">
                <a:solidFill>
                  <a:srgbClr val="0000FF"/>
                </a:solidFill>
                <a:latin typeface="Times New Roman" panose="02020603050405020304" pitchFamily="18" charset="0"/>
                <a:cs typeface="Times New Roman" panose="02020603050405020304" pitchFamily="18" charset="0"/>
              </a:rPr>
              <a:t>hội</a:t>
            </a:r>
            <a:r>
              <a:rPr lang="en-US" altLang="en-US" sz="3196" b="1" dirty="0">
                <a:solidFill>
                  <a:srgbClr val="0000FF"/>
                </a:solidFill>
                <a:latin typeface="Times New Roman" panose="02020603050405020304" pitchFamily="18" charset="0"/>
                <a:cs typeface="Times New Roman" panose="02020603050405020304" pitchFamily="18" charset="0"/>
              </a:rPr>
              <a:t> 3</a:t>
            </a:r>
          </a:p>
        </p:txBody>
      </p:sp>
      <p:sp>
        <p:nvSpPr>
          <p:cNvPr id="4" name="TextBox 7">
            <a:extLst>
              <a:ext uri="{FF2B5EF4-FFF2-40B4-BE49-F238E27FC236}">
                <a16:creationId xmlns:a16="http://schemas.microsoft.com/office/drawing/2014/main" id="{0FC5E3DB-A178-1591-2E67-078CF5DF0BF1}"/>
              </a:ext>
            </a:extLst>
          </p:cNvPr>
          <p:cNvSpPr txBox="1">
            <a:spLocks noChangeArrowheads="1"/>
          </p:cNvSpPr>
          <p:nvPr/>
        </p:nvSpPr>
        <p:spPr bwMode="auto">
          <a:xfrm>
            <a:off x="930797" y="4041430"/>
            <a:ext cx="9132406" cy="615553"/>
          </a:xfrm>
          <a:prstGeom prst="rect">
            <a:avLst/>
          </a:prstGeom>
          <a:noFill/>
          <a:ln w="9525">
            <a:noFill/>
            <a:miter lim="800000"/>
            <a:headEnd/>
            <a:tailEnd/>
          </a:ln>
        </p:spPr>
        <p:txBody>
          <a:bodyPr lIns="0" tIns="0" rIns="0" bIns="0">
            <a:spAutoFit/>
          </a:bodyPr>
          <a:lstStyle/>
          <a:p>
            <a:pPr algn="ctr" defTabSz="912003"/>
            <a:r>
              <a:rPr lang="en-US" altLang="en-US" sz="4000" b="1" dirty="0">
                <a:solidFill>
                  <a:srgbClr val="FF0000"/>
                </a:solidFill>
                <a:latin typeface="Times New Roman" panose="02020603050405020304" pitchFamily="18" charset="0"/>
                <a:cs typeface="Times New Roman" panose="02020603050405020304" pitchFamily="18" charset="0"/>
              </a:rPr>
              <a:t>BÀI 20: CƠ QUAN TUẦN HOÀN (2 </a:t>
            </a:r>
            <a:r>
              <a:rPr lang="en-US" altLang="en-US" sz="4000" b="1" dirty="0" err="1">
                <a:solidFill>
                  <a:srgbClr val="FF0000"/>
                </a:solidFill>
                <a:latin typeface="Times New Roman" panose="02020603050405020304" pitchFamily="18" charset="0"/>
                <a:cs typeface="Times New Roman" panose="02020603050405020304" pitchFamily="18" charset="0"/>
              </a:rPr>
              <a:t>tiết</a:t>
            </a:r>
            <a:r>
              <a:rPr lang="en-US" alt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50481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0"/>
            <a:ext cx="8201603"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Tìm </a:t>
            </a:r>
            <a:r>
              <a:rPr lang="en-US" sz="2800" b="1" dirty="0" err="1">
                <a:solidFill>
                  <a:srgbClr val="0000FF"/>
                </a:solidFill>
                <a:latin typeface="Times New Roman" pitchFamily="18" charset="0"/>
                <a:cs typeface="Times New Roman" pitchFamily="18" charset="0"/>
              </a:rPr>
              <a:t>nhịp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tim</a:t>
            </a:r>
            <a:endParaRPr lang="en-US" sz="2800" b="1" dirty="0">
              <a:solidFill>
                <a:srgbClr val="0000FF"/>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371272" y="1046440"/>
            <a:ext cx="11449456" cy="5811560"/>
          </a:xfrm>
          <a:prstGeom prst="rect">
            <a:avLst/>
          </a:prstGeom>
        </p:spPr>
      </p:pic>
      <p:sp>
        <p:nvSpPr>
          <p:cNvPr id="3" name="TextBox 2"/>
          <p:cNvSpPr txBox="1"/>
          <p:nvPr/>
        </p:nvSpPr>
        <p:spPr>
          <a:xfrm>
            <a:off x="200674" y="523220"/>
            <a:ext cx="3900127" cy="523220"/>
          </a:xfrm>
          <a:prstGeom prst="rect">
            <a:avLst/>
          </a:prstGeom>
          <a:noFill/>
        </p:spPr>
        <p:txBody>
          <a:bodyPr wrap="square" rtlCol="0">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Thực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hành</a:t>
            </a:r>
            <a:r>
              <a:rPr lang="en-US" sz="2800" b="1" dirty="0">
                <a:solidFill>
                  <a:srgbClr val="008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249340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212" y="555016"/>
            <a:ext cx="8714661"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anose="02020603050405020304" pitchFamily="18" charset="0"/>
                <a:cs typeface="Times New Roman" panose="02020603050405020304"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nhịp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đập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tim</a:t>
            </a:r>
            <a:endParaRPr lang="en-US" sz="2800" b="1" dirty="0">
              <a:solidFill>
                <a:srgbClr val="0000FF"/>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41757943"/>
              </p:ext>
            </p:extLst>
          </p:nvPr>
        </p:nvGraphicFramePr>
        <p:xfrm>
          <a:off x="99212" y="2145995"/>
          <a:ext cx="12092787" cy="2858786"/>
        </p:xfrm>
        <a:graphic>
          <a:graphicData uri="http://schemas.openxmlformats.org/drawingml/2006/table">
            <a:tbl>
              <a:tblPr firstRow="1" bandRow="1">
                <a:tableStyleId>{5940675A-B579-460E-94D1-54222C63F5DA}</a:tableStyleId>
              </a:tblPr>
              <a:tblGrid>
                <a:gridCol w="2589397">
                  <a:extLst>
                    <a:ext uri="{9D8B030D-6E8A-4147-A177-3AD203B41FA5}">
                      <a16:colId xmlns:a16="http://schemas.microsoft.com/office/drawing/2014/main" val="1177969058"/>
                    </a:ext>
                  </a:extLst>
                </a:gridCol>
                <a:gridCol w="4626591">
                  <a:extLst>
                    <a:ext uri="{9D8B030D-6E8A-4147-A177-3AD203B41FA5}">
                      <a16:colId xmlns:a16="http://schemas.microsoft.com/office/drawing/2014/main" val="2864280155"/>
                    </a:ext>
                  </a:extLst>
                </a:gridCol>
                <a:gridCol w="4876799">
                  <a:extLst>
                    <a:ext uri="{9D8B030D-6E8A-4147-A177-3AD203B41FA5}">
                      <a16:colId xmlns:a16="http://schemas.microsoft.com/office/drawing/2014/main" val="650419736"/>
                    </a:ext>
                  </a:extLst>
                </a:gridCol>
              </a:tblGrid>
              <a:tr h="769308">
                <a:tc>
                  <a:txBody>
                    <a:bodyPr/>
                    <a:lstStyle/>
                    <a:p>
                      <a:pPr algn="ctr"/>
                      <a:r>
                        <a:rPr lang="en-US" sz="2700" b="1" dirty="0" err="1">
                          <a:solidFill>
                            <a:srgbClr val="FFFF00"/>
                          </a:solidFill>
                          <a:latin typeface="Times New Roman" panose="02020603050405020304" pitchFamily="18" charset="0"/>
                          <a:cs typeface="Times New Roman" panose="02020603050405020304" pitchFamily="18" charset="0"/>
                        </a:rPr>
                        <a:t>Trạng</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thái</a:t>
                      </a:r>
                      <a:endParaRPr lang="en-US" sz="2700" b="1" dirty="0">
                        <a:solidFill>
                          <a:srgbClr val="FFFF00"/>
                        </a:solidFill>
                        <a:latin typeface="Times New Roman" panose="02020603050405020304" pitchFamily="18" charset="0"/>
                        <a:cs typeface="Times New Roman" panose="02020603050405020304" pitchFamily="18" charset="0"/>
                      </a:endParaRPr>
                    </a:p>
                  </a:txBody>
                  <a:tcPr marL="68493" marR="68493" marT="34247" marB="34247">
                    <a:solidFill>
                      <a:srgbClr val="00B0F0"/>
                    </a:solidFill>
                  </a:tcPr>
                </a:tc>
                <a:tc>
                  <a:txBody>
                    <a:bodyPr/>
                    <a:lstStyle/>
                    <a:p>
                      <a:pPr algn="ctr"/>
                      <a:r>
                        <a:rPr lang="en-US" sz="2700" b="1" dirty="0">
                          <a:solidFill>
                            <a:srgbClr val="FFFF00"/>
                          </a:solidFill>
                          <a:latin typeface="Times New Roman" panose="02020603050405020304" pitchFamily="18" charset="0"/>
                          <a:cs typeface="Times New Roman" panose="02020603050405020304" pitchFamily="18" charset="0"/>
                        </a:rPr>
                        <a:t>Số </a:t>
                      </a:r>
                      <a:r>
                        <a:rPr lang="en-US" sz="2700" b="1" dirty="0" err="1">
                          <a:solidFill>
                            <a:srgbClr val="FFFF00"/>
                          </a:solidFill>
                          <a:latin typeface="Times New Roman" panose="02020603050405020304" pitchFamily="18" charset="0"/>
                          <a:cs typeface="Times New Roman" panose="02020603050405020304" pitchFamily="18" charset="0"/>
                        </a:rPr>
                        <a:t>nhịp</a:t>
                      </a:r>
                      <a:r>
                        <a:rPr lang="en-US" sz="2700" b="1" baseline="0" dirty="0">
                          <a:solidFill>
                            <a:srgbClr val="FFFF00"/>
                          </a:solidFill>
                          <a:latin typeface="Times New Roman" panose="02020603050405020304" pitchFamily="18" charset="0"/>
                          <a:cs typeface="Times New Roman" panose="02020603050405020304" pitchFamily="18" charset="0"/>
                        </a:rPr>
                        <a:t> </a:t>
                      </a:r>
                      <a:r>
                        <a:rPr lang="en-US" sz="2700" b="1" baseline="0" dirty="0" err="1">
                          <a:solidFill>
                            <a:srgbClr val="FFFF00"/>
                          </a:solidFill>
                          <a:latin typeface="Times New Roman" panose="02020603050405020304" pitchFamily="18" charset="0"/>
                          <a:cs typeface="Times New Roman" panose="02020603050405020304" pitchFamily="18" charset="0"/>
                        </a:rPr>
                        <a:t>đập</a:t>
                      </a:r>
                      <a:r>
                        <a:rPr lang="en-US" sz="2700" b="1" baseline="0" dirty="0">
                          <a:solidFill>
                            <a:srgbClr val="FFFF00"/>
                          </a:solidFill>
                          <a:latin typeface="Times New Roman" panose="02020603050405020304" pitchFamily="18" charset="0"/>
                          <a:cs typeface="Times New Roman" panose="02020603050405020304" pitchFamily="18" charset="0"/>
                        </a:rPr>
                        <a:t> </a:t>
                      </a:r>
                      <a:r>
                        <a:rPr lang="en-US" sz="2700" b="1" baseline="0" dirty="0" err="1">
                          <a:solidFill>
                            <a:srgbClr val="FFFF00"/>
                          </a:solidFill>
                          <a:latin typeface="Times New Roman" panose="02020603050405020304" pitchFamily="18" charset="0"/>
                          <a:cs typeface="Times New Roman" panose="02020603050405020304" pitchFamily="18" charset="0"/>
                        </a:rPr>
                        <a:t>trong</a:t>
                      </a:r>
                      <a:r>
                        <a:rPr lang="en-US" sz="2700" b="1" baseline="0" dirty="0">
                          <a:solidFill>
                            <a:srgbClr val="FFFF00"/>
                          </a:solidFill>
                          <a:latin typeface="Times New Roman" panose="02020603050405020304" pitchFamily="18" charset="0"/>
                          <a:cs typeface="Times New Roman" panose="02020603050405020304" pitchFamily="18" charset="0"/>
                        </a:rPr>
                        <a:t> 1 </a:t>
                      </a:r>
                      <a:r>
                        <a:rPr lang="en-US" sz="2700" b="1" baseline="0" dirty="0" err="1">
                          <a:solidFill>
                            <a:srgbClr val="FFFF00"/>
                          </a:solidFill>
                          <a:latin typeface="Times New Roman" panose="02020603050405020304" pitchFamily="18" charset="0"/>
                          <a:cs typeface="Times New Roman" panose="02020603050405020304" pitchFamily="18" charset="0"/>
                        </a:rPr>
                        <a:t>phút</a:t>
                      </a:r>
                      <a:endParaRPr lang="en-US" sz="2700" b="1" dirty="0">
                        <a:solidFill>
                          <a:srgbClr val="FFFF00"/>
                        </a:solidFill>
                        <a:latin typeface="Times New Roman" panose="02020603050405020304" pitchFamily="18" charset="0"/>
                        <a:cs typeface="Times New Roman" panose="02020603050405020304" pitchFamily="18" charset="0"/>
                      </a:endParaRPr>
                    </a:p>
                  </a:txBody>
                  <a:tcPr marL="68493" marR="68493" marT="34247" marB="34247">
                    <a:solidFill>
                      <a:srgbClr val="00B0F0"/>
                    </a:solidFill>
                  </a:tcPr>
                </a:tc>
                <a:tc>
                  <a:txBody>
                    <a:bodyPr/>
                    <a:lstStyle/>
                    <a:p>
                      <a:pPr algn="ctr"/>
                      <a:r>
                        <a:rPr lang="en-US" sz="2700" b="1" dirty="0" err="1">
                          <a:solidFill>
                            <a:srgbClr val="FFFF00"/>
                          </a:solidFill>
                          <a:latin typeface="Times New Roman" panose="02020603050405020304" pitchFamily="18" charset="0"/>
                          <a:cs typeface="Times New Roman" panose="02020603050405020304" pitchFamily="18" charset="0"/>
                        </a:rPr>
                        <a:t>Nhận</a:t>
                      </a:r>
                      <a:r>
                        <a:rPr lang="en-US" sz="2700" b="1" dirty="0">
                          <a:solidFill>
                            <a:srgbClr val="FFFF00"/>
                          </a:solidFill>
                          <a:latin typeface="Times New Roman" panose="02020603050405020304" pitchFamily="18" charset="0"/>
                          <a:cs typeface="Times New Roman" panose="02020603050405020304" pitchFamily="18" charset="0"/>
                        </a:rPr>
                        <a:t> </a:t>
                      </a:r>
                      <a:r>
                        <a:rPr lang="en-US" sz="2700" b="1" dirty="0" err="1">
                          <a:solidFill>
                            <a:srgbClr val="FFFF00"/>
                          </a:solidFill>
                          <a:latin typeface="Times New Roman" panose="02020603050405020304" pitchFamily="18" charset="0"/>
                          <a:cs typeface="Times New Roman" panose="02020603050405020304" pitchFamily="18" charset="0"/>
                        </a:rPr>
                        <a:t>xét</a:t>
                      </a:r>
                      <a:endParaRPr lang="en-US" sz="2700" b="1" dirty="0">
                        <a:solidFill>
                          <a:srgbClr val="FFFF00"/>
                        </a:solidFill>
                        <a:latin typeface="Times New Roman" panose="02020603050405020304" pitchFamily="18" charset="0"/>
                        <a:cs typeface="Times New Roman" panose="02020603050405020304" pitchFamily="18" charset="0"/>
                      </a:endParaRPr>
                    </a:p>
                  </a:txBody>
                  <a:tcPr marL="68493" marR="68493" marT="34247" marB="34247">
                    <a:solidFill>
                      <a:srgbClr val="00B0F0"/>
                    </a:solidFill>
                  </a:tcPr>
                </a:tc>
                <a:extLst>
                  <a:ext uri="{0D108BD9-81ED-4DB2-BD59-A6C34878D82A}">
                    <a16:rowId xmlns:a16="http://schemas.microsoft.com/office/drawing/2014/main" val="2068625600"/>
                  </a:ext>
                </a:extLst>
              </a:tr>
              <a:tr h="843992">
                <a:tc>
                  <a:txBody>
                    <a:bodyPr/>
                    <a:lstStyle/>
                    <a:p>
                      <a:r>
                        <a:rPr lang="en-US" sz="2800" b="1" dirty="0" err="1">
                          <a:solidFill>
                            <a:srgbClr val="0000FF"/>
                          </a:solidFill>
                          <a:latin typeface="Times New Roman" panose="02020603050405020304" pitchFamily="18" charset="0"/>
                          <a:cs typeface="Times New Roman" panose="02020603050405020304" pitchFamily="18" charset="0"/>
                        </a:rPr>
                        <a:t>Ngồi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yên</a:t>
                      </a:r>
                      <a:endParaRPr lang="en-US" sz="2800" b="1" dirty="0">
                        <a:solidFill>
                          <a:srgbClr val="0000FF"/>
                        </a:solidFill>
                        <a:latin typeface="Times New Roman" panose="02020603050405020304" pitchFamily="18" charset="0"/>
                        <a:cs typeface="Times New Roman" panose="02020603050405020304" pitchFamily="18" charset="0"/>
                      </a:endParaRPr>
                    </a:p>
                  </a:txBody>
                  <a:tcPr marL="68493" marR="68493" marT="34247" marB="34247">
                    <a:solidFill>
                      <a:srgbClr val="FFCC99"/>
                    </a:solidFill>
                  </a:tcPr>
                </a:tc>
                <a:tc>
                  <a:txBody>
                    <a:bodyPr/>
                    <a:lstStyle/>
                    <a:p>
                      <a:endParaRPr lang="en-US" sz="2700" b="1" dirty="0">
                        <a:solidFill>
                          <a:srgbClr val="FFFF00"/>
                        </a:solidFill>
                        <a:latin typeface="Times New Roman" panose="02020603050405020304" pitchFamily="18" charset="0"/>
                        <a:cs typeface="Times New Roman" panose="02020603050405020304" pitchFamily="18" charset="0"/>
                      </a:endParaRPr>
                    </a:p>
                  </a:txBody>
                  <a:tcPr marL="68493" marR="68493" marT="34247" marB="34247">
                    <a:solidFill>
                      <a:srgbClr val="FFCC99"/>
                    </a:solidFill>
                  </a:tcPr>
                </a:tc>
                <a:tc rowSpan="2">
                  <a:txBody>
                    <a:bodyPr/>
                    <a:lstStyle/>
                    <a:p>
                      <a:endParaRPr lang="en-US" sz="2700" b="1" dirty="0">
                        <a:solidFill>
                          <a:srgbClr val="FFFF00"/>
                        </a:solidFill>
                        <a:latin typeface="Times New Roman" panose="02020603050405020304" pitchFamily="18" charset="0"/>
                        <a:cs typeface="Times New Roman" panose="02020603050405020304" pitchFamily="18" charset="0"/>
                      </a:endParaRPr>
                    </a:p>
                  </a:txBody>
                  <a:tcPr marL="68493" marR="68493" marT="34247" marB="34247">
                    <a:solidFill>
                      <a:srgbClr val="FFCC99"/>
                    </a:solidFill>
                  </a:tcPr>
                </a:tc>
                <a:extLst>
                  <a:ext uri="{0D108BD9-81ED-4DB2-BD59-A6C34878D82A}">
                    <a16:rowId xmlns:a16="http://schemas.microsoft.com/office/drawing/2014/main" val="2250333073"/>
                  </a:ext>
                </a:extLst>
              </a:tr>
              <a:tr h="1245486">
                <a:tc>
                  <a:txBody>
                    <a:bodyPr/>
                    <a:lstStyle/>
                    <a:p>
                      <a:endParaRPr lang="en-US" sz="2700" b="1" dirty="0">
                        <a:solidFill>
                          <a:srgbClr val="FFFF00"/>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Sau </a:t>
                      </a:r>
                      <a:r>
                        <a:rPr lang="en-US" sz="2800" b="1" dirty="0" err="1">
                          <a:solidFill>
                            <a:srgbClr val="0000FF"/>
                          </a:solidFill>
                          <a:latin typeface="Times New Roman" panose="02020603050405020304" pitchFamily="18" charset="0"/>
                          <a:cs typeface="Times New Roman" panose="02020603050405020304" pitchFamily="18" charset="0"/>
                        </a:rPr>
                        <a:t>vận</a:t>
                      </a:r>
                      <a:r>
                        <a:rPr lang="en-US" sz="2800" b="1" baseline="0" dirty="0">
                          <a:solidFill>
                            <a:srgbClr val="0000FF"/>
                          </a:solidFill>
                          <a:latin typeface="Times New Roman" panose="02020603050405020304" pitchFamily="18" charset="0"/>
                          <a:cs typeface="Times New Roman" panose="02020603050405020304" pitchFamily="18" charset="0"/>
                        </a:rPr>
                        <a:t> </a:t>
                      </a:r>
                      <a:r>
                        <a:rPr lang="en-US" sz="2800" b="1" baseline="0" dirty="0" err="1">
                          <a:solidFill>
                            <a:srgbClr val="0000FF"/>
                          </a:solidFill>
                          <a:latin typeface="Times New Roman" panose="02020603050405020304" pitchFamily="18" charset="0"/>
                          <a:cs typeface="Times New Roman" panose="02020603050405020304" pitchFamily="18" charset="0"/>
                        </a:rPr>
                        <a:t>động</a:t>
                      </a:r>
                      <a:endParaRPr lang="en-US" sz="2800" b="1" dirty="0">
                        <a:solidFill>
                          <a:srgbClr val="0000FF"/>
                        </a:solidFill>
                        <a:latin typeface="Times New Roman" panose="02020603050405020304" pitchFamily="18" charset="0"/>
                        <a:cs typeface="Times New Roman" panose="02020603050405020304" pitchFamily="18" charset="0"/>
                      </a:endParaRPr>
                    </a:p>
                  </a:txBody>
                  <a:tcPr marL="68493" marR="68493" marT="34247" marB="34247">
                    <a:solidFill>
                      <a:srgbClr val="FFCC99"/>
                    </a:solidFill>
                  </a:tcPr>
                </a:tc>
                <a:tc>
                  <a:txBody>
                    <a:bodyPr/>
                    <a:lstStyle/>
                    <a:p>
                      <a:endParaRPr lang="en-US" sz="2700" b="1" dirty="0">
                        <a:solidFill>
                          <a:srgbClr val="FFFF00"/>
                        </a:solidFill>
                        <a:latin typeface="Times New Roman" panose="02020603050405020304" pitchFamily="18" charset="0"/>
                        <a:cs typeface="Times New Roman" panose="02020603050405020304" pitchFamily="18" charset="0"/>
                      </a:endParaRPr>
                    </a:p>
                  </a:txBody>
                  <a:tcPr marL="68493" marR="68493" marT="34247" marB="34247">
                    <a:solidFill>
                      <a:srgbClr val="FFCC99"/>
                    </a:solidFill>
                  </a:tcPr>
                </a:tc>
                <a:tc vMerge="1">
                  <a:txBody>
                    <a:bodyPr/>
                    <a:lstStyle/>
                    <a:p>
                      <a:endParaRPr lang="en-US" dirty="0"/>
                    </a:p>
                  </a:txBody>
                  <a:tcPr>
                    <a:solidFill>
                      <a:srgbClr val="FFCC99"/>
                    </a:solidFill>
                  </a:tcPr>
                </a:tc>
                <a:extLst>
                  <a:ext uri="{0D108BD9-81ED-4DB2-BD59-A6C34878D82A}">
                    <a16:rowId xmlns:a16="http://schemas.microsoft.com/office/drawing/2014/main" val="3595860617"/>
                  </a:ext>
                </a:extLst>
              </a:tr>
            </a:tbl>
          </a:graphicData>
        </a:graphic>
      </p:graphicFrame>
      <p:sp>
        <p:nvSpPr>
          <p:cNvPr id="16" name="TextBox 15"/>
          <p:cNvSpPr txBox="1"/>
          <p:nvPr/>
        </p:nvSpPr>
        <p:spPr>
          <a:xfrm>
            <a:off x="2907378" y="3053945"/>
            <a:ext cx="4461552" cy="553357"/>
          </a:xfrm>
          <a:prstGeom prst="rect">
            <a:avLst/>
          </a:prstGeom>
          <a:noFill/>
        </p:spPr>
        <p:txBody>
          <a:bodyPr wrap="square" rtlCol="0">
            <a:spAutoFit/>
          </a:bodyPr>
          <a:lstStyle/>
          <a:p>
            <a:r>
              <a:rPr lang="en-US" sz="2996" b="1" dirty="0" err="1">
                <a:solidFill>
                  <a:srgbClr val="0000FF"/>
                </a:solidFill>
                <a:latin typeface="Times New Roman" pitchFamily="18" charset="0"/>
                <a:cs typeface="Times New Roman" pitchFamily="18" charset="0"/>
              </a:rPr>
              <a:t>Nhịp</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tim</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bình</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thường</a:t>
            </a:r>
            <a:endParaRPr lang="en-US" sz="2996" b="1" dirty="0">
              <a:solidFill>
                <a:srgbClr val="0000FF"/>
              </a:solidFill>
              <a:latin typeface="Times New Roman" pitchFamily="18" charset="0"/>
              <a:cs typeface="Times New Roman" pitchFamily="18" charset="0"/>
            </a:endParaRPr>
          </a:p>
        </p:txBody>
      </p:sp>
      <p:sp>
        <p:nvSpPr>
          <p:cNvPr id="22" name="TextBox 21"/>
          <p:cNvSpPr txBox="1"/>
          <p:nvPr/>
        </p:nvSpPr>
        <p:spPr>
          <a:xfrm>
            <a:off x="2729956" y="3961287"/>
            <a:ext cx="4461552" cy="553357"/>
          </a:xfrm>
          <a:prstGeom prst="rect">
            <a:avLst/>
          </a:prstGeom>
          <a:noFill/>
        </p:spPr>
        <p:txBody>
          <a:bodyPr wrap="square" rtlCol="0">
            <a:spAutoFit/>
          </a:bodyPr>
          <a:lstStyle/>
          <a:p>
            <a:r>
              <a:rPr lang="en-US" sz="2996" b="1" dirty="0" err="1">
                <a:solidFill>
                  <a:srgbClr val="0000FF"/>
                </a:solidFill>
                <a:latin typeface="Times New Roman" pitchFamily="18" charset="0"/>
                <a:cs typeface="Times New Roman" pitchFamily="18" charset="0"/>
              </a:rPr>
              <a:t>Nhịp</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tim</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đập</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nhanh</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hơn</a:t>
            </a:r>
            <a:endParaRPr lang="en-US" sz="2996"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600164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additive="base">
                                        <p:cTn id="2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42" y="-147306"/>
            <a:ext cx="4961872" cy="15899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24127" y="1535374"/>
            <a:ext cx="10953346" cy="2554545"/>
          </a:xfrm>
          <a:prstGeom prst="rect">
            <a:avLst/>
          </a:prstGeom>
          <a:noFill/>
        </p:spPr>
        <p:txBody>
          <a:bodyPr wrap="square" rtlCol="0">
            <a:spAutoFit/>
          </a:bodyPr>
          <a:lstStyle/>
          <a:p>
            <a:pPr defTabSz="684886">
              <a:defRPr/>
            </a:pPr>
            <a:r>
              <a:rPr lang="nl-NL" sz="3200"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 </a:t>
            </a:r>
            <a:r>
              <a:rPr lang="nl-NL" sz="32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Trong cơ thể người trưởng thành có khoảng từ 4 đến 5 lít máu tùy trọng lượng cơ thể.</a:t>
            </a:r>
          </a:p>
          <a:p>
            <a:pPr defTabSz="684886">
              <a:defRPr/>
            </a:pPr>
            <a:r>
              <a:rPr lang="nl-NL" sz="3200" b="1" kern="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 Hiện nay, các cơ quan y tế rất cần một lượng máu dự trữ để cứu người bệnh. Vậy, chúng ta hãy tuyên truyền để nhiều người tham gia hiến máu nhân đạo.</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2565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192000" cy="6658100"/>
          </a:xfrm>
          <a:prstGeom prst="rect">
            <a:avLst/>
          </a:prstGeom>
        </p:spPr>
      </p:pic>
    </p:spTree>
    <p:extLst>
      <p:ext uri="{BB962C8B-B14F-4D97-AF65-F5344CB8AC3E}">
        <p14:creationId xmlns:p14="http://schemas.microsoft.com/office/powerpoint/2010/main" val="3031694737"/>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6"/>
          <p:cNvPicPr>
            <a:picLocks noChangeAspect="1"/>
          </p:cNvPicPr>
          <p:nvPr/>
        </p:nvPicPr>
        <p:blipFill rotWithShape="1">
          <a:blip r:embed="rId2"/>
          <a:srcRect l="17448"/>
          <a:stretch/>
        </p:blipFill>
        <p:spPr>
          <a:xfrm>
            <a:off x="53104" y="2605862"/>
            <a:ext cx="1923295" cy="2288666"/>
          </a:xfrm>
          <a:prstGeom prst="rect">
            <a:avLst/>
          </a:prstGeom>
        </p:spPr>
      </p:pic>
      <p:sp>
        <p:nvSpPr>
          <p:cNvPr id="33" name="TextBox 32"/>
          <p:cNvSpPr txBox="1"/>
          <p:nvPr/>
        </p:nvSpPr>
        <p:spPr>
          <a:xfrm>
            <a:off x="53104" y="82390"/>
            <a:ext cx="993194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endParaRPr lang="en-US" sz="2800" b="1" dirty="0">
              <a:solidFill>
                <a:srgbClr val="0000FF"/>
              </a:solidFill>
              <a:latin typeface="Times New Roman" pitchFamily="18" charset="0"/>
              <a:cs typeface="Times New Roman" pitchFamily="18" charset="0"/>
            </a:endParaRPr>
          </a:p>
        </p:txBody>
      </p:sp>
      <p:sp>
        <p:nvSpPr>
          <p:cNvPr id="3" name="TextBox 2"/>
          <p:cNvSpPr txBox="1"/>
          <p:nvPr/>
        </p:nvSpPr>
        <p:spPr>
          <a:xfrm>
            <a:off x="1787858" y="2605862"/>
            <a:ext cx="3193576" cy="1384995"/>
          </a:xfrm>
          <a:prstGeom prst="rect">
            <a:avLst/>
          </a:prstGeom>
          <a:noFill/>
        </p:spPr>
        <p:txBody>
          <a:bodyPr wrap="square" rtlCol="0">
            <a:spAutoFit/>
          </a:bodyPr>
          <a:lstStyle/>
          <a:p>
            <a:r>
              <a:rPr lang="en-US" sz="2800" dirty="0">
                <a:solidFill>
                  <a:srgbClr val="008000"/>
                </a:solidFill>
                <a:latin typeface="Times New Roman" panose="02020603050405020304" pitchFamily="18" charset="0"/>
                <a:cs typeface="Times New Roman" panose="02020603050405020304" pitchFamily="18" charset="0"/>
              </a:rPr>
              <a:t>* </a:t>
            </a:r>
            <a:r>
              <a:rPr lang="nl-NL" sz="2800" b="1" kern="0" dirty="0">
                <a:solidFill>
                  <a:srgbClr val="008000"/>
                </a:solidFill>
                <a:latin typeface="Times New Roman" panose="02020603050405020304" pitchFamily="18" charset="0"/>
                <a:cs typeface="Times New Roman" panose="02020603050405020304" pitchFamily="18" charset="0"/>
              </a:rPr>
              <a:t>Hãy chỉ và nói tên các bộ phận của cơ quan tuần hoàn.</a:t>
            </a:r>
            <a:endParaRPr lang="en-US" sz="2800" b="1" kern="0" dirty="0">
              <a:solidFill>
                <a:srgbClr val="008000"/>
              </a:solidFill>
              <a:latin typeface="Times New Roman" panose="02020603050405020304" pitchFamily="18" charset="0"/>
              <a:cs typeface="Times New Roman" panose="02020603050405020304" pitchFamily="18" charset="0"/>
            </a:endParaRPr>
          </a:p>
        </p:txBody>
      </p:sp>
      <p:pic>
        <p:nvPicPr>
          <p:cNvPr id="24"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68239" y="622570"/>
            <a:ext cx="5684365" cy="60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39679" l="46310" r="100000">
                        <a14:foregroundMark x1="47417" y1="22244" x2="69188" y2="2605"/>
                        <a14:foregroundMark x1="48155" y1="22645" x2="68819" y2="33066"/>
                        <a14:foregroundMark x1="72878" y1="1403" x2="69188" y2="3607"/>
                        <a14:foregroundMark x1="73801" y1="1202" x2="85793" y2="1202"/>
                        <a14:foregroundMark x1="86531" y1="1403" x2="94649" y2="8216"/>
                        <a14:foregroundMark x1="94465" y1="8818" x2="97786" y2="23046"/>
                        <a14:foregroundMark x1="97232" y1="22645" x2="90406" y2="34269"/>
                        <a14:foregroundMark x1="90775" y1="34870" x2="66974" y2="34870"/>
                        <a14:foregroundMark x1="71771" y1="28657" x2="82841" y2="1603"/>
                        <a14:foregroundMark x1="88561" y1="33066" x2="96679" y2="17836"/>
                        <a14:foregroundMark x1="63100" y1="12024" x2="92066" y2="29259"/>
                        <a14:foregroundMark x1="63284" y1="25651" x2="76568" y2="2405"/>
                        <a14:foregroundMark x1="81919" y1="21643" x2="88745" y2="6613"/>
                        <a14:foregroundMark x1="82657" y1="7415" x2="82657" y2="7415"/>
                        <a14:foregroundMark x1="70849" y1="29058" x2="70849" y2="29058"/>
                        <a14:foregroundMark x1="66421" y1="28858" x2="75830" y2="32866"/>
                        <a14:foregroundMark x1="84133" y1="29259" x2="84133" y2="29259"/>
                        <a14:foregroundMark x1="85424" y1="10421" x2="85424" y2="10421"/>
                        <a14:foregroundMark x1="69188" y1="8617" x2="69188" y2="8617"/>
                        <a14:backgroundMark x1="46679" y1="21242" x2="52214" y2="18036"/>
                        <a14:backgroundMark x1="59041" y1="9820" x2="69742" y2="1403"/>
                        <a14:backgroundMark x1="66052" y1="33667" x2="64022" y2="41283"/>
                        <a14:backgroundMark x1="66974" y1="34269" x2="66974" y2="34269"/>
                        <a14:backgroundMark x1="68081" y1="35271" x2="68081" y2="35271"/>
                        <a14:backgroundMark x1="69004" y1="35872" x2="69004" y2="35872"/>
                        <a14:backgroundMark x1="59963" y1="29860" x2="59963" y2="29860"/>
                        <a14:backgroundMark x1="62362" y1="30060" x2="62362" y2="30060"/>
                      </a14:backgroundRemoval>
                    </a14:imgEffect>
                    <a14:imgEffect>
                      <a14:sharpenSoften amount="50000"/>
                    </a14:imgEffect>
                  </a14:imgLayer>
                </a14:imgProps>
              </a:ext>
              <a:ext uri="{28A0092B-C50C-407E-A947-70E740481C1C}">
                <a14:useLocalDpi xmlns:a14="http://schemas.microsoft.com/office/drawing/2010/main" val="0"/>
              </a:ext>
            </a:extLst>
          </a:blip>
          <a:srcRect l="46119" r="2016" b="60622"/>
          <a:stretch/>
        </p:blipFill>
        <p:spPr bwMode="auto">
          <a:xfrm>
            <a:off x="8521201" y="1622005"/>
            <a:ext cx="3670799" cy="17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ounded Rectangle 33"/>
          <p:cNvSpPr/>
          <p:nvPr/>
        </p:nvSpPr>
        <p:spPr>
          <a:xfrm>
            <a:off x="5343270" y="2227558"/>
            <a:ext cx="1008985" cy="378304"/>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8" dirty="0">
                <a:solidFill>
                  <a:srgbClr val="FF0000"/>
                </a:solidFill>
                <a:latin typeface="Times New Roman" panose="02020603050405020304" pitchFamily="18" charset="0"/>
                <a:cs typeface="Times New Roman" panose="02020603050405020304" pitchFamily="18" charset="0"/>
              </a:rPr>
              <a:t>Tim</a:t>
            </a:r>
            <a:endParaRPr lang="vi-VN" sz="1798" dirty="0">
              <a:solidFill>
                <a:srgbClr val="FF0000"/>
              </a:solidFill>
              <a:latin typeface="Times New Roman" panose="02020603050405020304" pitchFamily="18" charset="0"/>
              <a:cs typeface="Times New Roman" panose="02020603050405020304" pitchFamily="18" charset="0"/>
            </a:endParaRPr>
          </a:p>
        </p:txBody>
      </p:sp>
      <p:sp>
        <p:nvSpPr>
          <p:cNvPr id="35" name="Rounded Rectangle 34"/>
          <p:cNvSpPr/>
          <p:nvPr/>
        </p:nvSpPr>
        <p:spPr>
          <a:xfrm>
            <a:off x="5219924" y="4239946"/>
            <a:ext cx="1588951" cy="556101"/>
          </a:xfrm>
          <a:prstGeom prst="roundRect">
            <a:avLst/>
          </a:prstGeom>
          <a:solidFill>
            <a:srgbClr val="ED7D31">
              <a:lumMod val="20000"/>
              <a:lumOff val="80000"/>
            </a:srgbClr>
          </a:solidFill>
          <a:ln w="12700" cap="flat" cmpd="sng" algn="ctr">
            <a:solidFill>
              <a:srgbClr val="ED7D31">
                <a:lumMod val="75000"/>
              </a:srgbClr>
            </a:solidFill>
            <a:prstDash val="solid"/>
            <a:miter lim="800000"/>
          </a:ln>
          <a:effectLst/>
        </p:spPr>
        <p:txBody>
          <a:bodyPr rtlCol="0" anchor="ctr"/>
          <a:lstStyle/>
          <a:p>
            <a:pPr algn="ctr" defTabSz="684886">
              <a:defRPr/>
            </a:pPr>
            <a:r>
              <a:rPr lang="en-US" sz="1798" kern="0" dirty="0">
                <a:solidFill>
                  <a:srgbClr val="FF0000"/>
                </a:solidFill>
                <a:latin typeface="Times New Roman" panose="02020603050405020304" pitchFamily="18" charset="0"/>
                <a:cs typeface="Times New Roman" panose="02020603050405020304" pitchFamily="18" charset="0"/>
              </a:rPr>
              <a:t>Các </a:t>
            </a:r>
            <a:r>
              <a:rPr lang="en-US" sz="1798" kern="0" dirty="0" err="1">
                <a:solidFill>
                  <a:srgbClr val="FF0000"/>
                </a:solidFill>
                <a:latin typeface="Times New Roman" panose="02020603050405020304" pitchFamily="18" charset="0"/>
                <a:cs typeface="Times New Roman" panose="02020603050405020304" pitchFamily="18" charset="0"/>
              </a:rPr>
              <a:t>mạch</a:t>
            </a:r>
            <a:r>
              <a:rPr lang="en-US" sz="1798" kern="0" dirty="0">
                <a:solidFill>
                  <a:srgbClr val="FF0000"/>
                </a:solidFill>
                <a:latin typeface="Times New Roman" panose="02020603050405020304" pitchFamily="18" charset="0"/>
                <a:cs typeface="Times New Roman" panose="02020603050405020304" pitchFamily="18" charset="0"/>
              </a:rPr>
              <a:t> </a:t>
            </a:r>
            <a:r>
              <a:rPr lang="en-US" sz="1798" kern="0" dirty="0" err="1">
                <a:solidFill>
                  <a:srgbClr val="FF0000"/>
                </a:solidFill>
                <a:latin typeface="Times New Roman" panose="02020603050405020304" pitchFamily="18" charset="0"/>
                <a:cs typeface="Times New Roman" panose="02020603050405020304" pitchFamily="18" charset="0"/>
              </a:rPr>
              <a:t>máu</a:t>
            </a:r>
            <a:endParaRPr lang="vi-VN" sz="1798" kern="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307773" y="5022376"/>
            <a:ext cx="2715905" cy="954107"/>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đồ</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tuần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hoàn</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412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fltVal val="0"/>
                                          </p:val>
                                        </p:tav>
                                        <p:tav tm="100000">
                                          <p:val>
                                            <p:strVal val="#ppt_w"/>
                                          </p:val>
                                        </p:tav>
                                      </p:tavLst>
                                    </p:anim>
                                    <p:anim calcmode="lin" valueType="num">
                                      <p:cBhvr>
                                        <p:cTn id="28" dur="1000" fill="hold"/>
                                        <p:tgtEl>
                                          <p:spTgt spid="32"/>
                                        </p:tgtEl>
                                        <p:attrNameLst>
                                          <p:attrName>ppt_h</p:attrName>
                                        </p:attrNameLst>
                                      </p:cBhvr>
                                      <p:tavLst>
                                        <p:tav tm="0">
                                          <p:val>
                                            <p:fltVal val="0"/>
                                          </p:val>
                                        </p:tav>
                                        <p:tav tm="100000">
                                          <p:val>
                                            <p:strVal val="#ppt_h"/>
                                          </p:val>
                                        </p:tav>
                                      </p:tavLst>
                                    </p:anim>
                                    <p:anim calcmode="lin" valueType="num">
                                      <p:cBhvr>
                                        <p:cTn id="29" dur="1000" fill="hold"/>
                                        <p:tgtEl>
                                          <p:spTgt spid="32"/>
                                        </p:tgtEl>
                                        <p:attrNameLst>
                                          <p:attrName>style.rotation</p:attrName>
                                        </p:attrNameLst>
                                      </p:cBhvr>
                                      <p:tavLst>
                                        <p:tav tm="0">
                                          <p:val>
                                            <p:fltVal val="90"/>
                                          </p:val>
                                        </p:tav>
                                        <p:tav tm="100000">
                                          <p:val>
                                            <p:fltVal val="0"/>
                                          </p:val>
                                        </p:tav>
                                      </p:tavLst>
                                    </p:anim>
                                    <p:animEffect transition="in" filter="fade">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style.rotation</p:attrName>
                                        </p:attrNameLst>
                                      </p:cBhvr>
                                      <p:tavLst>
                                        <p:tav tm="0">
                                          <p:val>
                                            <p:fltVal val="90"/>
                                          </p:val>
                                        </p:tav>
                                        <p:tav tm="100000">
                                          <p:val>
                                            <p:fltVal val="0"/>
                                          </p:val>
                                        </p:tav>
                                      </p:tavLst>
                                    </p:anim>
                                    <p:animEffect transition="in" filter="fade">
                                      <p:cBhvr>
                                        <p:cTn id="38" dur="10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000" fill="hold"/>
                                        <p:tgtEl>
                                          <p:spTgt spid="35"/>
                                        </p:tgtEl>
                                        <p:attrNameLst>
                                          <p:attrName>ppt_w</p:attrName>
                                        </p:attrNameLst>
                                      </p:cBhvr>
                                      <p:tavLst>
                                        <p:tav tm="0">
                                          <p:val>
                                            <p:fltVal val="0"/>
                                          </p:val>
                                        </p:tav>
                                        <p:tav tm="100000">
                                          <p:val>
                                            <p:strVal val="#ppt_w"/>
                                          </p:val>
                                        </p:tav>
                                      </p:tavLst>
                                    </p:anim>
                                    <p:anim calcmode="lin" valueType="num">
                                      <p:cBhvr>
                                        <p:cTn id="44" dur="1000" fill="hold"/>
                                        <p:tgtEl>
                                          <p:spTgt spid="35"/>
                                        </p:tgtEl>
                                        <p:attrNameLst>
                                          <p:attrName>ppt_h</p:attrName>
                                        </p:attrNameLst>
                                      </p:cBhvr>
                                      <p:tavLst>
                                        <p:tav tm="0">
                                          <p:val>
                                            <p:fltVal val="0"/>
                                          </p:val>
                                        </p:tav>
                                        <p:tav tm="100000">
                                          <p:val>
                                            <p:strVal val="#ppt_h"/>
                                          </p:val>
                                        </p:tav>
                                      </p:tavLst>
                                    </p:anim>
                                    <p:anim calcmode="lin" valueType="num">
                                      <p:cBhvr>
                                        <p:cTn id="45" dur="1000" fill="hold"/>
                                        <p:tgtEl>
                                          <p:spTgt spid="35"/>
                                        </p:tgtEl>
                                        <p:attrNameLst>
                                          <p:attrName>style.rotation</p:attrName>
                                        </p:attrNameLst>
                                      </p:cBhvr>
                                      <p:tavLst>
                                        <p:tav tm="0">
                                          <p:val>
                                            <p:fltVal val="90"/>
                                          </p:val>
                                        </p:tav>
                                        <p:tav tm="100000">
                                          <p:val>
                                            <p:fltVal val="0"/>
                                          </p:val>
                                        </p:tav>
                                      </p:tavLst>
                                    </p:anim>
                                    <p:animEffect transition="in" filter="fade">
                                      <p:cBhvr>
                                        <p:cTn id="46" dur="1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P spid="34" grpId="0" animBg="1"/>
      <p:bldP spid="3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6187" y="356712"/>
            <a:ext cx="6040706"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2. </a:t>
            </a:r>
            <a:r>
              <a:rPr lang="en-US" sz="2800" b="1" dirty="0" err="1">
                <a:solidFill>
                  <a:srgbClr val="0000FF"/>
                </a:solidFill>
                <a:latin typeface="Times New Roman" pitchFamily="18" charset="0"/>
                <a:cs typeface="Times New Roman" pitchFamily="18" charset="0"/>
              </a:rPr>
              <a:t>Mở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endParaRPr lang="en-US" sz="2800" b="1" dirty="0">
              <a:solidFill>
                <a:srgbClr val="0000FF"/>
              </a:solidFill>
              <a:latin typeface="Times New Roman" pitchFamily="18" charset="0"/>
              <a:cs typeface="Times New Roman" pitchFamily="18" charset="0"/>
            </a:endParaRPr>
          </a:p>
        </p:txBody>
      </p:sp>
      <p:pic>
        <p:nvPicPr>
          <p:cNvPr id="14" name="Picture 4" descr="Huyết thanh là gì? Cách phân biệt huyết thanh và huyết tương? | Medlat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302" y="2424398"/>
            <a:ext cx="5544698" cy="443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 Box 13"/>
          <p:cNvSpPr txBox="1">
            <a:spLocks noChangeArrowheads="1"/>
          </p:cNvSpPr>
          <p:nvPr/>
        </p:nvSpPr>
        <p:spPr bwMode="auto">
          <a:xfrm>
            <a:off x="7294629" y="1858850"/>
            <a:ext cx="4373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dirty="0" err="1">
                <a:ln w="0"/>
                <a:solidFill>
                  <a:srgbClr val="008000"/>
                </a:solidFill>
                <a:cs typeface="Times New Roman" pitchFamily="18" charset="0"/>
              </a:rPr>
              <a:t>Các</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thành</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phần</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của</a:t>
            </a:r>
            <a:r>
              <a:rPr lang="en-US" altLang="vi-VN" sz="2800" b="1" dirty="0">
                <a:ln w="0"/>
                <a:solidFill>
                  <a:srgbClr val="008000"/>
                </a:solidFill>
                <a:cs typeface="Times New Roman" pitchFamily="18" charset="0"/>
              </a:rPr>
              <a:t> </a:t>
            </a:r>
            <a:r>
              <a:rPr lang="en-US" altLang="vi-VN" sz="2800" b="1" dirty="0" err="1">
                <a:ln w="0"/>
                <a:solidFill>
                  <a:srgbClr val="008000"/>
                </a:solidFill>
                <a:cs typeface="Times New Roman" pitchFamily="18" charset="0"/>
              </a:rPr>
              <a:t>máu</a:t>
            </a:r>
            <a:endParaRPr lang="en-US" altLang="vi-VN" sz="2800" b="1" dirty="0">
              <a:ln w="0"/>
              <a:solidFill>
                <a:srgbClr val="008000"/>
              </a:solidFill>
              <a:cs typeface="Times New Roman" pitchFamily="18" charset="0"/>
            </a:endParaRPr>
          </a:p>
        </p:txBody>
      </p:sp>
      <p:sp>
        <p:nvSpPr>
          <p:cNvPr id="16" name="Text Box 13"/>
          <p:cNvSpPr txBox="1">
            <a:spLocks noChangeArrowheads="1"/>
          </p:cNvSpPr>
          <p:nvPr/>
        </p:nvSpPr>
        <p:spPr bwMode="auto">
          <a:xfrm>
            <a:off x="2257152" y="2424399"/>
            <a:ext cx="3045587" cy="523220"/>
          </a:xfrm>
          <a:prstGeom prst="rect">
            <a:avLst/>
          </a:prstGeom>
          <a:solidFill>
            <a:srgbClr val="ED7D31"/>
          </a:solidFill>
          <a:ln w="38100" cap="flat" cmpd="sng" algn="ctr">
            <a:noFill/>
            <a:prstDash val="solid"/>
            <a:miter lim="800000"/>
          </a:ln>
          <a:effectLst/>
        </p:spPr>
        <p:txBody>
          <a:bodyPr wrap="square">
            <a:spAutoFit/>
          </a:bodyPr>
          <a:lstStyle>
            <a:defPPr>
              <a:defRPr lang="en-US"/>
            </a:defPPr>
            <a:lvl1pPr>
              <a:spcBef>
                <a:spcPct val="50000"/>
              </a:spcBef>
              <a:defRPr sz="2800" b="1">
                <a:ln w="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defRPr>
            </a:lvl1pPr>
          </a:lstStyle>
          <a:p>
            <a:pPr algn="ctr" defTabSz="684886">
              <a:defRPr/>
            </a:pPr>
            <a:r>
              <a:rPr lang="en-US" altLang="vi-VN" kern="0" dirty="0" err="1">
                <a:solidFill>
                  <a:prstClr val="white"/>
                </a:solidFill>
              </a:rPr>
              <a:t>Huyết</a:t>
            </a:r>
            <a:r>
              <a:rPr lang="en-US" altLang="vi-VN" kern="0" dirty="0">
                <a:solidFill>
                  <a:prstClr val="white"/>
                </a:solidFill>
              </a:rPr>
              <a:t> </a:t>
            </a:r>
            <a:r>
              <a:rPr lang="en-US" altLang="vi-VN" kern="0" dirty="0" err="1">
                <a:solidFill>
                  <a:prstClr val="white"/>
                </a:solidFill>
              </a:rPr>
              <a:t>tương</a:t>
            </a:r>
            <a:endParaRPr lang="en-US" altLang="vi-VN" kern="0" dirty="0">
              <a:solidFill>
                <a:prstClr val="white"/>
              </a:solidFill>
            </a:endParaRPr>
          </a:p>
        </p:txBody>
      </p:sp>
      <p:sp>
        <p:nvSpPr>
          <p:cNvPr id="19" name="Rectangle 18"/>
          <p:cNvSpPr/>
          <p:nvPr/>
        </p:nvSpPr>
        <p:spPr>
          <a:xfrm>
            <a:off x="805218" y="3742875"/>
            <a:ext cx="5500048" cy="954107"/>
          </a:xfrm>
          <a:prstGeom prst="rect">
            <a:avLst/>
          </a:prstGeom>
          <a:solidFill>
            <a:srgbClr val="ED7D31"/>
          </a:solidFill>
          <a:ln w="38100" cap="flat" cmpd="sng" algn="ctr">
            <a:noFill/>
            <a:prstDash val="solid"/>
            <a:miter lim="800000"/>
          </a:ln>
          <a:effectLst/>
        </p:spPr>
        <p:txBody>
          <a:bodyPr wrap="square">
            <a:spAutoFit/>
          </a:bodyPr>
          <a:lstStyle/>
          <a:p>
            <a:pPr defTabSz="684886">
              <a:spcBef>
                <a:spcPct val="50000"/>
              </a:spcBef>
              <a:defRPr/>
            </a:pPr>
            <a:r>
              <a:rPr lang="en-US"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Đây là phần dung dịch, có màu vàng, thành phần chủ yếu là nước</a:t>
            </a:r>
            <a:r>
              <a:rPr lang="en-US"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a:t>
            </a:r>
            <a:endPar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endParaRPr>
          </a:p>
        </p:txBody>
      </p:sp>
      <p:sp>
        <p:nvSpPr>
          <p:cNvPr id="20" name="Text Box 13"/>
          <p:cNvSpPr txBox="1">
            <a:spLocks noChangeArrowheads="1"/>
          </p:cNvSpPr>
          <p:nvPr/>
        </p:nvSpPr>
        <p:spPr bwMode="auto">
          <a:xfrm>
            <a:off x="2621484" y="5051238"/>
            <a:ext cx="2754562" cy="523220"/>
          </a:xfrm>
          <a:prstGeom prst="rect">
            <a:avLst/>
          </a:prstGeom>
          <a:solidFill>
            <a:srgbClr val="70AD47"/>
          </a:solidFill>
          <a:ln w="28575" cap="flat" cmpd="sng" algn="ctr">
            <a:solidFill>
              <a:sysClr val="windowText" lastClr="000000"/>
            </a:solidFill>
            <a:prstDash val="solid"/>
            <a:miter lim="800000"/>
          </a:ln>
          <a:effectLst/>
        </p:spPr>
        <p:txBody>
          <a:bodyPr wrap="square">
            <a:spAutoFit/>
          </a:bodyPr>
          <a:lstStyle>
            <a:defPPr>
              <a:defRPr lang="en-US"/>
            </a:defPPr>
            <a:lvl1pPr algn="ctr">
              <a:spcBef>
                <a:spcPct val="50000"/>
              </a:spcBef>
              <a:defRPr sz="2800" b="1">
                <a:ln w="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itchFamily="18" charset="0"/>
              </a:defRPr>
            </a:lvl1pPr>
          </a:lstStyle>
          <a:p>
            <a:pPr defTabSz="684886">
              <a:defRPr/>
            </a:pPr>
            <a:r>
              <a:rPr lang="en-US" altLang="vi-VN" kern="0" dirty="0" err="1">
                <a:solidFill>
                  <a:prstClr val="white"/>
                </a:solidFill>
              </a:rPr>
              <a:t>Huyết</a:t>
            </a:r>
            <a:r>
              <a:rPr lang="en-US" altLang="vi-VN" kern="0" dirty="0">
                <a:solidFill>
                  <a:prstClr val="white"/>
                </a:solidFill>
              </a:rPr>
              <a:t> </a:t>
            </a:r>
            <a:r>
              <a:rPr lang="en-US" altLang="vi-VN" kern="0" dirty="0" err="1">
                <a:solidFill>
                  <a:prstClr val="white"/>
                </a:solidFill>
              </a:rPr>
              <a:t>cầu</a:t>
            </a:r>
            <a:endParaRPr lang="en-US" altLang="vi-VN" kern="0" dirty="0">
              <a:solidFill>
                <a:prstClr val="white"/>
              </a:solidFill>
            </a:endParaRPr>
          </a:p>
        </p:txBody>
      </p:sp>
      <p:sp>
        <p:nvSpPr>
          <p:cNvPr id="21" name="Rectangle 20">
            <a:extLst>
              <a:ext uri="{FF2B5EF4-FFF2-40B4-BE49-F238E27FC236}">
                <a16:creationId xmlns:a16="http://schemas.microsoft.com/office/drawing/2014/main" id="{7B3A0C8E-E841-4CC8-928F-0BD95B7D6699}"/>
              </a:ext>
            </a:extLst>
          </p:cNvPr>
          <p:cNvSpPr/>
          <p:nvPr/>
        </p:nvSpPr>
        <p:spPr>
          <a:xfrm>
            <a:off x="900752" y="6217452"/>
            <a:ext cx="2509973" cy="523220"/>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p>
            <a:pPr algn="ctr" defTabSz="684886">
              <a:spcBef>
                <a:spcPct val="50000"/>
              </a:spcBef>
              <a:defRPr/>
            </a:pPr>
            <a:r>
              <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Huyết cầu đỏ</a:t>
            </a:r>
          </a:p>
        </p:txBody>
      </p:sp>
      <p:sp>
        <p:nvSpPr>
          <p:cNvPr id="22" name="Rectangle 21">
            <a:extLst>
              <a:ext uri="{FF2B5EF4-FFF2-40B4-BE49-F238E27FC236}">
                <a16:creationId xmlns:a16="http://schemas.microsoft.com/office/drawing/2014/main" id="{2A0246FD-982C-41C2-B6E2-85F1884331F4}"/>
              </a:ext>
            </a:extLst>
          </p:cNvPr>
          <p:cNvSpPr/>
          <p:nvPr/>
        </p:nvSpPr>
        <p:spPr>
          <a:xfrm>
            <a:off x="3862316" y="6181219"/>
            <a:ext cx="2685373" cy="523220"/>
          </a:xfrm>
          <a:prstGeom prst="rect">
            <a:avLst/>
          </a:prstGeom>
          <a:solidFill>
            <a:srgbClr val="4472C4"/>
          </a:solidFill>
          <a:ln w="19050" cap="flat" cmpd="sng" algn="ctr">
            <a:solidFill>
              <a:sysClr val="window" lastClr="FFFFFF"/>
            </a:solidFill>
            <a:prstDash val="solid"/>
            <a:miter lim="800000"/>
          </a:ln>
          <a:effectLst/>
        </p:spPr>
        <p:txBody>
          <a:bodyPr wrap="square">
            <a:spAutoFit/>
          </a:bodyPr>
          <a:lstStyle/>
          <a:p>
            <a:pPr algn="ctr" defTabSz="684886">
              <a:spcBef>
                <a:spcPct val="50000"/>
              </a:spcBef>
              <a:defRPr/>
            </a:pPr>
            <a:r>
              <a:rPr lang="vi-VN" sz="2800" b="1" kern="0" dirty="0">
                <a:ln w="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Huyết cầu trắng</a:t>
            </a:r>
          </a:p>
        </p:txBody>
      </p:sp>
      <p:cxnSp>
        <p:nvCxnSpPr>
          <p:cNvPr id="23" name="Straight Arrow Connector 22"/>
          <p:cNvCxnSpPr/>
          <p:nvPr/>
        </p:nvCxnSpPr>
        <p:spPr>
          <a:xfrm flipH="1" flipV="1">
            <a:off x="5349740" y="2757914"/>
            <a:ext cx="2801052" cy="1584327"/>
          </a:xfrm>
          <a:prstGeom prst="straightConnector1">
            <a:avLst/>
          </a:prstGeom>
          <a:noFill/>
          <a:ln w="38100" cap="flat" cmpd="sng" algn="ctr">
            <a:solidFill>
              <a:srgbClr val="FFC000"/>
            </a:solidFill>
            <a:prstDash val="solid"/>
            <a:miter lim="800000"/>
            <a:tailEnd type="triangle"/>
          </a:ln>
          <a:effectLst/>
        </p:spPr>
      </p:cxnSp>
      <p:cxnSp>
        <p:nvCxnSpPr>
          <p:cNvPr id="24" name="Straight Arrow Connector 23"/>
          <p:cNvCxnSpPr/>
          <p:nvPr/>
        </p:nvCxnSpPr>
        <p:spPr>
          <a:xfrm>
            <a:off x="3726955" y="2947619"/>
            <a:ext cx="0" cy="834343"/>
          </a:xfrm>
          <a:prstGeom prst="straightConnector1">
            <a:avLst/>
          </a:prstGeom>
          <a:noFill/>
          <a:ln w="38100" cap="flat" cmpd="sng" algn="ctr">
            <a:solidFill>
              <a:sysClr val="windowText" lastClr="000000"/>
            </a:solidFill>
            <a:prstDash val="solid"/>
            <a:miter lim="800000"/>
            <a:tailEnd type="triangle"/>
          </a:ln>
          <a:effectLst/>
        </p:spPr>
      </p:cxnSp>
      <p:cxnSp>
        <p:nvCxnSpPr>
          <p:cNvPr id="25" name="Straight Arrow Connector 24"/>
          <p:cNvCxnSpPr/>
          <p:nvPr/>
        </p:nvCxnSpPr>
        <p:spPr>
          <a:xfrm flipH="1">
            <a:off x="5405447" y="5162108"/>
            <a:ext cx="2745344" cy="151424"/>
          </a:xfrm>
          <a:prstGeom prst="straightConnector1">
            <a:avLst/>
          </a:prstGeom>
          <a:noFill/>
          <a:ln w="38100" cap="flat" cmpd="sng" algn="ctr">
            <a:solidFill>
              <a:srgbClr val="4472C4"/>
            </a:solidFill>
            <a:prstDash val="solid"/>
            <a:miter lim="800000"/>
            <a:tailEnd type="triangle"/>
          </a:ln>
          <a:effectLst/>
        </p:spPr>
      </p:cxnSp>
      <p:cxnSp>
        <p:nvCxnSpPr>
          <p:cNvPr id="31" name="Straight Arrow Connector 30">
            <a:extLst>
              <a:ext uri="{FF2B5EF4-FFF2-40B4-BE49-F238E27FC236}">
                <a16:creationId xmlns:a16="http://schemas.microsoft.com/office/drawing/2014/main" id="{C46BBC16-AA60-414C-9389-F2EB69BE89E5}"/>
              </a:ext>
            </a:extLst>
          </p:cNvPr>
          <p:cNvCxnSpPr>
            <a:cxnSpLocks/>
            <a:endCxn id="21" idx="0"/>
          </p:cNvCxnSpPr>
          <p:nvPr/>
        </p:nvCxnSpPr>
        <p:spPr>
          <a:xfrm flipH="1">
            <a:off x="2155739" y="5574458"/>
            <a:ext cx="864614" cy="642994"/>
          </a:xfrm>
          <a:prstGeom prst="straightConnector1">
            <a:avLst/>
          </a:prstGeom>
          <a:noFill/>
          <a:ln w="57150" cap="flat" cmpd="sng" algn="ctr">
            <a:solidFill>
              <a:srgbClr val="C00000"/>
            </a:solidFill>
            <a:prstDash val="solid"/>
            <a:miter lim="800000"/>
            <a:tailEnd type="triangle"/>
          </a:ln>
          <a:effectLst/>
        </p:spPr>
      </p:cxnSp>
      <p:cxnSp>
        <p:nvCxnSpPr>
          <p:cNvPr id="32" name="Straight Arrow Connector 31">
            <a:extLst>
              <a:ext uri="{FF2B5EF4-FFF2-40B4-BE49-F238E27FC236}">
                <a16:creationId xmlns:a16="http://schemas.microsoft.com/office/drawing/2014/main" id="{C46BBC16-AA60-414C-9389-F2EB69BE89E5}"/>
              </a:ext>
            </a:extLst>
          </p:cNvPr>
          <p:cNvCxnSpPr>
            <a:cxnSpLocks/>
            <a:endCxn id="22" idx="0"/>
          </p:cNvCxnSpPr>
          <p:nvPr/>
        </p:nvCxnSpPr>
        <p:spPr>
          <a:xfrm>
            <a:off x="4636417" y="5574458"/>
            <a:ext cx="568586" cy="606761"/>
          </a:xfrm>
          <a:prstGeom prst="straightConnector1">
            <a:avLst/>
          </a:prstGeom>
          <a:noFill/>
          <a:ln w="57150" cap="flat" cmpd="sng" algn="ctr">
            <a:solidFill>
              <a:srgbClr val="C00000"/>
            </a:solidFill>
            <a:prstDash val="solid"/>
            <a:miter lim="800000"/>
            <a:tailEnd type="triangle"/>
          </a:ln>
          <a:effectLst/>
        </p:spPr>
      </p:cxnSp>
    </p:spTree>
    <p:extLst>
      <p:ext uri="{BB962C8B-B14F-4D97-AF65-F5344CB8AC3E}">
        <p14:creationId xmlns:p14="http://schemas.microsoft.com/office/powerpoint/2010/main" val="28804286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CAA4E51B-1458-4386-9349-6650B3525517}"/>
              </a:ext>
            </a:extLst>
          </p:cNvPr>
          <p:cNvSpPr txBox="1"/>
          <p:nvPr/>
        </p:nvSpPr>
        <p:spPr>
          <a:xfrm>
            <a:off x="194553" y="219625"/>
            <a:ext cx="12191999" cy="1815882"/>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Huyết cầu đỏ</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hồng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cầu</a:t>
            </a:r>
            <a:r>
              <a:rPr lang="en-US" sz="2800" b="1" i="1" dirty="0">
                <a:solidFill>
                  <a:srgbClr val="FF0000"/>
                </a:solidFill>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có  dạng </a:t>
            </a:r>
            <a:r>
              <a:rPr lang="en-US" sz="2800" b="1" dirty="0" err="1">
                <a:solidFill>
                  <a:srgbClr val="002060"/>
                </a:solidFill>
                <a:latin typeface="Times New Roman" panose="02020603050405020304" pitchFamily="18" charset="0"/>
                <a:cs typeface="Times New Roman" panose="02020603050405020304" pitchFamily="18" charset="0"/>
              </a:rPr>
              <a:t>tròn</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như </a:t>
            </a:r>
            <a:r>
              <a:rPr lang="en-US" sz="2800" b="1" dirty="0" err="1">
                <a:solidFill>
                  <a:srgbClr val="002060"/>
                </a:solidFill>
                <a:latin typeface="Times New Roman" panose="02020603050405020304" pitchFamily="18" charset="0"/>
                <a:cs typeface="Times New Roman" panose="02020603050405020304" pitchFamily="18" charset="0"/>
              </a:rPr>
              <a:t>cái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đĩa</a:t>
            </a:r>
            <a:r>
              <a:rPr 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a:solidFill>
                  <a:srgbClr val="002060"/>
                </a:solidFill>
                <a:latin typeface="Times New Roman" panose="02020603050405020304" pitchFamily="18" charset="0"/>
                <a:cs typeface="Times New Roman" panose="02020603050405020304" pitchFamily="18" charset="0"/>
              </a:rPr>
              <a:t>hai </a:t>
            </a:r>
            <a:r>
              <a:rPr lang="en-US" altLang="en-US" sz="2800" b="1" dirty="0" err="1">
                <a:solidFill>
                  <a:srgbClr val="002060"/>
                </a:solidFill>
                <a:latin typeface="Times New Roman" panose="02020603050405020304" pitchFamily="18" charset="0"/>
                <a:cs typeface="Times New Roman" panose="02020603050405020304" pitchFamily="18" charset="0"/>
              </a:rPr>
              <a:t>mặt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lõm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chúng</a:t>
            </a:r>
            <a:r>
              <a:rPr lang="en-US" altLang="en-US" sz="2800" b="1" dirty="0">
                <a:solidFill>
                  <a:srgbClr val="002060"/>
                </a:solidFill>
                <a:latin typeface="Times New Roman" panose="02020603050405020304" pitchFamily="18" charset="0"/>
                <a:cs typeface="Times New Roman" panose="02020603050405020304" pitchFamily="18" charset="0"/>
              </a:rPr>
              <a:t>  di </a:t>
            </a:r>
            <a:r>
              <a:rPr lang="en-US" altLang="en-US" sz="2800" b="1" dirty="0" err="1">
                <a:solidFill>
                  <a:srgbClr val="002060"/>
                </a:solidFill>
                <a:latin typeface="Times New Roman" panose="02020603050405020304" pitchFamily="18" charset="0"/>
                <a:cs typeface="Times New Roman" panose="02020603050405020304" pitchFamily="18" charset="0"/>
              </a:rPr>
              <a:t>chuyển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trong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mạch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máu</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có</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chức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năng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vận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chuyển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khí</a:t>
            </a:r>
            <a:r>
              <a:rPr lang="en-US" altLang="en-US" sz="2800" b="1" dirty="0">
                <a:solidFill>
                  <a:srgbClr val="002060"/>
                </a:solidFill>
                <a:latin typeface="Times New Roman" panose="02020603050405020304" pitchFamily="18" charset="0"/>
                <a:cs typeface="Times New Roman" panose="02020603050405020304" pitchFamily="18" charset="0"/>
              </a:rPr>
              <a:t> ô-xi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chất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dinh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dưỡng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nuôi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cơ</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thể</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mang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khí</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các-bô-níc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từ</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các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cơ</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quan</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về</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phổi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để</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thải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ra</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ngoài</a:t>
            </a:r>
            <a:r>
              <a:rPr lang="en-US" sz="2800" b="1" dirty="0">
                <a:solidFill>
                  <a:srgbClr val="002060"/>
                </a:solidFill>
                <a:latin typeface="Times New Roman" panose="02020603050405020304" pitchFamily="18" charset="0"/>
                <a:cs typeface="Times New Roman" panose="02020603050405020304" pitchFamily="18" charset="0"/>
              </a:rPr>
              <a:t>.</a:t>
            </a:r>
            <a:r>
              <a:rPr lang="en-US" altLang="en-US" sz="2800" b="1" dirty="0">
                <a:solidFill>
                  <a:srgbClr val="002060"/>
                </a:solidFill>
                <a:latin typeface="Times New Roman" panose="02020603050405020304" pitchFamily="18" charset="0"/>
                <a:cs typeface="Times New Roman" panose="02020603050405020304" pitchFamily="18" charset="0"/>
              </a:rPr>
              <a:t> </a:t>
            </a:r>
          </a:p>
        </p:txBody>
      </p:sp>
      <p:pic>
        <p:nvPicPr>
          <p:cNvPr id="35" name="Picture 2" descr="Hướng dẫn đọc kết quả xét nghiệm huyết học"/>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2490281"/>
            <a:ext cx="5867690" cy="42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C8FB010-5525-4382-BA3D-793EB8A32F3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121429" y="2517008"/>
            <a:ext cx="6070571" cy="4273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61287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629B7FC-591F-4533-9372-6728A29C8599}"/>
              </a:ext>
            </a:extLst>
          </p:cNvPr>
          <p:cNvSpPr txBox="1"/>
          <p:nvPr/>
        </p:nvSpPr>
        <p:spPr>
          <a:xfrm>
            <a:off x="894945" y="291016"/>
            <a:ext cx="10593421" cy="1754326"/>
          </a:xfrm>
          <a:prstGeom prst="rect">
            <a:avLst/>
          </a:prstGeom>
          <a:noFill/>
        </p:spPr>
        <p:txBody>
          <a:bodyPr wrap="square" rtlCol="0">
            <a:spAutoFit/>
          </a:bodyPr>
          <a:lstStyle/>
          <a:p>
            <a:r>
              <a:rPr lang="en-US" sz="2700" b="1" i="1" dirty="0">
                <a:solidFill>
                  <a:srgbClr val="0000FF"/>
                </a:solidFill>
                <a:latin typeface="Times New Roman" panose="02020603050405020304" pitchFamily="18" charset="0"/>
                <a:cs typeface="Times New Roman" panose="02020603050405020304" pitchFamily="18" charset="0"/>
              </a:rPr>
              <a:t> * </a:t>
            </a:r>
            <a:r>
              <a:rPr lang="en-US" sz="2700" b="1" i="1" dirty="0" err="1">
                <a:solidFill>
                  <a:srgbClr val="0000FF"/>
                </a:solidFill>
                <a:latin typeface="Times New Roman" panose="02020603050405020304" pitchFamily="18" charset="0"/>
                <a:cs typeface="Times New Roman" panose="02020603050405020304" pitchFamily="18" charset="0"/>
              </a:rPr>
              <a:t>Huyết</a:t>
            </a:r>
            <a:r>
              <a:rPr lang="en-US" sz="2700" b="1" i="1" dirty="0">
                <a:solidFill>
                  <a:srgbClr val="0000FF"/>
                </a:solidFill>
                <a:latin typeface="Times New Roman" panose="02020603050405020304" pitchFamily="18" charset="0"/>
                <a:cs typeface="Times New Roman" panose="02020603050405020304" pitchFamily="18" charset="0"/>
              </a:rPr>
              <a:t> </a:t>
            </a:r>
            <a:r>
              <a:rPr lang="en-US" sz="2700" b="1" i="1" dirty="0" err="1">
                <a:solidFill>
                  <a:srgbClr val="0000FF"/>
                </a:solidFill>
                <a:latin typeface="Times New Roman" panose="02020603050405020304" pitchFamily="18" charset="0"/>
                <a:cs typeface="Times New Roman" panose="02020603050405020304" pitchFamily="18" charset="0"/>
              </a:rPr>
              <a:t>cầu</a:t>
            </a:r>
            <a:r>
              <a:rPr lang="en-US" sz="2700" b="1" i="1" dirty="0">
                <a:solidFill>
                  <a:srgbClr val="0000FF"/>
                </a:solidFill>
                <a:latin typeface="Times New Roman" panose="02020603050405020304" pitchFamily="18" charset="0"/>
                <a:cs typeface="Times New Roman" panose="02020603050405020304" pitchFamily="18" charset="0"/>
              </a:rPr>
              <a:t> </a:t>
            </a:r>
            <a:r>
              <a:rPr lang="en-US" sz="2700" b="1" i="1" dirty="0" err="1">
                <a:solidFill>
                  <a:srgbClr val="0000FF"/>
                </a:solidFill>
                <a:latin typeface="Times New Roman" panose="02020603050405020304" pitchFamily="18" charset="0"/>
                <a:cs typeface="Times New Roman" panose="02020603050405020304" pitchFamily="18" charset="0"/>
              </a:rPr>
              <a:t>trắng</a:t>
            </a:r>
            <a:r>
              <a:rPr lang="en-US" sz="2700" b="1" i="1" dirty="0">
                <a:solidFill>
                  <a:srgbClr val="0000FF"/>
                </a:solidFill>
                <a:latin typeface="Times New Roman" panose="02020603050405020304" pitchFamily="18" charset="0"/>
                <a:cs typeface="Times New Roman" panose="02020603050405020304" pitchFamily="18" charset="0"/>
              </a:rPr>
              <a:t> (</a:t>
            </a:r>
            <a:r>
              <a:rPr lang="vi-VN" sz="2700" b="1" i="1" dirty="0">
                <a:solidFill>
                  <a:srgbClr val="0000FF"/>
                </a:solidFill>
                <a:latin typeface="Times New Roman" panose="02020603050405020304" pitchFamily="18" charset="0"/>
                <a:cs typeface="Times New Roman" panose="02020603050405020304" pitchFamily="18" charset="0"/>
              </a:rPr>
              <a:t>Bạch cầu</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còn được gọi là tế bào miễn dịch</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bởi</a:t>
            </a:r>
            <a:r>
              <a:rPr lang="en-US" sz="2700" b="1" dirty="0">
                <a:solidFill>
                  <a:srgbClr val="0000FF"/>
                </a:solidFill>
                <a:latin typeface="Times New Roman" panose="02020603050405020304" pitchFamily="18" charset="0"/>
                <a:cs typeface="Times New Roman" panose="02020603050405020304" pitchFamily="18" charset="0"/>
              </a:rPr>
              <a:t> </a:t>
            </a:r>
            <a:r>
              <a:rPr lang="en-US" sz="2700" b="1" dirty="0" err="1">
                <a:solidFill>
                  <a:srgbClr val="0000FF"/>
                </a:solidFill>
                <a:latin typeface="Times New Roman" panose="02020603050405020304" pitchFamily="18" charset="0"/>
                <a:cs typeface="Times New Roman" panose="02020603050405020304" pitchFamily="18" charset="0"/>
              </a:rPr>
              <a:t>nó</a:t>
            </a:r>
            <a:r>
              <a:rPr lang="en-US" sz="2700" b="1" dirty="0">
                <a:solidFill>
                  <a:srgbClr val="0000FF"/>
                </a:solidFill>
                <a:latin typeface="Times New Roman" panose="02020603050405020304" pitchFamily="18" charset="0"/>
                <a:cs typeface="Times New Roman" panose="02020603050405020304" pitchFamily="18" charset="0"/>
              </a:rPr>
              <a:t> </a:t>
            </a:r>
            <a:r>
              <a:rPr lang="vi-VN" sz="2700" b="1" dirty="0">
                <a:solidFill>
                  <a:srgbClr val="0000FF"/>
                </a:solidFill>
                <a:latin typeface="Times New Roman" panose="02020603050405020304" pitchFamily="18" charset="0"/>
                <a:cs typeface="Times New Roman" panose="02020603050405020304" pitchFamily="18" charset="0"/>
              </a:rPr>
              <a:t>có vai trò quan trọng trong nhiệm vụ tăng cường sức đề kháng của cơ thể với các tác nhân gây bệnh, nhất là các bệnh nhiễm khuẩn, nhiễm ký sinh trùng, nhiễm độc</a:t>
            </a:r>
            <a:r>
              <a:rPr lang="en-US" sz="2700" b="1" dirty="0">
                <a:solidFill>
                  <a:srgbClr val="0000FF"/>
                </a:solidFill>
                <a:latin typeface="Times New Roman" panose="02020603050405020304" pitchFamily="18" charset="0"/>
                <a:cs typeface="Times New Roman" panose="02020603050405020304" pitchFamily="18" charset="0"/>
              </a:rPr>
              <a:t>.</a:t>
            </a:r>
            <a:r>
              <a:rPr lang="en-US" altLang="en-US" sz="2700" b="1" dirty="0">
                <a:solidFill>
                  <a:srgbClr val="0000FF"/>
                </a:solidFill>
                <a:latin typeface="Times New Roman" panose="02020603050405020304" pitchFamily="18" charset="0"/>
              </a:rPr>
              <a:t> </a:t>
            </a:r>
            <a:endParaRPr lang="en-US" sz="2700" b="1" dirty="0">
              <a:solidFill>
                <a:srgbClr val="0000FF"/>
              </a:solidFill>
              <a:latin typeface="Times New Roman" panose="02020603050405020304" pitchFamily="18" charset="0"/>
              <a:cs typeface="Times New Roman" panose="02020603050405020304" pitchFamily="18" charset="0"/>
            </a:endParaRPr>
          </a:p>
        </p:txBody>
      </p:sp>
      <p:pic>
        <p:nvPicPr>
          <p:cNvPr id="14" name="Picture 2" descr="bach-cau-mien-dich4 - Tangmiendich.com - Trang cộng đồng dành cho bệnh nhân  Ung thư và Viêm gan B">
            <a:extLst>
              <a:ext uri="{FF2B5EF4-FFF2-40B4-BE49-F238E27FC236}">
                <a16:creationId xmlns:a16="http://schemas.microsoft.com/office/drawing/2014/main" id="{0D1C87E0-66AB-4E0D-B3F4-69EAFF4C2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38920"/>
            <a:ext cx="5810613" cy="4001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FBEE42A-B82D-468A-B641-C25356792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613" y="2344366"/>
            <a:ext cx="6335894" cy="4513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9307461"/>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46457"/>
            <a:ext cx="8714661"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hoàn</a:t>
            </a:r>
            <a:r>
              <a:rPr lang="en-US" sz="2800" b="1" dirty="0">
                <a:solidFill>
                  <a:srgbClr val="0000FF"/>
                </a:solidFill>
                <a:latin typeface="Times New Roman" pitchFamily="18" charset="0"/>
                <a:cs typeface="Times New Roman" pitchFamily="18" charset="0"/>
              </a:rPr>
              <a:t>.</a:t>
            </a:r>
          </a:p>
        </p:txBody>
      </p:sp>
      <p:sp>
        <p:nvSpPr>
          <p:cNvPr id="19" name="Rectangle 18"/>
          <p:cNvSpPr/>
          <p:nvPr/>
        </p:nvSpPr>
        <p:spPr>
          <a:xfrm>
            <a:off x="252919" y="648367"/>
            <a:ext cx="6624536" cy="2581476"/>
          </a:xfrm>
          <a:prstGeom prst="rect">
            <a:avLst/>
          </a:prstGeom>
        </p:spPr>
        <p:txBody>
          <a:bodyPr wrap="square">
            <a:spAutoFit/>
          </a:bodyPr>
          <a:lstStyle/>
          <a:p>
            <a:r>
              <a:rPr lang="nl-NL"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Hãy chỉ vào động mạch, tĩnh mạch và mao mạch trên sơ đồ?</a:t>
            </a:r>
            <a:endParaRPr lang="en-US"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nl-NL"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Động mạch có nhiệm vụ gì?</a:t>
            </a:r>
            <a:endParaRPr lang="en-US"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nl-NL"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Tĩnh mạch có nhiệm vụ gì?</a:t>
            </a:r>
            <a:endParaRPr lang="en-US" sz="2696"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nl-NL" sz="2696" b="1" dirty="0">
                <a:solidFill>
                  <a:srgbClr val="008000"/>
                </a:solidFill>
                <a:latin typeface="Times New Roman" panose="02020603050405020304" pitchFamily="18" charset="0"/>
                <a:ea typeface="Calibri" panose="020F0502020204030204" pitchFamily="34" charset="0"/>
                <a:cs typeface="Times New Roman" panose="02020603050405020304" pitchFamily="18" charset="0"/>
              </a:rPr>
              <a:t>+ Tim có nhiệm vụ gì?Nếu tim ngừng đập thì cơ thể sẽ như thế nào?</a:t>
            </a:r>
            <a:endParaRPr lang="en-US" sz="2696" b="1" dirty="0">
              <a:solidFill>
                <a:srgbClr val="00800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l="38669" t="26000" r="17396" b="8781"/>
          <a:stretch/>
        </p:blipFill>
        <p:spPr>
          <a:xfrm>
            <a:off x="7465861" y="648368"/>
            <a:ext cx="4708334" cy="6209632"/>
          </a:xfrm>
          <a:prstGeom prst="rect">
            <a:avLst/>
          </a:prstGeom>
          <a:ln>
            <a:noFill/>
          </a:ln>
          <a:effectLst>
            <a:softEdge rad="112500"/>
          </a:effectLst>
        </p:spPr>
      </p:pic>
    </p:spTree>
    <p:extLst>
      <p:ext uri="{BB962C8B-B14F-4D97-AF65-F5344CB8AC3E}">
        <p14:creationId xmlns:p14="http://schemas.microsoft.com/office/powerpoint/2010/main" val="35161095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500"/>
                                        <p:tgtEl>
                                          <p:spTgt spid="19">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animEffect transition="in" filter="fade">
                                      <p:cBhvr>
                                        <p:cTn id="23" dur="500"/>
                                        <p:tgtEl>
                                          <p:spTgt spid="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2814194" y="1145899"/>
            <a:ext cx="2682806" cy="1996525"/>
            <a:chOff x="5225" y="9335"/>
            <a:chExt cx="2520" cy="1750"/>
          </a:xfrm>
        </p:grpSpPr>
        <p:sp>
          <p:nvSpPr>
            <p:cNvPr id="4107"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w="9525">
              <a:noFill/>
              <a:round/>
              <a:headEnd/>
              <a:tailEnd/>
            </a:ln>
            <a:effectLst>
              <a:outerShdw dist="107763" dir="2700000" algn="ctr" rotWithShape="0">
                <a:srgbClr val="C0C0C0"/>
              </a:outerShdw>
            </a:effectLst>
          </p:spPr>
          <p:txBody>
            <a:bodyPr lIns="91319" tIns="45660" rIns="91319" bIns="45660"/>
            <a:lstStyle/>
            <a:p>
              <a:pPr eaLnBrk="1" hangingPunct="1"/>
              <a:endParaRPr lang="vi-VN" altLang="en-US" sz="1998" dirty="0">
                <a:latin typeface="VNI-Times" pitchFamily="2" charset="0"/>
              </a:endParaRPr>
            </a:p>
          </p:txBody>
        </p:sp>
        <p:pic>
          <p:nvPicPr>
            <p:cNvPr id="4108" name="Picture 26" descr="cosmoS"/>
            <p:cNvPicPr>
              <a:picLocks noChangeAspect="1" noChangeArrowheads="1"/>
            </p:cNvPicPr>
            <p:nvPr/>
          </p:nvPicPr>
          <p:blipFill>
            <a:blip r:embed="rId3"/>
            <a:srcRect/>
            <a:stretch>
              <a:fillRect/>
            </a:stretch>
          </p:blipFill>
          <p:spPr bwMode="auto">
            <a:xfrm>
              <a:off x="6302" y="9335"/>
              <a:ext cx="1080" cy="888"/>
            </a:xfrm>
            <a:prstGeom prst="rect">
              <a:avLst/>
            </a:prstGeom>
            <a:noFill/>
            <a:ln w="9525">
              <a:noFill/>
              <a:miter lim="800000"/>
              <a:headEnd/>
              <a:tailEnd/>
            </a:ln>
          </p:spPr>
        </p:pic>
        <p:pic>
          <p:nvPicPr>
            <p:cNvPr id="4109" name="Picture 25" descr="BOOK2"/>
            <p:cNvPicPr>
              <a:picLocks noChangeAspect="1" noChangeArrowheads="1"/>
            </p:cNvPicPr>
            <p:nvPr/>
          </p:nvPicPr>
          <p:blipFill>
            <a:blip r:embed="rId4"/>
            <a:srcRect/>
            <a:stretch>
              <a:fillRect/>
            </a:stretch>
          </p:blipFill>
          <p:spPr bwMode="auto">
            <a:xfrm>
              <a:off x="6014" y="10122"/>
              <a:ext cx="1260" cy="900"/>
            </a:xfrm>
            <a:prstGeom prst="rect">
              <a:avLst/>
            </a:prstGeom>
            <a:noFill/>
            <a:ln w="9525">
              <a:noFill/>
              <a:miter lim="800000"/>
              <a:headEnd/>
              <a:tailEnd/>
            </a:ln>
          </p:spPr>
        </p:pic>
        <p:pic>
          <p:nvPicPr>
            <p:cNvPr id="4110" name="Picture 24" descr="BOOK1"/>
            <p:cNvPicPr>
              <a:picLocks noChangeAspect="1" noChangeArrowheads="1"/>
            </p:cNvPicPr>
            <p:nvPr/>
          </p:nvPicPr>
          <p:blipFill>
            <a:blip r:embed="rId5"/>
            <a:srcRect/>
            <a:stretch>
              <a:fillRect/>
            </a:stretch>
          </p:blipFill>
          <p:spPr bwMode="auto">
            <a:xfrm>
              <a:off x="5842" y="9848"/>
              <a:ext cx="1635" cy="795"/>
            </a:xfrm>
            <a:prstGeom prst="rect">
              <a:avLst/>
            </a:prstGeom>
            <a:noFill/>
            <a:ln w="9525">
              <a:noFill/>
              <a:miter lim="800000"/>
              <a:headEnd/>
              <a:tailEnd/>
            </a:ln>
          </p:spPr>
        </p:pic>
        <p:pic>
          <p:nvPicPr>
            <p:cNvPr id="4111" name="Picture 23" descr="QUILLPEN"/>
            <p:cNvPicPr>
              <a:picLocks noChangeAspect="1" noChangeArrowheads="1"/>
            </p:cNvPicPr>
            <p:nvPr/>
          </p:nvPicPr>
          <p:blipFill>
            <a:blip r:embed="rId6"/>
            <a:srcRect/>
            <a:stretch>
              <a:fillRect/>
            </a:stretch>
          </p:blipFill>
          <p:spPr bwMode="auto">
            <a:xfrm>
              <a:off x="5615" y="9336"/>
              <a:ext cx="702" cy="1396"/>
            </a:xfrm>
            <a:prstGeom prst="rect">
              <a:avLst/>
            </a:prstGeom>
            <a:noFill/>
            <a:ln w="9525">
              <a:noFill/>
              <a:miter lim="800000"/>
              <a:headEnd/>
              <a:tailEnd/>
            </a:ln>
          </p:spPr>
        </p:pic>
        <p:sp>
          <p:nvSpPr>
            <p:cNvPr id="4112" name="Text Box 22"/>
            <p:cNvSpPr txBox="1">
              <a:spLocks noChangeArrowheads="1"/>
            </p:cNvSpPr>
            <p:nvPr/>
          </p:nvSpPr>
          <p:spPr bwMode="auto">
            <a:xfrm>
              <a:off x="5867" y="9897"/>
              <a:ext cx="900" cy="540"/>
            </a:xfrm>
            <a:prstGeom prst="rect">
              <a:avLst/>
            </a:prstGeom>
            <a:noFill/>
            <a:ln w="9525">
              <a:noFill/>
              <a:miter lim="800000"/>
              <a:headEnd/>
              <a:tailEnd/>
            </a:ln>
          </p:spPr>
          <p:txBody>
            <a:bodyPr lIns="91319" tIns="45660" rIns="91319" bIns="45660"/>
            <a:lstStyle/>
            <a:p>
              <a:pPr algn="r" eaLnBrk="1" hangingPunct="1"/>
              <a:r>
                <a:rPr lang="en-US" altLang="en-US" sz="799" b="1" dirty="0">
                  <a:cs typeface="Times New Roman" pitchFamily="18" charset="0"/>
                </a:rPr>
                <a:t> </a:t>
              </a:r>
              <a:endParaRPr lang="en-US" altLang="en-US" sz="4794" dirty="0">
                <a:cs typeface="Times New Roman" pitchFamily="18" charset="0"/>
              </a:endParaRPr>
            </a:p>
          </p:txBody>
        </p:sp>
        <p:sp>
          <p:nvSpPr>
            <p:cNvPr id="4113" name="Text Box 21"/>
            <p:cNvSpPr txBox="1">
              <a:spLocks noChangeArrowheads="1"/>
            </p:cNvSpPr>
            <p:nvPr/>
          </p:nvSpPr>
          <p:spPr bwMode="auto">
            <a:xfrm>
              <a:off x="6665" y="9863"/>
              <a:ext cx="577" cy="370"/>
            </a:xfrm>
            <a:prstGeom prst="rect">
              <a:avLst/>
            </a:prstGeom>
            <a:noFill/>
            <a:ln w="9525">
              <a:noFill/>
              <a:miter lim="800000"/>
              <a:headEnd/>
              <a:tailEnd/>
            </a:ln>
          </p:spPr>
          <p:txBody>
            <a:bodyPr lIns="91319" tIns="45660" rIns="91319" bIns="45660"/>
            <a:lstStyle/>
            <a:p>
              <a:pPr eaLnBrk="1" hangingPunct="1"/>
              <a:endParaRPr lang="vi-VN" altLang="en-US" sz="4794" dirty="0"/>
            </a:p>
          </p:txBody>
        </p:sp>
        <p:sp>
          <p:nvSpPr>
            <p:cNvPr id="4114" name="WordArt 20"/>
            <p:cNvSpPr>
              <a:spLocks noChangeArrowheads="1" noChangeShapeType="1" noTextEdit="1"/>
            </p:cNvSpPr>
            <p:nvPr/>
          </p:nvSpPr>
          <p:spPr bwMode="auto">
            <a:xfrm rot="1334491">
              <a:off x="6130" y="10696"/>
              <a:ext cx="600" cy="125"/>
            </a:xfrm>
            <a:prstGeom prst="rect">
              <a:avLst/>
            </a:prstGeom>
          </p:spPr>
          <p:txBody>
            <a:bodyPr wrap="none" fromWordArt="1">
              <a:prstTxWarp prst="textPlain">
                <a:avLst>
                  <a:gd name="adj" fmla="val 59282"/>
                </a:avLst>
              </a:prstTxWarp>
            </a:bodyPr>
            <a:lstStyle/>
            <a:p>
              <a:pPr algn="ctr"/>
              <a:r>
                <a:rPr lang="vi-VN" sz="1348" b="1" kern="10">
                  <a:ln w="9525">
                    <a:noFill/>
                    <a:round/>
                    <a:headEnd/>
                    <a:tailEnd/>
                  </a:ln>
                  <a:solidFill>
                    <a:srgbClr val="FFFFFF"/>
                  </a:solidFill>
                  <a:latin typeface="Times New Roman"/>
                  <a:cs typeface="Times New Roman"/>
                </a:rPr>
                <a:t>NĂM </a:t>
              </a:r>
            </a:p>
          </p:txBody>
        </p:sp>
        <p:sp>
          <p:nvSpPr>
            <p:cNvPr id="4115" name="Text Box 19"/>
            <p:cNvSpPr txBox="1">
              <a:spLocks noChangeArrowheads="1"/>
            </p:cNvSpPr>
            <p:nvPr/>
          </p:nvSpPr>
          <p:spPr bwMode="auto">
            <a:xfrm>
              <a:off x="6623" y="10049"/>
              <a:ext cx="720" cy="540"/>
            </a:xfrm>
            <a:prstGeom prst="rect">
              <a:avLst/>
            </a:prstGeom>
            <a:noFill/>
            <a:ln w="9525">
              <a:noFill/>
              <a:miter lim="800000"/>
              <a:headEnd/>
              <a:tailEnd/>
            </a:ln>
          </p:spPr>
          <p:txBody>
            <a:bodyPr lIns="91319" tIns="45660" rIns="91319" bIns="45660"/>
            <a:lstStyle/>
            <a:p>
              <a:pPr eaLnBrk="1" hangingPunct="1"/>
              <a:endParaRPr lang="vi-VN" altLang="en-US" sz="4794" dirty="0"/>
            </a:p>
          </p:txBody>
        </p:sp>
      </p:grpSp>
      <p:pic>
        <p:nvPicPr>
          <p:cNvPr id="4103" name="Picture 3" descr="WhitecornerFlower"/>
          <p:cNvPicPr>
            <a:picLocks noChangeAspect="1" noChangeArrowheads="1"/>
          </p:cNvPicPr>
          <p:nvPr/>
        </p:nvPicPr>
        <p:blipFill>
          <a:blip r:embed="rId7"/>
          <a:srcRect/>
          <a:stretch>
            <a:fillRect/>
          </a:stretch>
        </p:blipFill>
        <p:spPr bwMode="auto">
          <a:xfrm>
            <a:off x="0" y="4855939"/>
            <a:ext cx="1875826" cy="1921610"/>
          </a:xfrm>
          <a:prstGeom prst="rect">
            <a:avLst/>
          </a:prstGeom>
          <a:noFill/>
          <a:ln w="9525">
            <a:noFill/>
            <a:miter lim="800000"/>
            <a:headEnd/>
            <a:tailEnd/>
          </a:ln>
        </p:spPr>
      </p:pic>
      <p:pic>
        <p:nvPicPr>
          <p:cNvPr id="4104" name="Picture 4" descr="WhitecornerFlower"/>
          <p:cNvPicPr>
            <a:picLocks noChangeAspect="1" noChangeArrowheads="1"/>
          </p:cNvPicPr>
          <p:nvPr/>
        </p:nvPicPr>
        <p:blipFill>
          <a:blip r:embed="rId8"/>
          <a:srcRect/>
          <a:stretch>
            <a:fillRect/>
          </a:stretch>
        </p:blipFill>
        <p:spPr bwMode="auto">
          <a:xfrm>
            <a:off x="10222173" y="4772995"/>
            <a:ext cx="1912345" cy="2064304"/>
          </a:xfrm>
          <a:prstGeom prst="rect">
            <a:avLst/>
          </a:prstGeom>
          <a:noFill/>
          <a:ln w="9525">
            <a:noFill/>
            <a:miter lim="800000"/>
            <a:headEnd/>
            <a:tailEnd/>
          </a:ln>
        </p:spPr>
      </p:pic>
      <p:pic>
        <p:nvPicPr>
          <p:cNvPr id="4105" name="Picture 19"/>
          <p:cNvPicPr>
            <a:picLocks noChangeAspect="1" noChangeArrowheads="1"/>
          </p:cNvPicPr>
          <p:nvPr/>
        </p:nvPicPr>
        <p:blipFill>
          <a:blip r:embed="rId9"/>
          <a:srcRect/>
          <a:stretch>
            <a:fillRect/>
          </a:stretch>
        </p:blipFill>
        <p:spPr bwMode="auto">
          <a:xfrm>
            <a:off x="-101475" y="-102376"/>
            <a:ext cx="726817" cy="2478117"/>
          </a:xfrm>
          <a:prstGeom prst="rect">
            <a:avLst/>
          </a:prstGeom>
          <a:noFill/>
          <a:ln w="9525">
            <a:noFill/>
            <a:miter lim="800000"/>
            <a:headEnd/>
            <a:tailEnd/>
          </a:ln>
        </p:spPr>
      </p:pic>
      <p:pic>
        <p:nvPicPr>
          <p:cNvPr id="4106" name="Picture 20"/>
          <p:cNvPicPr>
            <a:picLocks noChangeAspect="1" noChangeArrowheads="1"/>
          </p:cNvPicPr>
          <p:nvPr/>
        </p:nvPicPr>
        <p:blipFill>
          <a:blip r:embed="rId9"/>
          <a:srcRect/>
          <a:stretch>
            <a:fillRect/>
          </a:stretch>
        </p:blipFill>
        <p:spPr bwMode="auto">
          <a:xfrm>
            <a:off x="11222913" y="0"/>
            <a:ext cx="969087" cy="2478117"/>
          </a:xfrm>
          <a:prstGeom prst="rect">
            <a:avLst/>
          </a:prstGeom>
          <a:noFill/>
          <a:ln w="9525">
            <a:noFill/>
            <a:miter lim="800000"/>
            <a:headEnd/>
            <a:tailEnd/>
          </a:ln>
        </p:spPr>
      </p:pic>
      <p:sp>
        <p:nvSpPr>
          <p:cNvPr id="3" name="TextBox 7">
            <a:extLst>
              <a:ext uri="{FF2B5EF4-FFF2-40B4-BE49-F238E27FC236}">
                <a16:creationId xmlns:a16="http://schemas.microsoft.com/office/drawing/2014/main" id="{F36E9C73-6B35-2892-B243-86BCA07D59A5}"/>
              </a:ext>
            </a:extLst>
          </p:cNvPr>
          <p:cNvSpPr txBox="1">
            <a:spLocks noChangeArrowheads="1"/>
          </p:cNvSpPr>
          <p:nvPr/>
        </p:nvSpPr>
        <p:spPr bwMode="auto">
          <a:xfrm>
            <a:off x="1319904" y="3609040"/>
            <a:ext cx="9132406" cy="615553"/>
          </a:xfrm>
          <a:prstGeom prst="rect">
            <a:avLst/>
          </a:prstGeom>
          <a:noFill/>
          <a:ln w="9525">
            <a:noFill/>
            <a:miter lim="800000"/>
            <a:headEnd/>
            <a:tailEnd/>
          </a:ln>
        </p:spPr>
        <p:txBody>
          <a:bodyPr lIns="0" tIns="0" rIns="0" bIns="0">
            <a:spAutoFit/>
          </a:bodyPr>
          <a:lstStyle/>
          <a:p>
            <a:pPr algn="ctr" defTabSz="912003"/>
            <a:r>
              <a:rPr lang="en-US" altLang="en-US" sz="4000" b="1" dirty="0">
                <a:solidFill>
                  <a:srgbClr val="FF0000"/>
                </a:solidFill>
                <a:latin typeface="Times New Roman" panose="02020603050405020304" pitchFamily="18" charset="0"/>
                <a:cs typeface="Times New Roman" panose="02020603050405020304" pitchFamily="18" charset="0"/>
              </a:rPr>
              <a:t>BÀI 20: CƠ QUAN TUẦN HOÀN (</a:t>
            </a:r>
            <a:r>
              <a:rPr lang="en-US" altLang="en-US" sz="4000" b="1" dirty="0" err="1">
                <a:solidFill>
                  <a:srgbClr val="FF0000"/>
                </a:solidFill>
                <a:latin typeface="Times New Roman" panose="02020603050405020304" pitchFamily="18" charset="0"/>
                <a:cs typeface="Times New Roman" panose="02020603050405020304" pitchFamily="18" charset="0"/>
              </a:rPr>
              <a:t>tiết</a:t>
            </a:r>
            <a:r>
              <a:rPr lang="en-US" altLang="en-US" sz="40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8370575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DF5E6-D327-4DD9-B9F2-97A8022018C6}"/>
              </a:ext>
            </a:extLst>
          </p:cNvPr>
          <p:cNvPicPr>
            <a:picLocks noChangeAspect="1"/>
          </p:cNvPicPr>
          <p:nvPr/>
        </p:nvPicPr>
        <p:blipFill rotWithShape="1">
          <a:blip r:embed="rId3"/>
          <a:srcRect l="2943" t="27047" r="-24021"/>
          <a:stretch/>
        </p:blipFill>
        <p:spPr>
          <a:xfrm>
            <a:off x="0" y="38788"/>
            <a:ext cx="12192000" cy="6840232"/>
          </a:xfrm>
          <a:prstGeom prst="rect">
            <a:avLst/>
          </a:prstGeom>
        </p:spPr>
      </p:pic>
      <p:pic>
        <p:nvPicPr>
          <p:cNvPr id="9" name="Picture 8">
            <a:extLst>
              <a:ext uri="{FF2B5EF4-FFF2-40B4-BE49-F238E27FC236}">
                <a16:creationId xmlns:a16="http://schemas.microsoft.com/office/drawing/2014/main" id="{2A0FD3AB-4E01-4039-8593-44856BF306D7}"/>
              </a:ext>
            </a:extLst>
          </p:cNvPr>
          <p:cNvPicPr>
            <a:picLocks noChangeAspect="1"/>
          </p:cNvPicPr>
          <p:nvPr/>
        </p:nvPicPr>
        <p:blipFill rotWithShape="1">
          <a:blip r:embed="rId4">
            <a:extLst>
              <a:ext uri="{28A0092B-C50C-407E-A947-70E740481C1C}">
                <a14:useLocalDpi xmlns:a14="http://schemas.microsoft.com/office/drawing/2010/main" val="0"/>
              </a:ext>
            </a:extLst>
          </a:blip>
          <a:srcRect l="27341" t="7042" r="15277" b="-6976"/>
          <a:stretch/>
        </p:blipFill>
        <p:spPr>
          <a:xfrm>
            <a:off x="5411068" y="4348"/>
            <a:ext cx="6780931" cy="6840232"/>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solidFill>
            <a:srgbClr val="FFF3DA"/>
          </a:solidFill>
        </p:spPr>
      </p:pic>
      <p:pic>
        <p:nvPicPr>
          <p:cNvPr id="5" name="Picture 4">
            <a:extLst>
              <a:ext uri="{FF2B5EF4-FFF2-40B4-BE49-F238E27FC236}">
                <a16:creationId xmlns:a16="http://schemas.microsoft.com/office/drawing/2014/main" id="{94F73519-F449-4054-851D-6BBBE61C49C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901" b="94613" l="5357" r="95330">
                        <a14:foregroundMark x1="24725" y1="23343" x2="42582" y2="56354"/>
                        <a14:foregroundMark x1="42582" y1="56354" x2="42582" y2="56354"/>
                        <a14:foregroundMark x1="39973" y1="23895" x2="39698" y2="55110"/>
                        <a14:foregroundMark x1="13874" y1="38398" x2="57418" y2="61464"/>
                        <a14:foregroundMark x1="57418" y1="61464" x2="63736" y2="71823"/>
                        <a14:foregroundMark x1="63736" y1="71823" x2="65522" y2="80525"/>
                        <a14:foregroundMark x1="91071" y1="55663" x2="91896" y2="69890"/>
                        <a14:foregroundMark x1="90659" y1="57320" x2="95330" y2="56215"/>
                        <a14:foregroundMark x1="91346" y1="64227" x2="95330" y2="62431"/>
                        <a14:foregroundMark x1="37088" y1="11602" x2="21841" y2="27901"/>
                        <a14:foregroundMark x1="21841" y1="27901" x2="21841" y2="27901"/>
                        <a14:foregroundMark x1="35027" y1="13260" x2="43269" y2="28177"/>
                        <a14:foregroundMark x1="39286" y1="2901" x2="40934" y2="24724"/>
                        <a14:foregroundMark x1="40934" y1="24724" x2="47940" y2="46409"/>
                        <a14:foregroundMark x1="33104" y1="28177" x2="36951" y2="43232"/>
                        <a14:foregroundMark x1="28984" y1="30663" x2="28571" y2="47652"/>
                        <a14:foregroundMark x1="8104" y1="91436" x2="49863" y2="85635"/>
                        <a14:foregroundMark x1="49863" y1="85635" x2="56044" y2="82735"/>
                        <a14:foregroundMark x1="40247" y1="49862" x2="47390" y2="72238"/>
                        <a14:foregroundMark x1="47390" y1="72238" x2="38462" y2="58011"/>
                        <a14:foregroundMark x1="38462" y1="58011" x2="36951" y2="58564"/>
                        <a14:foregroundMark x1="45604" y1="46961" x2="51374" y2="62983"/>
                        <a14:foregroundMark x1="51374" y1="62983" x2="37912" y2="68646"/>
                        <a14:foregroundMark x1="37912" y1="68646" x2="32418" y2="63260"/>
                        <a14:foregroundMark x1="32418" y1="63260" x2="48489" y2="74724"/>
                        <a14:foregroundMark x1="48489" y1="74724" x2="52060" y2="79420"/>
                        <a14:foregroundMark x1="47665" y1="75691" x2="25962" y2="53315"/>
                        <a14:foregroundMark x1="48901" y1="83149" x2="42995" y2="80387"/>
                        <a14:foregroundMark x1="66071" y1="70856" x2="53159" y2="71133"/>
                        <a14:foregroundMark x1="38462" y1="83702" x2="28434" y2="77486"/>
                        <a14:foregroundMark x1="33929" y1="92680" x2="6868" y2="94613"/>
                        <a14:foregroundMark x1="6868" y1="94613" x2="5357" y2="92127"/>
                        <a14:foregroundMark x1="22115" y1="25829" x2="18819" y2="33840"/>
                        <a14:foregroundMark x1="18819" y1="33840" x2="18819" y2="33840"/>
                        <a14:foregroundMark x1="20742" y1="26519" x2="18132" y2="32044"/>
                      </a14:backgroundRemoval>
                    </a14:imgEffect>
                  </a14:imgLayer>
                </a14:imgProps>
              </a:ext>
            </a:extLst>
          </a:blip>
          <a:stretch>
            <a:fillRect/>
          </a:stretch>
        </p:blipFill>
        <p:spPr>
          <a:xfrm>
            <a:off x="2707755" y="4838329"/>
            <a:ext cx="1826856" cy="1268389"/>
          </a:xfrm>
          <a:prstGeom prst="rect">
            <a:avLst/>
          </a:prstGeom>
        </p:spPr>
      </p:pic>
    </p:spTree>
    <p:extLst>
      <p:ext uri="{BB962C8B-B14F-4D97-AF65-F5344CB8AC3E}">
        <p14:creationId xmlns:p14="http://schemas.microsoft.com/office/powerpoint/2010/main" val="2421430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673955" y="164252"/>
            <a:ext cx="6040706" cy="553357"/>
          </a:xfrm>
          <a:prstGeom prst="rect">
            <a:avLst/>
          </a:prstGeom>
          <a:noFill/>
        </p:spPr>
        <p:txBody>
          <a:bodyPr wrap="square" rtlCol="0">
            <a:spAutoFit/>
          </a:bodyPr>
          <a:lstStyle/>
          <a:p>
            <a:pPr defTabSz="684886">
              <a:defRPr/>
            </a:pP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Trò</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chơi</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ghép</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chữ</a:t>
            </a:r>
            <a:r>
              <a:rPr lang="en-US" sz="2996" b="1" dirty="0">
                <a:solidFill>
                  <a:srgbClr val="0000FF"/>
                </a:solidFill>
                <a:latin typeface="Times New Roman" pitchFamily="18" charset="0"/>
                <a:cs typeface="Times New Roman" pitchFamily="18" charset="0"/>
              </a:rPr>
              <a:t> </a:t>
            </a:r>
            <a:r>
              <a:rPr lang="en-US" sz="2996" b="1" dirty="0" err="1">
                <a:solidFill>
                  <a:srgbClr val="0000FF"/>
                </a:solidFill>
                <a:latin typeface="Times New Roman" pitchFamily="18" charset="0"/>
                <a:cs typeface="Times New Roman" pitchFamily="18" charset="0"/>
              </a:rPr>
              <a:t>vào</a:t>
            </a:r>
            <a:r>
              <a:rPr lang="en-US" sz="2996" b="1" dirty="0">
                <a:solidFill>
                  <a:srgbClr val="0000FF"/>
                </a:solidFill>
                <a:latin typeface="Times New Roman" pitchFamily="18" charset="0"/>
                <a:cs typeface="Times New Roman" pitchFamily="18" charset="0"/>
              </a:rPr>
              <a:t> hình</a:t>
            </a:r>
          </a:p>
        </p:txBody>
      </p:sp>
      <p:pic>
        <p:nvPicPr>
          <p:cNvPr id="15" name="Picture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41280" y="955343"/>
            <a:ext cx="7986379" cy="589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1986417" y="3029803"/>
            <a:ext cx="1602041" cy="736979"/>
          </a:xfrm>
          <a:prstGeom prst="roundRect">
            <a:avLst/>
          </a:prstGeom>
          <a:solidFill>
            <a:srgbClr val="FFC000">
              <a:lumMod val="40000"/>
              <a:lumOff val="60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684886">
              <a:defRPr/>
            </a:pPr>
            <a:endParaRPr lang="en-US" sz="1348" kern="0">
              <a:solidFill>
                <a:prstClr val="white"/>
              </a:solidFill>
              <a:latin typeface="Calibri" panose="020F0502020204030204"/>
            </a:endParaRPr>
          </a:p>
        </p:txBody>
      </p:sp>
      <p:sp>
        <p:nvSpPr>
          <p:cNvPr id="22" name="Rounded Rectangle 21"/>
          <p:cNvSpPr/>
          <p:nvPr/>
        </p:nvSpPr>
        <p:spPr>
          <a:xfrm>
            <a:off x="7264846" y="2095220"/>
            <a:ext cx="1833059" cy="770809"/>
          </a:xfrm>
          <a:prstGeom prst="roundRect">
            <a:avLst/>
          </a:prstGeom>
          <a:solidFill>
            <a:srgbClr val="FFC000">
              <a:lumMod val="40000"/>
              <a:lumOff val="60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684886">
              <a:defRPr/>
            </a:pPr>
            <a:endParaRPr lang="en-US" sz="1348" kern="0">
              <a:solidFill>
                <a:prstClr val="white"/>
              </a:solidFill>
              <a:latin typeface="Calibri" panose="020F0502020204030204"/>
            </a:endParaRPr>
          </a:p>
        </p:txBody>
      </p:sp>
      <p:sp>
        <p:nvSpPr>
          <p:cNvPr id="23" name="Rounded Rectangle 22"/>
          <p:cNvSpPr/>
          <p:nvPr/>
        </p:nvSpPr>
        <p:spPr>
          <a:xfrm>
            <a:off x="2050017" y="4650622"/>
            <a:ext cx="1602041" cy="1081438"/>
          </a:xfrm>
          <a:prstGeom prst="roundRect">
            <a:avLst/>
          </a:prstGeom>
          <a:solidFill>
            <a:srgbClr val="FFC000">
              <a:lumMod val="40000"/>
              <a:lumOff val="60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684886">
              <a:defRPr/>
            </a:pPr>
            <a:endParaRPr lang="en-US" sz="1348" kern="0">
              <a:solidFill>
                <a:prstClr val="white"/>
              </a:solidFill>
              <a:latin typeface="Calibri" panose="020F0502020204030204"/>
            </a:endParaRPr>
          </a:p>
        </p:txBody>
      </p:sp>
      <p:sp>
        <p:nvSpPr>
          <p:cNvPr id="24" name="Rounded Rectangle 23"/>
          <p:cNvSpPr/>
          <p:nvPr/>
        </p:nvSpPr>
        <p:spPr>
          <a:xfrm>
            <a:off x="1986417" y="955344"/>
            <a:ext cx="1729242" cy="910968"/>
          </a:xfrm>
          <a:prstGeom prst="roundRect">
            <a:avLst/>
          </a:prstGeom>
          <a:solidFill>
            <a:srgbClr val="FFC000">
              <a:lumMod val="40000"/>
              <a:lumOff val="60000"/>
            </a:srgbClr>
          </a:solidFill>
          <a:ln w="12700" cap="flat" cmpd="sng" algn="ctr">
            <a:solidFill>
              <a:sysClr val="windowText" lastClr="000000">
                <a:lumMod val="95000"/>
                <a:lumOff val="5000"/>
              </a:sysClr>
            </a:solidFill>
            <a:prstDash val="solid"/>
            <a:miter lim="800000"/>
          </a:ln>
          <a:effectLst/>
        </p:spPr>
        <p:txBody>
          <a:bodyPr rtlCol="0" anchor="ctr"/>
          <a:lstStyle/>
          <a:p>
            <a:pPr algn="ctr" defTabSz="684886">
              <a:defRPr/>
            </a:pPr>
            <a:endParaRPr lang="en-US" sz="1348" kern="0" dirty="0">
              <a:solidFill>
                <a:prstClr val="white"/>
              </a:solidFill>
              <a:latin typeface="Calibri" panose="020F0502020204030204"/>
            </a:endParaRPr>
          </a:p>
        </p:txBody>
      </p:sp>
    </p:spTree>
    <p:extLst>
      <p:ext uri="{BB962C8B-B14F-4D97-AF65-F5344CB8AC3E}">
        <p14:creationId xmlns:p14="http://schemas.microsoft.com/office/powerpoint/2010/main" val="257935765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animBg="1"/>
      <p:bldP spid="22" grpId="0" animBg="1"/>
      <p:bldP spid="23"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439</Words>
  <Application>Microsoft Office PowerPoint</Application>
  <PresentationFormat>Màn hình rộng</PresentationFormat>
  <Paragraphs>42</Paragraphs>
  <Slides>13</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13</vt:i4>
      </vt:variant>
    </vt:vector>
  </HeadingPairs>
  <TitlesOfParts>
    <vt:vector size="19" baseType="lpstr">
      <vt:lpstr>VNI-Times</vt:lpstr>
      <vt:lpstr>Arial</vt:lpstr>
      <vt:lpstr>Calibri</vt:lpstr>
      <vt:lpstr>Calibri Light</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captthai84@outlook.com</cp:lastModifiedBy>
  <cp:revision>14</cp:revision>
  <dcterms:created xsi:type="dcterms:W3CDTF">2024-03-05T03:01:54Z</dcterms:created>
  <dcterms:modified xsi:type="dcterms:W3CDTF">2026-02-24T08:03:02Z</dcterms:modified>
</cp:coreProperties>
</file>