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 id="2147483706" r:id="rId3"/>
    <p:sldMasterId id="2147483724" r:id="rId4"/>
  </p:sldMasterIdLst>
  <p:notesMasterIdLst>
    <p:notesMasterId r:id="rId19"/>
  </p:notesMasterIdLst>
  <p:sldIdLst>
    <p:sldId id="257" r:id="rId5"/>
    <p:sldId id="442" r:id="rId6"/>
    <p:sldId id="262" r:id="rId7"/>
    <p:sldId id="261" r:id="rId8"/>
    <p:sldId id="434" r:id="rId9"/>
    <p:sldId id="443" r:id="rId10"/>
    <p:sldId id="416" r:id="rId11"/>
    <p:sldId id="436" r:id="rId12"/>
    <p:sldId id="421" r:id="rId13"/>
    <p:sldId id="444" r:id="rId14"/>
    <p:sldId id="439" r:id="rId15"/>
    <p:sldId id="440" r:id="rId16"/>
    <p:sldId id="441"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69E4E-193D-473C-B2CC-F21B92C5DC8D}" type="datetimeFigureOut">
              <a:rPr lang="en-US" smtClean="0"/>
              <a:t>3/19/2026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C61BD-BD79-4DCD-AA3C-4B47C475EA0F}" type="slidenum">
              <a:rPr lang="en-US" smtClean="0"/>
              <a:t>‹#›</a:t>
            </a:fld>
            <a:endParaRPr lang="en-US"/>
          </a:p>
        </p:txBody>
      </p:sp>
    </p:spTree>
    <p:extLst>
      <p:ext uri="{BB962C8B-B14F-4D97-AF65-F5344CB8AC3E}">
        <p14:creationId xmlns:p14="http://schemas.microsoft.com/office/powerpoint/2010/main" val="1295710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3EFAF-26F3-41B3-A9C6-EECF691AD8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5209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3/19/2026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931877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3/19/2026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377001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3/19/2026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736125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458"/>
        <p:cNvGrpSpPr/>
        <p:nvPr/>
      </p:nvGrpSpPr>
      <p:grpSpPr>
        <a:xfrm>
          <a:off x="0" y="0"/>
          <a:ext cx="0" cy="0"/>
          <a:chOff x="0" y="0"/>
          <a:chExt cx="0" cy="0"/>
        </a:xfrm>
      </p:grpSpPr>
      <p:grpSp>
        <p:nvGrpSpPr>
          <p:cNvPr id="1459" name="Google Shape;1459;p15"/>
          <p:cNvGrpSpPr/>
          <p:nvPr/>
        </p:nvGrpSpPr>
        <p:grpSpPr>
          <a:xfrm>
            <a:off x="216201" y="-226149"/>
            <a:ext cx="11759611" cy="6858021"/>
            <a:chOff x="162150" y="-169612"/>
            <a:chExt cx="8819708" cy="5143516"/>
          </a:xfrm>
        </p:grpSpPr>
        <p:sp>
          <p:nvSpPr>
            <p:cNvPr id="1460" name="Google Shape;1460;p15"/>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5"/>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5"/>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5"/>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pic>
          <p:nvPicPr>
            <p:cNvPr id="1464" name="Google Shape;1464;p15"/>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1465" name="Google Shape;1465;p15"/>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5"/>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5"/>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5"/>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5"/>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5"/>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5"/>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5"/>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5"/>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5"/>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5"/>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5"/>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5"/>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5"/>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5"/>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5"/>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5"/>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5"/>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5"/>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5"/>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5"/>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5"/>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5"/>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5"/>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5"/>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5"/>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5"/>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5"/>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5"/>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5"/>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5"/>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5"/>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5"/>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5"/>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5"/>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5"/>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5"/>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5"/>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5"/>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5"/>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5"/>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5"/>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5"/>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5"/>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5"/>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5"/>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5"/>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5"/>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3" name="Google Shape;1513;p15"/>
          <p:cNvSpPr txBox="1">
            <a:spLocks noGrp="1"/>
          </p:cNvSpPr>
          <p:nvPr>
            <p:ph type="title" hasCustomPrompt="1"/>
          </p:nvPr>
        </p:nvSpPr>
        <p:spPr>
          <a:xfrm flipH="1">
            <a:off x="4741800" y="1270533"/>
            <a:ext cx="2708400" cy="16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10666"/>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1514" name="Google Shape;1514;p15"/>
          <p:cNvSpPr txBox="1">
            <a:spLocks noGrp="1"/>
          </p:cNvSpPr>
          <p:nvPr>
            <p:ph type="title" idx="2"/>
          </p:nvPr>
        </p:nvSpPr>
        <p:spPr>
          <a:xfrm>
            <a:off x="3759800" y="3070333"/>
            <a:ext cx="4672400" cy="11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15" name="Google Shape;1515;p15"/>
          <p:cNvSpPr txBox="1">
            <a:spLocks noGrp="1"/>
          </p:cNvSpPr>
          <p:nvPr>
            <p:ph type="subTitle" idx="1"/>
          </p:nvPr>
        </p:nvSpPr>
        <p:spPr>
          <a:xfrm>
            <a:off x="4014600" y="4328933"/>
            <a:ext cx="4162800" cy="8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4058227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4012F6D-D38C-4D40-A1B9-7F503AF9D077}" type="slidenum">
              <a:rPr lang="en-US" altLang="en-US" smtClean="0"/>
              <a:pPr/>
              <a:t>‹#›</a:t>
            </a:fld>
            <a:endParaRPr lang="en-US" altLang="en-US"/>
          </a:p>
        </p:txBody>
      </p:sp>
    </p:spTree>
    <p:extLst>
      <p:ext uri="{BB962C8B-B14F-4D97-AF65-F5344CB8AC3E}">
        <p14:creationId xmlns:p14="http://schemas.microsoft.com/office/powerpoint/2010/main" val="2001773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62F810F-A1B2-4F71-8ADA-2DB2A4BF3B6A}" type="slidenum">
              <a:rPr lang="en-US" altLang="en-US" smtClean="0"/>
              <a:pPr/>
              <a:t>‹#›</a:t>
            </a:fld>
            <a:endParaRPr lang="en-US" altLang="en-US"/>
          </a:p>
        </p:txBody>
      </p:sp>
      <p:sp>
        <p:nvSpPr>
          <p:cNvPr id="8" name="Rectangle 7">
            <a:extLst>
              <a:ext uri="{FF2B5EF4-FFF2-40B4-BE49-F238E27FC236}">
                <a16:creationId xmlns:a16="http://schemas.microsoft.com/office/drawing/2014/main" id="{5879649D-9E1C-4EC6-9C12-A2ACC6FEECC1}"/>
              </a:ext>
            </a:extLst>
          </p:cNvPr>
          <p:cNvSpPr/>
          <p:nvPr userDrawn="1"/>
        </p:nvSpPr>
        <p:spPr>
          <a:xfrm>
            <a:off x="335360" y="332656"/>
            <a:ext cx="11521280" cy="6192688"/>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Assorted circles and squares">
            <a:extLst>
              <a:ext uri="{FF2B5EF4-FFF2-40B4-BE49-F238E27FC236}">
                <a16:creationId xmlns:a16="http://schemas.microsoft.com/office/drawing/2014/main" id="{528D3581-FF3A-4714-8BE5-C7FE140C9F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35149" y="0"/>
            <a:ext cx="2297642" cy="2297642"/>
          </a:xfrm>
          <a:prstGeom prst="rect">
            <a:avLst/>
          </a:prstGeom>
        </p:spPr>
      </p:pic>
      <p:pic>
        <p:nvPicPr>
          <p:cNvPr id="11" name="Picture 6">
            <a:extLst>
              <a:ext uri="{FF2B5EF4-FFF2-40B4-BE49-F238E27FC236}">
                <a16:creationId xmlns:a16="http://schemas.microsoft.com/office/drawing/2014/main" id="{CA950A7E-56F6-4A88-B4FF-8E02B53C3F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99727" y="123245"/>
            <a:ext cx="1639976" cy="1684186"/>
          </a:xfrm>
          <a:prstGeom prst="rect">
            <a:avLst/>
          </a:prstGeom>
        </p:spPr>
      </p:pic>
    </p:spTree>
    <p:extLst>
      <p:ext uri="{BB962C8B-B14F-4D97-AF65-F5344CB8AC3E}">
        <p14:creationId xmlns:p14="http://schemas.microsoft.com/office/powerpoint/2010/main" val="213831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50" fill="hold"/>
                                        <p:tgtEl>
                                          <p:spTgt spid="9"/>
                                        </p:tgtEl>
                                        <p:attrNameLst>
                                          <p:attrName>ppt_w</p:attrName>
                                        </p:attrNameLst>
                                      </p:cBhvr>
                                      <p:tavLst>
                                        <p:tav tm="0">
                                          <p:val>
                                            <p:fltVal val="0"/>
                                          </p:val>
                                        </p:tav>
                                        <p:tav tm="100000">
                                          <p:val>
                                            <p:strVal val="#ppt_w"/>
                                          </p:val>
                                        </p:tav>
                                      </p:tavLst>
                                    </p:anim>
                                    <p:anim calcmode="lin" valueType="num">
                                      <p:cBhvr>
                                        <p:cTn id="14" dur="250" fill="hold"/>
                                        <p:tgtEl>
                                          <p:spTgt spid="9"/>
                                        </p:tgtEl>
                                        <p:attrNameLst>
                                          <p:attrName>ppt_h</p:attrName>
                                        </p:attrNameLst>
                                      </p:cBhvr>
                                      <p:tavLst>
                                        <p:tav tm="0">
                                          <p:val>
                                            <p:fltVal val="0"/>
                                          </p:val>
                                        </p:tav>
                                        <p:tav tm="100000">
                                          <p:val>
                                            <p:strVal val="#ppt_h"/>
                                          </p:val>
                                        </p:tav>
                                      </p:tavLst>
                                    </p:anim>
                                    <p:animEffect transition="in" filter="fade">
                                      <p:cBhvr>
                                        <p:cTn id="1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913111-08A0-4429-8EB6-FA2D50B3D80D}" type="slidenum">
              <a:rPr lang="en-US" altLang="en-US" smtClean="0"/>
              <a:pPr/>
              <a:t>‹#›</a:t>
            </a:fld>
            <a:endParaRPr lang="en-US" altLang="en-US"/>
          </a:p>
        </p:txBody>
      </p:sp>
    </p:spTree>
    <p:extLst>
      <p:ext uri="{BB962C8B-B14F-4D97-AF65-F5344CB8AC3E}">
        <p14:creationId xmlns:p14="http://schemas.microsoft.com/office/powerpoint/2010/main" val="4182797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3A31D7B-F39D-4D0F-AAC4-F23F02FE2060}" type="slidenum">
              <a:rPr lang="en-US" altLang="en-US" smtClean="0"/>
              <a:pPr/>
              <a:t>‹#›</a:t>
            </a:fld>
            <a:endParaRPr lang="en-US" altLang="en-US"/>
          </a:p>
        </p:txBody>
      </p:sp>
    </p:spTree>
    <p:extLst>
      <p:ext uri="{BB962C8B-B14F-4D97-AF65-F5344CB8AC3E}">
        <p14:creationId xmlns:p14="http://schemas.microsoft.com/office/powerpoint/2010/main" val="1077183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538FBF9-1A65-4F25-81EB-A284C44218B0}" type="slidenum">
              <a:rPr lang="en-US" altLang="en-US" smtClean="0"/>
              <a:pPr/>
              <a:t>‹#›</a:t>
            </a:fld>
            <a:endParaRPr lang="en-US" altLang="en-US"/>
          </a:p>
        </p:txBody>
      </p:sp>
    </p:spTree>
    <p:extLst>
      <p:ext uri="{BB962C8B-B14F-4D97-AF65-F5344CB8AC3E}">
        <p14:creationId xmlns:p14="http://schemas.microsoft.com/office/powerpoint/2010/main" val="1774606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74ACC67-013A-431F-9A0F-AC55D1EA5D72}" type="slidenum">
              <a:rPr lang="en-US" altLang="en-US" smtClean="0"/>
              <a:pPr/>
              <a:t>‹#›</a:t>
            </a:fld>
            <a:endParaRPr lang="en-US" altLang="en-US"/>
          </a:p>
        </p:txBody>
      </p:sp>
    </p:spTree>
    <p:extLst>
      <p:ext uri="{BB962C8B-B14F-4D97-AF65-F5344CB8AC3E}">
        <p14:creationId xmlns:p14="http://schemas.microsoft.com/office/powerpoint/2010/main" val="2179589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53F3672-D54A-4B37-9AC7-CC4B520712E6}" type="slidenum">
              <a:rPr lang="en-US" altLang="en-US" smtClean="0"/>
              <a:pPr/>
              <a:t>‹#›</a:t>
            </a:fld>
            <a:endParaRPr lang="en-US" altLang="en-US"/>
          </a:p>
        </p:txBody>
      </p:sp>
    </p:spTree>
    <p:extLst>
      <p:ext uri="{BB962C8B-B14F-4D97-AF65-F5344CB8AC3E}">
        <p14:creationId xmlns:p14="http://schemas.microsoft.com/office/powerpoint/2010/main" val="105378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3/19/2026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35061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BEF696E-CCAD-4644-A12F-8956DB12CDA2}" type="slidenum">
              <a:rPr lang="en-US" altLang="en-US" smtClean="0"/>
              <a:pPr/>
              <a:t>‹#›</a:t>
            </a:fld>
            <a:endParaRPr lang="en-US" altLang="en-US"/>
          </a:p>
        </p:txBody>
      </p:sp>
    </p:spTree>
    <p:extLst>
      <p:ext uri="{BB962C8B-B14F-4D97-AF65-F5344CB8AC3E}">
        <p14:creationId xmlns:p14="http://schemas.microsoft.com/office/powerpoint/2010/main" val="319759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78DAC45-21E0-40FB-A9D1-EE9C6417FCD8}" type="slidenum">
              <a:rPr lang="en-US" altLang="en-US" smtClean="0"/>
              <a:pPr/>
              <a:t>‹#›</a:t>
            </a:fld>
            <a:endParaRPr lang="en-US" altLang="en-US"/>
          </a:p>
        </p:txBody>
      </p:sp>
    </p:spTree>
    <p:extLst>
      <p:ext uri="{BB962C8B-B14F-4D97-AF65-F5344CB8AC3E}">
        <p14:creationId xmlns:p14="http://schemas.microsoft.com/office/powerpoint/2010/main" val="148770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CF19D2C-6CB7-476A-B006-CF1FEBAA7CF9}" type="slidenum">
              <a:rPr lang="en-US" altLang="en-US" smtClean="0"/>
              <a:pPr/>
              <a:t>‹#›</a:t>
            </a:fld>
            <a:endParaRPr lang="en-US" altLang="en-US"/>
          </a:p>
        </p:txBody>
      </p:sp>
    </p:spTree>
    <p:extLst>
      <p:ext uri="{BB962C8B-B14F-4D97-AF65-F5344CB8AC3E}">
        <p14:creationId xmlns:p14="http://schemas.microsoft.com/office/powerpoint/2010/main" val="2015173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082F0DD-7A89-4CF3-B7EE-BFA86D58AAAA}" type="slidenum">
              <a:rPr lang="en-US" altLang="en-US" smtClean="0"/>
              <a:pPr/>
              <a:t>‹#›</a:t>
            </a:fld>
            <a:endParaRPr lang="en-US" altLang="en-US"/>
          </a:p>
        </p:txBody>
      </p:sp>
    </p:spTree>
    <p:extLst>
      <p:ext uri="{BB962C8B-B14F-4D97-AF65-F5344CB8AC3E}">
        <p14:creationId xmlns:p14="http://schemas.microsoft.com/office/powerpoint/2010/main" val="4118518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4012F6D-D38C-4D40-A1B9-7F503AF9D077}" type="slidenum">
              <a:rPr lang="en-US" altLang="en-US" smtClean="0"/>
              <a:pPr/>
              <a:t>‹#›</a:t>
            </a:fld>
            <a:endParaRPr lang="en-US" altLang="en-US"/>
          </a:p>
        </p:txBody>
      </p:sp>
    </p:spTree>
    <p:extLst>
      <p:ext uri="{BB962C8B-B14F-4D97-AF65-F5344CB8AC3E}">
        <p14:creationId xmlns:p14="http://schemas.microsoft.com/office/powerpoint/2010/main" val="3700924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62F810F-A1B2-4F71-8ADA-2DB2A4BF3B6A}" type="slidenum">
              <a:rPr lang="en-US" altLang="en-US" smtClean="0"/>
              <a:pPr/>
              <a:t>‹#›</a:t>
            </a:fld>
            <a:endParaRPr lang="en-US" altLang="en-US"/>
          </a:p>
        </p:txBody>
      </p:sp>
      <p:sp>
        <p:nvSpPr>
          <p:cNvPr id="8" name="Rectangle 7">
            <a:extLst>
              <a:ext uri="{FF2B5EF4-FFF2-40B4-BE49-F238E27FC236}">
                <a16:creationId xmlns:a16="http://schemas.microsoft.com/office/drawing/2014/main" id="{5879649D-9E1C-4EC6-9C12-A2ACC6FEECC1}"/>
              </a:ext>
            </a:extLst>
          </p:cNvPr>
          <p:cNvSpPr/>
          <p:nvPr/>
        </p:nvSpPr>
        <p:spPr>
          <a:xfrm>
            <a:off x="335360" y="332656"/>
            <a:ext cx="11521280" cy="6192688"/>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Assorted circles and squares">
            <a:extLst>
              <a:ext uri="{FF2B5EF4-FFF2-40B4-BE49-F238E27FC236}">
                <a16:creationId xmlns:a16="http://schemas.microsoft.com/office/drawing/2014/main" id="{528D3581-FF3A-4714-8BE5-C7FE140C9F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35149" y="0"/>
            <a:ext cx="2297642" cy="2297642"/>
          </a:xfrm>
          <a:prstGeom prst="rect">
            <a:avLst/>
          </a:prstGeom>
        </p:spPr>
      </p:pic>
      <p:pic>
        <p:nvPicPr>
          <p:cNvPr id="11" name="Picture 6">
            <a:extLst>
              <a:ext uri="{FF2B5EF4-FFF2-40B4-BE49-F238E27FC236}">
                <a16:creationId xmlns:a16="http://schemas.microsoft.com/office/drawing/2014/main" id="{CA950A7E-56F6-4A88-B4FF-8E02B53C3F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99727" y="123245"/>
            <a:ext cx="1639976" cy="1684186"/>
          </a:xfrm>
          <a:prstGeom prst="rect">
            <a:avLst/>
          </a:prstGeom>
        </p:spPr>
      </p:pic>
    </p:spTree>
    <p:extLst>
      <p:ext uri="{BB962C8B-B14F-4D97-AF65-F5344CB8AC3E}">
        <p14:creationId xmlns:p14="http://schemas.microsoft.com/office/powerpoint/2010/main" val="234107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50" fill="hold"/>
                                        <p:tgtEl>
                                          <p:spTgt spid="9"/>
                                        </p:tgtEl>
                                        <p:attrNameLst>
                                          <p:attrName>ppt_w</p:attrName>
                                        </p:attrNameLst>
                                      </p:cBhvr>
                                      <p:tavLst>
                                        <p:tav tm="0">
                                          <p:val>
                                            <p:fltVal val="0"/>
                                          </p:val>
                                        </p:tav>
                                        <p:tav tm="100000">
                                          <p:val>
                                            <p:strVal val="#ppt_w"/>
                                          </p:val>
                                        </p:tav>
                                      </p:tavLst>
                                    </p:anim>
                                    <p:anim calcmode="lin" valueType="num">
                                      <p:cBhvr>
                                        <p:cTn id="14" dur="250" fill="hold"/>
                                        <p:tgtEl>
                                          <p:spTgt spid="9"/>
                                        </p:tgtEl>
                                        <p:attrNameLst>
                                          <p:attrName>ppt_h</p:attrName>
                                        </p:attrNameLst>
                                      </p:cBhvr>
                                      <p:tavLst>
                                        <p:tav tm="0">
                                          <p:val>
                                            <p:fltVal val="0"/>
                                          </p:val>
                                        </p:tav>
                                        <p:tav tm="100000">
                                          <p:val>
                                            <p:strVal val="#ppt_h"/>
                                          </p:val>
                                        </p:tav>
                                      </p:tavLst>
                                    </p:anim>
                                    <p:animEffect transition="in" filter="fade">
                                      <p:cBhvr>
                                        <p:cTn id="1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913111-08A0-4429-8EB6-FA2D50B3D80D}" type="slidenum">
              <a:rPr lang="en-US" altLang="en-US" smtClean="0"/>
              <a:pPr/>
              <a:t>‹#›</a:t>
            </a:fld>
            <a:endParaRPr lang="en-US" altLang="en-US"/>
          </a:p>
        </p:txBody>
      </p:sp>
    </p:spTree>
    <p:extLst>
      <p:ext uri="{BB962C8B-B14F-4D97-AF65-F5344CB8AC3E}">
        <p14:creationId xmlns:p14="http://schemas.microsoft.com/office/powerpoint/2010/main" val="3916069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3A31D7B-F39D-4D0F-AAC4-F23F02FE2060}" type="slidenum">
              <a:rPr lang="en-US" altLang="en-US" smtClean="0"/>
              <a:pPr/>
              <a:t>‹#›</a:t>
            </a:fld>
            <a:endParaRPr lang="en-US" altLang="en-US"/>
          </a:p>
        </p:txBody>
      </p:sp>
    </p:spTree>
    <p:extLst>
      <p:ext uri="{BB962C8B-B14F-4D97-AF65-F5344CB8AC3E}">
        <p14:creationId xmlns:p14="http://schemas.microsoft.com/office/powerpoint/2010/main" val="436031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538FBF9-1A65-4F25-81EB-A284C44218B0}" type="slidenum">
              <a:rPr lang="en-US" altLang="en-US" smtClean="0"/>
              <a:pPr/>
              <a:t>‹#›</a:t>
            </a:fld>
            <a:endParaRPr lang="en-US" altLang="en-US"/>
          </a:p>
        </p:txBody>
      </p:sp>
    </p:spTree>
    <p:extLst>
      <p:ext uri="{BB962C8B-B14F-4D97-AF65-F5344CB8AC3E}">
        <p14:creationId xmlns:p14="http://schemas.microsoft.com/office/powerpoint/2010/main" val="4256354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74ACC67-013A-431F-9A0F-AC55D1EA5D72}" type="slidenum">
              <a:rPr lang="en-US" altLang="en-US" smtClean="0"/>
              <a:pPr/>
              <a:t>‹#›</a:t>
            </a:fld>
            <a:endParaRPr lang="en-US" altLang="en-US"/>
          </a:p>
        </p:txBody>
      </p:sp>
    </p:spTree>
    <p:extLst>
      <p:ext uri="{BB962C8B-B14F-4D97-AF65-F5344CB8AC3E}">
        <p14:creationId xmlns:p14="http://schemas.microsoft.com/office/powerpoint/2010/main" val="412765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3/19/2026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852648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53F3672-D54A-4B37-9AC7-CC4B520712E6}" type="slidenum">
              <a:rPr lang="en-US" altLang="en-US" smtClean="0"/>
              <a:pPr/>
              <a:t>‹#›</a:t>
            </a:fld>
            <a:endParaRPr lang="en-US" altLang="en-US"/>
          </a:p>
        </p:txBody>
      </p:sp>
    </p:spTree>
    <p:extLst>
      <p:ext uri="{BB962C8B-B14F-4D97-AF65-F5344CB8AC3E}">
        <p14:creationId xmlns:p14="http://schemas.microsoft.com/office/powerpoint/2010/main" val="2298137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BEF696E-CCAD-4644-A12F-8956DB12CDA2}" type="slidenum">
              <a:rPr lang="en-US" altLang="en-US" smtClean="0"/>
              <a:pPr/>
              <a:t>‹#›</a:t>
            </a:fld>
            <a:endParaRPr lang="en-US" altLang="en-US"/>
          </a:p>
        </p:txBody>
      </p:sp>
    </p:spTree>
    <p:extLst>
      <p:ext uri="{BB962C8B-B14F-4D97-AF65-F5344CB8AC3E}">
        <p14:creationId xmlns:p14="http://schemas.microsoft.com/office/powerpoint/2010/main" val="497281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78DAC45-21E0-40FB-A9D1-EE9C6417FCD8}" type="slidenum">
              <a:rPr lang="en-US" altLang="en-US" smtClean="0"/>
              <a:pPr/>
              <a:t>‹#›</a:t>
            </a:fld>
            <a:endParaRPr lang="en-US" altLang="en-US"/>
          </a:p>
        </p:txBody>
      </p:sp>
    </p:spTree>
    <p:extLst>
      <p:ext uri="{BB962C8B-B14F-4D97-AF65-F5344CB8AC3E}">
        <p14:creationId xmlns:p14="http://schemas.microsoft.com/office/powerpoint/2010/main" val="705383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CF19D2C-6CB7-476A-B006-CF1FEBAA7CF9}" type="slidenum">
              <a:rPr lang="en-US" altLang="en-US" smtClean="0"/>
              <a:pPr/>
              <a:t>‹#›</a:t>
            </a:fld>
            <a:endParaRPr lang="en-US" altLang="en-US"/>
          </a:p>
        </p:txBody>
      </p:sp>
    </p:spTree>
    <p:extLst>
      <p:ext uri="{BB962C8B-B14F-4D97-AF65-F5344CB8AC3E}">
        <p14:creationId xmlns:p14="http://schemas.microsoft.com/office/powerpoint/2010/main" val="41030657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082F0DD-7A89-4CF3-B7EE-BFA86D58AAAA}" type="slidenum">
              <a:rPr lang="en-US" altLang="en-US" smtClean="0"/>
              <a:pPr/>
              <a:t>‹#›</a:t>
            </a:fld>
            <a:endParaRPr lang="en-US" altLang="en-US"/>
          </a:p>
        </p:txBody>
      </p:sp>
    </p:spTree>
    <p:extLst>
      <p:ext uri="{BB962C8B-B14F-4D97-AF65-F5344CB8AC3E}">
        <p14:creationId xmlns:p14="http://schemas.microsoft.com/office/powerpoint/2010/main" val="33957693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3/19/2026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4074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3/19/2026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3023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3/19/2026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8801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3/19/2026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9265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3/19/2026</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7974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3/19/2026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8484639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3/19/2026</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9401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3/19/2026</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1627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3/19/2026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541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3/19/2026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4008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3/19/2026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9082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3/19/2026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6427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3/19/2026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009478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3/19/2026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523457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3/19/2026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732112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3/19/2026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226736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3/19/2026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65267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8.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12" name="Picture 4" descr="Đường Bộ Hồ Núi Non Bầu - Miễn Phí vector hình ảnh trên Pixabay">
            <a:extLst>
              <a:ext uri="{FF2B5EF4-FFF2-40B4-BE49-F238E27FC236}">
                <a16:creationId xmlns:a16="http://schemas.microsoft.com/office/drawing/2014/main" id="{38CE291B-3612-490A-9A95-76335756471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227256F-4B2C-26BB-CD2C-D2EFB873D811}"/>
              </a:ext>
            </a:extLst>
          </p:cNvPr>
          <p:cNvPicPr>
            <a:picLocks noChangeAspect="1"/>
          </p:cNvPicPr>
          <p:nvPr userDrawn="1"/>
        </p:nvPicPr>
        <p:blipFill>
          <a:blip r:embed="rId15"/>
          <a:stretch>
            <a:fillRect/>
          </a:stretch>
        </p:blipFill>
        <p:spPr>
          <a:xfrm>
            <a:off x="0" y="0"/>
            <a:ext cx="12192000" cy="6893336"/>
          </a:xfrm>
          <a:prstGeom prst="rect">
            <a:avLst/>
          </a:prstGeom>
        </p:spPr>
      </p:pic>
    </p:spTree>
    <p:extLst>
      <p:ext uri="{BB962C8B-B14F-4D97-AF65-F5344CB8AC3E}">
        <p14:creationId xmlns:p14="http://schemas.microsoft.com/office/powerpoint/2010/main" val="1807667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57468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round pink label with white text and a black background&#10;&#10;Description automatically generated">
            <a:extLst>
              <a:ext uri="{FF2B5EF4-FFF2-40B4-BE49-F238E27FC236}">
                <a16:creationId xmlns:a16="http://schemas.microsoft.com/office/drawing/2014/main" id="{BFA1365F-FA2D-FA5F-E72B-0B33B85A74D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80864" y="0"/>
            <a:ext cx="1516857" cy="1516857"/>
          </a:xfrm>
          <a:prstGeom prst="rect">
            <a:avLst/>
          </a:prstGeom>
        </p:spPr>
      </p:pic>
    </p:spTree>
    <p:extLst>
      <p:ext uri="{BB962C8B-B14F-4D97-AF65-F5344CB8AC3E}">
        <p14:creationId xmlns:p14="http://schemas.microsoft.com/office/powerpoint/2010/main" val="399648943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16914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svg"/><Relationship Id="rId2" Type="http://schemas.openxmlformats.org/officeDocument/2006/relationships/notesSlide" Target="../notesSlides/notesSlide1.xml"/><Relationship Id="rId16" Type="http://schemas.openxmlformats.org/officeDocument/2006/relationships/image" Target="../media/image22.png"/><Relationship Id="rId1" Type="http://schemas.openxmlformats.org/officeDocument/2006/relationships/slideLayout" Target="../slideLayouts/slideLayout4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sv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png"/><Relationship Id="rId1" Type="http://schemas.openxmlformats.org/officeDocument/2006/relationships/slideLayout" Target="../slideLayouts/slideLayout25.xml"/><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grpSp>
        <p:nvGrpSpPr>
          <p:cNvPr id="4" name="Group 4"/>
          <p:cNvGrpSpPr/>
          <p:nvPr/>
        </p:nvGrpSpPr>
        <p:grpSpPr>
          <a:xfrm>
            <a:off x="685800" y="685800"/>
            <a:ext cx="10820400" cy="5486400"/>
            <a:chOff x="0" y="0"/>
            <a:chExt cx="4274726" cy="2167467"/>
          </a:xfrm>
        </p:grpSpPr>
        <p:sp>
          <p:nvSpPr>
            <p:cNvPr id="5" name="Freeform 5"/>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104775" cap="sq">
              <a:solidFill>
                <a:srgbClr val="008037"/>
              </a:solidFill>
              <a:prstDash val="lg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p:cNvSpPr txBox="1"/>
            <p:nvPr/>
          </p:nvSpPr>
          <p:spPr>
            <a:xfrm>
              <a:off x="0" y="-38100"/>
              <a:ext cx="4274726" cy="220556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Freeform 2"/>
          <p:cNvSpPr/>
          <p:nvPr/>
        </p:nvSpPr>
        <p:spPr>
          <a:xfrm>
            <a:off x="-1752600" y="4965192"/>
            <a:ext cx="4876800" cy="2414016"/>
          </a:xfrm>
          <a:custGeom>
            <a:avLst/>
            <a:gdLst/>
            <a:ahLst/>
            <a:cxnLst/>
            <a:rect l="l" t="t" r="r" b="b"/>
            <a:pathLst>
              <a:path w="7315200" h="3621024">
                <a:moveTo>
                  <a:pt x="0" y="0"/>
                </a:moveTo>
                <a:lnTo>
                  <a:pt x="7315200" y="0"/>
                </a:lnTo>
                <a:lnTo>
                  <a:pt x="7315200" y="3621024"/>
                </a:lnTo>
                <a:lnTo>
                  <a:pt x="0" y="36210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8560378">
            <a:off x="9321800" y="-690541"/>
            <a:ext cx="4876800" cy="2414016"/>
          </a:xfrm>
          <a:custGeom>
            <a:avLst/>
            <a:gdLst/>
            <a:ahLst/>
            <a:cxnLst/>
            <a:rect l="l" t="t" r="r" b="b"/>
            <a:pathLst>
              <a:path w="7315200" h="3621024">
                <a:moveTo>
                  <a:pt x="0" y="0"/>
                </a:moveTo>
                <a:lnTo>
                  <a:pt x="7315200" y="0"/>
                </a:lnTo>
                <a:lnTo>
                  <a:pt x="7315200" y="3621024"/>
                </a:lnTo>
                <a:lnTo>
                  <a:pt x="0" y="36210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flipH="1" flipV="1">
            <a:off x="900473" y="912888"/>
            <a:ext cx="1392583" cy="962148"/>
          </a:xfrm>
          <a:custGeom>
            <a:avLst/>
            <a:gdLst/>
            <a:ahLst/>
            <a:cxnLst/>
            <a:rect l="l" t="t" r="r" b="b"/>
            <a:pathLst>
              <a:path w="2088874" h="1443222">
                <a:moveTo>
                  <a:pt x="2088874" y="1443222"/>
                </a:moveTo>
                <a:lnTo>
                  <a:pt x="0" y="1443222"/>
                </a:lnTo>
                <a:lnTo>
                  <a:pt x="0" y="0"/>
                </a:lnTo>
                <a:lnTo>
                  <a:pt x="2088874" y="0"/>
                </a:lnTo>
                <a:lnTo>
                  <a:pt x="2088874" y="1443222"/>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523577" y="4220446"/>
            <a:ext cx="2170755" cy="2240779"/>
          </a:xfrm>
          <a:custGeom>
            <a:avLst/>
            <a:gdLst/>
            <a:ahLst/>
            <a:cxnLst/>
            <a:rect l="l" t="t" r="r" b="b"/>
            <a:pathLst>
              <a:path w="3256132" h="3361169">
                <a:moveTo>
                  <a:pt x="0" y="0"/>
                </a:moveTo>
                <a:lnTo>
                  <a:pt x="3256132" y="0"/>
                </a:lnTo>
                <a:lnTo>
                  <a:pt x="3256132" y="3361168"/>
                </a:lnTo>
                <a:lnTo>
                  <a:pt x="0" y="336116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9745415" y="-356656"/>
            <a:ext cx="2926080" cy="2743200"/>
          </a:xfrm>
          <a:custGeom>
            <a:avLst/>
            <a:gdLst/>
            <a:ahLst/>
            <a:cxnLst/>
            <a:rect l="l" t="t" r="r" b="b"/>
            <a:pathLst>
              <a:path w="4389120" h="4114800">
                <a:moveTo>
                  <a:pt x="0" y="0"/>
                </a:moveTo>
                <a:lnTo>
                  <a:pt x="4389120" y="0"/>
                </a:lnTo>
                <a:lnTo>
                  <a:pt x="438912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3657600" y="-11114"/>
            <a:ext cx="4876800" cy="1055162"/>
          </a:xfrm>
          <a:custGeom>
            <a:avLst/>
            <a:gdLst/>
            <a:ahLst/>
            <a:cxnLst/>
            <a:rect l="l" t="t" r="r" b="b"/>
            <a:pathLst>
              <a:path w="7315200" h="1582743">
                <a:moveTo>
                  <a:pt x="0" y="0"/>
                </a:moveTo>
                <a:lnTo>
                  <a:pt x="7315200" y="0"/>
                </a:lnTo>
                <a:lnTo>
                  <a:pt x="7315200" y="1582744"/>
                </a:lnTo>
                <a:lnTo>
                  <a:pt x="0" y="158274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125" y="67256"/>
            <a:ext cx="1556475" cy="1556475"/>
          </a:xfrm>
          <a:prstGeom prst="rect">
            <a:avLst/>
          </a:prstGeom>
        </p:spPr>
      </p:pic>
      <p:sp>
        <p:nvSpPr>
          <p:cNvPr id="17" name="Freeform 3">
            <a:extLst>
              <a:ext uri="{FF2B5EF4-FFF2-40B4-BE49-F238E27FC236}">
                <a16:creationId xmlns:a16="http://schemas.microsoft.com/office/drawing/2014/main" id="{5085A749-B8DD-2086-6825-CE8EED5F9CB2}"/>
              </a:ext>
            </a:extLst>
          </p:cNvPr>
          <p:cNvSpPr/>
          <p:nvPr/>
        </p:nvSpPr>
        <p:spPr>
          <a:xfrm>
            <a:off x="1347019" y="5004618"/>
            <a:ext cx="855272" cy="1124565"/>
          </a:xfrm>
          <a:custGeom>
            <a:avLst/>
            <a:gdLst/>
            <a:ahLst/>
            <a:cxnLst/>
            <a:rect l="l" t="t" r="r" b="b"/>
            <a:pathLst>
              <a:path w="3067396" h="4114800">
                <a:moveTo>
                  <a:pt x="0" y="0"/>
                </a:moveTo>
                <a:lnTo>
                  <a:pt x="3067396" y="0"/>
                </a:lnTo>
                <a:lnTo>
                  <a:pt x="3067396"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2">
            <a:extLst>
              <a:ext uri="{FF2B5EF4-FFF2-40B4-BE49-F238E27FC236}">
                <a16:creationId xmlns:a16="http://schemas.microsoft.com/office/drawing/2014/main" id="{DC0A19DC-E885-863B-F67B-D1AA579DC1C8}"/>
              </a:ext>
            </a:extLst>
          </p:cNvPr>
          <p:cNvSpPr/>
          <p:nvPr/>
        </p:nvSpPr>
        <p:spPr>
          <a:xfrm>
            <a:off x="9773264" y="4404852"/>
            <a:ext cx="2418735" cy="2453148"/>
          </a:xfrm>
          <a:custGeom>
            <a:avLst/>
            <a:gdLst/>
            <a:ahLst/>
            <a:cxnLst/>
            <a:rect l="l" t="t" r="r" b="b"/>
            <a:pathLst>
              <a:path w="4431806" h="4114800">
                <a:moveTo>
                  <a:pt x="0" y="0"/>
                </a:moveTo>
                <a:lnTo>
                  <a:pt x="4431806" y="0"/>
                </a:lnTo>
                <a:lnTo>
                  <a:pt x="4431806"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0C6D97AC-578B-BD32-5146-FE213E0BFCB9}"/>
              </a:ext>
            </a:extLst>
          </p:cNvPr>
          <p:cNvPicPr>
            <a:picLocks noChangeAspect="1"/>
          </p:cNvPicPr>
          <p:nvPr/>
        </p:nvPicPr>
        <p:blipFill>
          <a:blip r:embed="rId18"/>
          <a:stretch>
            <a:fillRect/>
          </a:stretch>
        </p:blipFill>
        <p:spPr>
          <a:xfrm>
            <a:off x="1258075" y="2064184"/>
            <a:ext cx="9853012" cy="1993466"/>
          </a:xfrm>
          <a:prstGeom prst="rect">
            <a:avLst/>
          </a:prstGeom>
        </p:spPr>
      </p:pic>
      <p:pic>
        <p:nvPicPr>
          <p:cNvPr id="12" name="Picture 5" descr="D:\acer\配图\0e6c7aa66eb413773ffe55293db78bc5.png">
            <a:extLst>
              <a:ext uri="{FF2B5EF4-FFF2-40B4-BE49-F238E27FC236}">
                <a16:creationId xmlns:a16="http://schemas.microsoft.com/office/drawing/2014/main" id="{5BD2F28B-8087-66B3-E85C-21C6AAD2C51D}"/>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5223510" y="708660"/>
            <a:ext cx="2774892" cy="140005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18E837C-58B5-CE9F-B232-228DD693A44E}"/>
              </a:ext>
            </a:extLst>
          </p:cNvPr>
          <p:cNvSpPr txBox="1"/>
          <p:nvPr/>
        </p:nvSpPr>
        <p:spPr>
          <a:xfrm>
            <a:off x="5825224" y="1108161"/>
            <a:ext cx="175286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Toán</a:t>
            </a:r>
            <a:r>
              <a:rPr kumimoji="0" lang="en-GB" sz="4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3</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7" name="Picture 7">
            <a:extLst>
              <a:ext uri="{FF2B5EF4-FFF2-40B4-BE49-F238E27FC236}">
                <a16:creationId xmlns:a16="http://schemas.microsoft.com/office/drawing/2014/main" id="{C6FEA42E-0DDE-443D-BB40-681E0FD2EA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5480" y="1844824"/>
            <a:ext cx="3816424" cy="4727552"/>
          </a:xfrm>
          <a:prstGeom prst="rect">
            <a:avLst/>
          </a:prstGeom>
        </p:spPr>
      </p:pic>
      <p:pic>
        <p:nvPicPr>
          <p:cNvPr id="4" name="Picture 3" descr="A pink and purple text&#10;&#10;AI-generated content may be incorrect.">
            <a:extLst>
              <a:ext uri="{FF2B5EF4-FFF2-40B4-BE49-F238E27FC236}">
                <a16:creationId xmlns:a16="http://schemas.microsoft.com/office/drawing/2014/main" id="{12F09DC1-F205-8F56-B7DE-893F76EE97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7082" y="1922390"/>
            <a:ext cx="6008568" cy="4109861"/>
          </a:xfrm>
          <a:prstGeom prst="rect">
            <a:avLst/>
          </a:prstGeom>
        </p:spPr>
      </p:pic>
    </p:spTree>
    <p:extLst>
      <p:ext uri="{BB962C8B-B14F-4D97-AF65-F5344CB8AC3E}">
        <p14:creationId xmlns:p14="http://schemas.microsoft.com/office/powerpoint/2010/main" val="2998007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Số dân của một huyện là 71 839. Trong bài báo cáo, cô phóng viên đã làm tròn số dân của huyện đó đến hàng chục nghìn. Hỏi số dân đã làm tròn đến hàng chục nghìn là số nào?</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C4BA9DEA-FA17-473D-91E6-174AA246956C}"/>
              </a:ext>
            </a:extLst>
          </p:cNvPr>
          <p:cNvSpPr txBox="1"/>
          <p:nvPr/>
        </p:nvSpPr>
        <p:spPr>
          <a:xfrm>
            <a:off x="349322" y="2517167"/>
            <a:ext cx="11424863" cy="646331"/>
          </a:xfrm>
          <a:prstGeom prst="rect">
            <a:avLst/>
          </a:prstGeom>
          <a:noFill/>
        </p:spPr>
        <p:txBody>
          <a:bodyPr wrap="square" rtlCol="0">
            <a:spAutoFit/>
          </a:bodyPr>
          <a:lstStyle/>
          <a:p>
            <a:r>
              <a:rPr lang="en-US" sz="3600" dirty="0">
                <a:solidFill>
                  <a:srgbClr val="FF0000"/>
                </a:solidFill>
              </a:rPr>
              <a:t>A. </a:t>
            </a:r>
            <a:r>
              <a:rPr lang="en-US" sz="3600" dirty="0"/>
              <a:t>80 000            </a:t>
            </a:r>
            <a:r>
              <a:rPr lang="en-US" sz="3600" dirty="0">
                <a:solidFill>
                  <a:srgbClr val="FF0000"/>
                </a:solidFill>
              </a:rPr>
              <a:t>B. </a:t>
            </a:r>
            <a:r>
              <a:rPr lang="en-US" sz="3600" dirty="0"/>
              <a:t>75 000            </a:t>
            </a:r>
            <a:r>
              <a:rPr lang="en-US" sz="3600" dirty="0">
                <a:solidFill>
                  <a:srgbClr val="FF0000"/>
                </a:solidFill>
              </a:rPr>
              <a:t> C. </a:t>
            </a:r>
            <a:r>
              <a:rPr lang="en-US" sz="3600" dirty="0"/>
              <a:t>70 000               </a:t>
            </a:r>
            <a:r>
              <a:rPr lang="en-US" sz="3600" dirty="0">
                <a:solidFill>
                  <a:srgbClr val="FF0000"/>
                </a:solidFill>
              </a:rPr>
              <a:t>D. </a:t>
            </a:r>
            <a:r>
              <a:rPr lang="en-US" sz="3600" dirty="0"/>
              <a:t>72 000 </a:t>
            </a:r>
          </a:p>
        </p:txBody>
      </p:sp>
      <p:sp>
        <p:nvSpPr>
          <p:cNvPr id="12" name="TextBox 11">
            <a:extLst>
              <a:ext uri="{FF2B5EF4-FFF2-40B4-BE49-F238E27FC236}">
                <a16:creationId xmlns:a16="http://schemas.microsoft.com/office/drawing/2014/main" id="{FDF5C4A2-2B7C-4383-AF9E-77362A8DC259}"/>
              </a:ext>
            </a:extLst>
          </p:cNvPr>
          <p:cNvSpPr txBox="1"/>
          <p:nvPr/>
        </p:nvSpPr>
        <p:spPr>
          <a:xfrm>
            <a:off x="3319516" y="3776609"/>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71 839</a:t>
            </a:r>
          </a:p>
        </p:txBody>
      </p:sp>
      <p:cxnSp>
        <p:nvCxnSpPr>
          <p:cNvPr id="19" name="Straight Arrow Connector 18">
            <a:extLst>
              <a:ext uri="{FF2B5EF4-FFF2-40B4-BE49-F238E27FC236}">
                <a16:creationId xmlns:a16="http://schemas.microsoft.com/office/drawing/2014/main" id="{BFCA14A7-4261-4C9F-9A55-2E44688030BE}"/>
              </a:ext>
            </a:extLst>
          </p:cNvPr>
          <p:cNvCxnSpPr>
            <a:cxnSpLocks/>
          </p:cNvCxnSpPr>
          <p:nvPr/>
        </p:nvCxnSpPr>
        <p:spPr>
          <a:xfrm>
            <a:off x="4586341" y="4071884"/>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4AD9C57-3E69-486A-A311-19A5E2CCB9CB}"/>
              </a:ext>
            </a:extLst>
          </p:cNvPr>
          <p:cNvSpPr txBox="1"/>
          <p:nvPr/>
        </p:nvSpPr>
        <p:spPr>
          <a:xfrm>
            <a:off x="4872091" y="3519434"/>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1 &lt; 5</a:t>
            </a:r>
          </a:p>
        </p:txBody>
      </p:sp>
      <p:sp>
        <p:nvSpPr>
          <p:cNvPr id="21" name="TextBox 20">
            <a:extLst>
              <a:ext uri="{FF2B5EF4-FFF2-40B4-BE49-F238E27FC236}">
                <a16:creationId xmlns:a16="http://schemas.microsoft.com/office/drawing/2014/main" id="{C7B193C4-C5A7-408F-A254-6F7E0AD5E98E}"/>
              </a:ext>
            </a:extLst>
          </p:cNvPr>
          <p:cNvSpPr txBox="1"/>
          <p:nvPr/>
        </p:nvSpPr>
        <p:spPr>
          <a:xfrm>
            <a:off x="4529190" y="4052834"/>
            <a:ext cx="28289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làm</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tròn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lang="en-US" sz="3200" b="1" dirty="0" err="1">
                <a:solidFill>
                  <a:srgbClr val="FF0000"/>
                </a:solidFill>
                <a:latin typeface="Calibri" panose="020F0502020204030204"/>
              </a:rPr>
              <a:t>xuống</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2D7470C-6F0E-44DF-B89F-4049A7736BB4}"/>
              </a:ext>
            </a:extLst>
          </p:cNvPr>
          <p:cNvSpPr txBox="1"/>
          <p:nvPr/>
        </p:nvSpPr>
        <p:spPr>
          <a:xfrm>
            <a:off x="7215241" y="3824234"/>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70 000</a:t>
            </a:r>
          </a:p>
        </p:txBody>
      </p:sp>
      <p:sp>
        <p:nvSpPr>
          <p:cNvPr id="6" name="Oval 5">
            <a:extLst>
              <a:ext uri="{FF2B5EF4-FFF2-40B4-BE49-F238E27FC236}">
                <a16:creationId xmlns:a16="http://schemas.microsoft.com/office/drawing/2014/main" id="{2BC8A944-B172-47F4-B969-1EB74B93A56A}"/>
              </a:ext>
            </a:extLst>
          </p:cNvPr>
          <p:cNvSpPr/>
          <p:nvPr/>
        </p:nvSpPr>
        <p:spPr>
          <a:xfrm>
            <a:off x="6339155" y="2517169"/>
            <a:ext cx="636998" cy="5959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32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fade">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fade">
                                      <p:cBhvr>
                                        <p:cTn id="32" dur="500"/>
                                        <p:tgtEl>
                                          <p:spTgt spid="2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59DF3C42-8536-4370-936E-C3010B593CD7}"/>
              </a:ext>
            </a:extLst>
          </p:cNvPr>
          <p:cNvSpPr/>
          <p:nvPr/>
        </p:nvSpPr>
        <p:spPr>
          <a:xfrm>
            <a:off x="140462" y="164827"/>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4" name="TextBox 3">
            <a:extLst>
              <a:ext uri="{FF2B5EF4-FFF2-40B4-BE49-F238E27FC236}">
                <a16:creationId xmlns:a16="http://schemas.microsoft.com/office/drawing/2014/main" id="{D01F59C0-6269-4A15-B269-FF053902F727}"/>
              </a:ext>
            </a:extLst>
          </p:cNvPr>
          <p:cNvSpPr txBox="1"/>
          <p:nvPr/>
        </p:nvSpPr>
        <p:spPr>
          <a:xfrm>
            <a:off x="986320" y="199320"/>
            <a:ext cx="1105499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Một vệ tinh bay ở độ cao cách mặt đất 35 786 km. Mỗi bạn dưới đây đã làm tròn số chỉ độ cao đó đến hàng nào?</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02EDBC1F-3FD5-4463-8863-A0EC291B82AE}"/>
              </a:ext>
            </a:extLst>
          </p:cNvPr>
          <p:cNvPicPr>
            <a:picLocks noChangeAspect="1"/>
          </p:cNvPicPr>
          <p:nvPr/>
        </p:nvPicPr>
        <p:blipFill>
          <a:blip r:embed="rId2"/>
          <a:stretch>
            <a:fillRect/>
          </a:stretch>
        </p:blipFill>
        <p:spPr>
          <a:xfrm>
            <a:off x="2419244" y="1243709"/>
            <a:ext cx="6735030" cy="3153866"/>
          </a:xfrm>
          <a:prstGeom prst="rect">
            <a:avLst/>
          </a:prstGeom>
        </p:spPr>
      </p:pic>
      <p:graphicFrame>
        <p:nvGraphicFramePr>
          <p:cNvPr id="9" name="Table 8">
            <a:extLst>
              <a:ext uri="{FF2B5EF4-FFF2-40B4-BE49-F238E27FC236}">
                <a16:creationId xmlns:a16="http://schemas.microsoft.com/office/drawing/2014/main" id="{4E2917BE-0F80-4C6F-B5C3-76D4A20013B0}"/>
              </a:ext>
            </a:extLst>
          </p:cNvPr>
          <p:cNvGraphicFramePr>
            <a:graphicFrameLocks noGrp="1"/>
          </p:cNvGraphicFramePr>
          <p:nvPr>
            <p:extLst>
              <p:ext uri="{D42A27DB-BD31-4B8C-83A1-F6EECF244321}">
                <p14:modId xmlns:p14="http://schemas.microsoft.com/office/powerpoint/2010/main" val="1666103016"/>
              </p:ext>
            </p:extLst>
          </p:nvPr>
        </p:nvGraphicFramePr>
        <p:xfrm>
          <a:off x="1458930" y="4631400"/>
          <a:ext cx="9791272" cy="1779674"/>
        </p:xfrm>
        <a:graphic>
          <a:graphicData uri="http://schemas.openxmlformats.org/drawingml/2006/table">
            <a:tbl>
              <a:tblPr firstRow="1" firstCol="1" bandRow="1">
                <a:tableStyleId>{00A15C55-8517-42AA-B614-E9B94910E393}</a:tableStyleId>
              </a:tblPr>
              <a:tblGrid>
                <a:gridCol w="3165599">
                  <a:extLst>
                    <a:ext uri="{9D8B030D-6E8A-4147-A177-3AD203B41FA5}">
                      <a16:colId xmlns:a16="http://schemas.microsoft.com/office/drawing/2014/main" val="2900993948"/>
                    </a:ext>
                  </a:extLst>
                </a:gridCol>
                <a:gridCol w="3445350">
                  <a:extLst>
                    <a:ext uri="{9D8B030D-6E8A-4147-A177-3AD203B41FA5}">
                      <a16:colId xmlns:a16="http://schemas.microsoft.com/office/drawing/2014/main" val="1858083513"/>
                    </a:ext>
                  </a:extLst>
                </a:gridCol>
                <a:gridCol w="3180323">
                  <a:extLst>
                    <a:ext uri="{9D8B030D-6E8A-4147-A177-3AD203B41FA5}">
                      <a16:colId xmlns:a16="http://schemas.microsoft.com/office/drawing/2014/main" val="3473067064"/>
                    </a:ext>
                  </a:extLst>
                </a:gridCol>
              </a:tblGrid>
              <a:tr h="670118">
                <a:tc>
                  <a:txBody>
                    <a:bodyPr/>
                    <a:lstStyle/>
                    <a:p>
                      <a:pPr marL="0" marR="0" algn="ctr">
                        <a:lnSpc>
                          <a:spcPct val="120000"/>
                        </a:lnSpc>
                        <a:spcBef>
                          <a:spcPts val="0"/>
                        </a:spcBef>
                        <a:spcAft>
                          <a:spcPts val="0"/>
                        </a:spcAft>
                      </a:pPr>
                      <a:r>
                        <a:rPr lang="nl-NL" sz="3200" dirty="0">
                          <a:effectLst/>
                        </a:rPr>
                        <a:t>40 000</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200">
                          <a:effectLst/>
                        </a:rPr>
                        <a:t>35 800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200">
                          <a:effectLst/>
                        </a:rPr>
                        <a:t>36 000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0916968"/>
                  </a:ext>
                </a:extLst>
              </a:tr>
              <a:tr h="1109556">
                <a:tc>
                  <a:txBody>
                    <a:bodyPr/>
                    <a:lstStyle/>
                    <a:p>
                      <a:pPr marL="0" marR="0" algn="ctr">
                        <a:lnSpc>
                          <a:spcPct val="120000"/>
                        </a:lnSpc>
                        <a:spcBef>
                          <a:spcPts val="0"/>
                        </a:spcBef>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20000"/>
                        </a:lnSpc>
                        <a:spcBef>
                          <a:spcPts val="0"/>
                        </a:spcBef>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20000"/>
                        </a:lnSpc>
                        <a:spcBef>
                          <a:spcPts val="0"/>
                        </a:spcBef>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67346434"/>
                  </a:ext>
                </a:extLst>
              </a:tr>
            </a:tbl>
          </a:graphicData>
        </a:graphic>
      </p:graphicFrame>
      <p:sp>
        <p:nvSpPr>
          <p:cNvPr id="10" name="TextBox 9">
            <a:extLst>
              <a:ext uri="{FF2B5EF4-FFF2-40B4-BE49-F238E27FC236}">
                <a16:creationId xmlns:a16="http://schemas.microsoft.com/office/drawing/2014/main" id="{1FCC4B86-054A-46A0-89C0-6B223137268E}"/>
              </a:ext>
            </a:extLst>
          </p:cNvPr>
          <p:cNvSpPr txBox="1"/>
          <p:nvPr/>
        </p:nvSpPr>
        <p:spPr>
          <a:xfrm>
            <a:off x="1541124" y="5414481"/>
            <a:ext cx="2897312" cy="954107"/>
          </a:xfrm>
          <a:prstGeom prst="rect">
            <a:avLst/>
          </a:prstGeom>
          <a:noFill/>
        </p:spPr>
        <p:txBody>
          <a:bodyPr wrap="square" rtlCol="0">
            <a:spAutoFit/>
          </a:bodyPr>
          <a:lstStyle/>
          <a:p>
            <a:pPr algn="ctr"/>
            <a:r>
              <a:rPr lang="en-US" sz="2800" b="1" i="0" dirty="0" err="1">
                <a:solidFill>
                  <a:srgbClr val="FF0000"/>
                </a:solidFill>
                <a:effectLst/>
                <a:ea typeface="Open Sans" panose="020B0606030504020204" pitchFamily="34" charset="0"/>
                <a:cs typeface="Open Sans" panose="020B0606030504020204" pitchFamily="34" charset="0"/>
              </a:rPr>
              <a:t>làm</a:t>
            </a:r>
            <a:r>
              <a:rPr lang="en-US" sz="2800" b="1" i="0" dirty="0">
                <a:solidFill>
                  <a:srgbClr val="FF0000"/>
                </a:solidFill>
                <a:effectLst/>
                <a:ea typeface="Open Sans" panose="020B0606030504020204" pitchFamily="34" charset="0"/>
                <a:cs typeface="Open Sans" panose="020B0606030504020204" pitchFamily="34" charset="0"/>
              </a:rPr>
              <a:t> </a:t>
            </a:r>
            <a:r>
              <a:rPr lang="en-US" sz="2800" b="1" i="0" dirty="0" err="1">
                <a:solidFill>
                  <a:srgbClr val="FF0000"/>
                </a:solidFill>
                <a:effectLst/>
                <a:ea typeface="Open Sans" panose="020B0606030504020204" pitchFamily="34" charset="0"/>
                <a:cs typeface="Open Sans" panose="020B0606030504020204" pitchFamily="34" charset="0"/>
              </a:rPr>
              <a:t>tròn</a:t>
            </a:r>
            <a:r>
              <a:rPr lang="en-US" sz="2800" b="1" i="0" dirty="0">
                <a:solidFill>
                  <a:srgbClr val="FF0000"/>
                </a:solidFill>
                <a:effectLst/>
                <a:ea typeface="Open Sans" panose="020B0606030504020204" pitchFamily="34" charset="0"/>
                <a:cs typeface="Open Sans" panose="020B0606030504020204" pitchFamily="34" charset="0"/>
              </a:rPr>
              <a:t> </a:t>
            </a:r>
            <a:r>
              <a:rPr lang="en-US" sz="2800" b="1" i="0" dirty="0" err="1">
                <a:solidFill>
                  <a:srgbClr val="FF0000"/>
                </a:solidFill>
                <a:effectLst/>
                <a:ea typeface="Open Sans" panose="020B0606030504020204" pitchFamily="34" charset="0"/>
                <a:cs typeface="Open Sans" panose="020B0606030504020204" pitchFamily="34" charset="0"/>
              </a:rPr>
              <a:t>đến</a:t>
            </a:r>
            <a:r>
              <a:rPr lang="en-US" sz="2800" b="1" i="0" dirty="0">
                <a:solidFill>
                  <a:srgbClr val="FF0000"/>
                </a:solidFill>
                <a:effectLst/>
                <a:ea typeface="Open Sans" panose="020B0606030504020204" pitchFamily="34" charset="0"/>
                <a:cs typeface="Open Sans" panose="020B0606030504020204" pitchFamily="34" charset="0"/>
              </a:rPr>
              <a:t> </a:t>
            </a:r>
            <a:r>
              <a:rPr lang="en-US" sz="2800" b="1" i="0" dirty="0" err="1">
                <a:solidFill>
                  <a:srgbClr val="FF0000"/>
                </a:solidFill>
                <a:effectLst/>
                <a:ea typeface="Open Sans" panose="020B0606030504020204" pitchFamily="34" charset="0"/>
                <a:cs typeface="Open Sans" panose="020B0606030504020204" pitchFamily="34" charset="0"/>
              </a:rPr>
              <a:t>hàng</a:t>
            </a:r>
            <a:r>
              <a:rPr lang="en-US" sz="2800" b="1" i="0" dirty="0">
                <a:solidFill>
                  <a:srgbClr val="FF0000"/>
                </a:solidFill>
                <a:effectLst/>
                <a:ea typeface="Open Sans" panose="020B0606030504020204" pitchFamily="34" charset="0"/>
                <a:cs typeface="Open Sans" panose="020B0606030504020204" pitchFamily="34" charset="0"/>
              </a:rPr>
              <a:t> </a:t>
            </a:r>
            <a:r>
              <a:rPr lang="en-US" sz="2800" b="1" i="0" dirty="0" err="1">
                <a:solidFill>
                  <a:srgbClr val="FF0000"/>
                </a:solidFill>
                <a:effectLst/>
                <a:ea typeface="Open Sans" panose="020B0606030504020204" pitchFamily="34" charset="0"/>
                <a:cs typeface="Open Sans" panose="020B0606030504020204" pitchFamily="34" charset="0"/>
              </a:rPr>
              <a:t>chục</a:t>
            </a:r>
            <a:r>
              <a:rPr lang="en-US" sz="2800" b="1" i="0" dirty="0">
                <a:solidFill>
                  <a:srgbClr val="FF0000"/>
                </a:solidFill>
                <a:effectLst/>
                <a:ea typeface="Open Sans" panose="020B0606030504020204" pitchFamily="34" charset="0"/>
                <a:cs typeface="Open Sans" panose="020B0606030504020204" pitchFamily="34" charset="0"/>
              </a:rPr>
              <a:t> </a:t>
            </a:r>
            <a:r>
              <a:rPr lang="en-US" sz="2800" b="1" i="0" dirty="0" err="1">
                <a:solidFill>
                  <a:srgbClr val="FF0000"/>
                </a:solidFill>
                <a:effectLst/>
                <a:ea typeface="Open Sans" panose="020B0606030504020204" pitchFamily="34" charset="0"/>
                <a:cs typeface="Open Sans" panose="020B0606030504020204" pitchFamily="34" charset="0"/>
              </a:rPr>
              <a:t>nghìn</a:t>
            </a:r>
            <a:endParaRPr lang="en-US" sz="2800" b="1" dirty="0">
              <a:solidFill>
                <a:srgbClr val="FF0000"/>
              </a:solidFill>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1E5E7D35-E1F2-4064-9292-3055C0333258}"/>
              </a:ext>
            </a:extLst>
          </p:cNvPr>
          <p:cNvSpPr txBox="1"/>
          <p:nvPr/>
        </p:nvSpPr>
        <p:spPr>
          <a:xfrm>
            <a:off x="4849403" y="5352836"/>
            <a:ext cx="2897312" cy="954107"/>
          </a:xfrm>
          <a:prstGeom prst="rect">
            <a:avLst/>
          </a:prstGeom>
          <a:noFill/>
        </p:spPr>
        <p:txBody>
          <a:bodyPr wrap="square" rtlCol="0">
            <a:spAutoFit/>
          </a:bodyPr>
          <a:lstStyle/>
          <a:p>
            <a:pPr algn="ctr"/>
            <a:r>
              <a:rPr lang="en-US" sz="2800" b="1">
                <a:solidFill>
                  <a:srgbClr val="FF0000"/>
                </a:solidFill>
                <a:ea typeface="Open Sans" panose="020B0606030504020204" pitchFamily="34" charset="0"/>
                <a:cs typeface="Open Sans" panose="020B0606030504020204" pitchFamily="34" charset="0"/>
              </a:rPr>
              <a:t>làm tròn đến hàng trăm</a:t>
            </a:r>
            <a:endParaRPr lang="en-US" sz="2800" b="1" dirty="0">
              <a:solidFill>
                <a:srgbClr val="FF0000"/>
              </a:solidFill>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DE740BBF-5A6A-42EE-96C3-FC5A113FB93A}"/>
              </a:ext>
            </a:extLst>
          </p:cNvPr>
          <p:cNvSpPr txBox="1"/>
          <p:nvPr/>
        </p:nvSpPr>
        <p:spPr>
          <a:xfrm>
            <a:off x="8198778" y="5311739"/>
            <a:ext cx="2897312" cy="954107"/>
          </a:xfrm>
          <a:prstGeom prst="rect">
            <a:avLst/>
          </a:prstGeom>
          <a:noFill/>
        </p:spPr>
        <p:txBody>
          <a:bodyPr wrap="square" rtlCol="0">
            <a:spAutoFit/>
          </a:bodyPr>
          <a:lstStyle/>
          <a:p>
            <a:pPr algn="ctr"/>
            <a:r>
              <a:rPr lang="en-US" sz="2800" b="1" dirty="0" err="1">
                <a:solidFill>
                  <a:srgbClr val="FF0000"/>
                </a:solidFill>
                <a:ea typeface="Open Sans" panose="020B0606030504020204" pitchFamily="34" charset="0"/>
                <a:cs typeface="Open Sans" panose="020B0606030504020204" pitchFamily="34" charset="0"/>
              </a:rPr>
              <a:t>làm</a:t>
            </a:r>
            <a:r>
              <a:rPr lang="en-US" sz="2800" b="1" dirty="0">
                <a:solidFill>
                  <a:srgbClr val="FF0000"/>
                </a:solidFill>
                <a:ea typeface="Open Sans" panose="020B0606030504020204" pitchFamily="34" charset="0"/>
                <a:cs typeface="Open Sans" panose="020B0606030504020204" pitchFamily="34" charset="0"/>
              </a:rPr>
              <a:t> </a:t>
            </a:r>
            <a:r>
              <a:rPr lang="en-US" sz="2800" b="1" dirty="0" err="1">
                <a:solidFill>
                  <a:srgbClr val="FF0000"/>
                </a:solidFill>
                <a:ea typeface="Open Sans" panose="020B0606030504020204" pitchFamily="34" charset="0"/>
                <a:cs typeface="Open Sans" panose="020B0606030504020204" pitchFamily="34" charset="0"/>
              </a:rPr>
              <a:t>tròn</a:t>
            </a:r>
            <a:r>
              <a:rPr lang="en-US" sz="2800" b="1" dirty="0">
                <a:solidFill>
                  <a:srgbClr val="FF0000"/>
                </a:solidFill>
                <a:ea typeface="Open Sans" panose="020B0606030504020204" pitchFamily="34" charset="0"/>
                <a:cs typeface="Open Sans" panose="020B0606030504020204" pitchFamily="34" charset="0"/>
              </a:rPr>
              <a:t> </a:t>
            </a:r>
            <a:r>
              <a:rPr lang="en-US" sz="2800" b="1" dirty="0" err="1">
                <a:solidFill>
                  <a:srgbClr val="FF0000"/>
                </a:solidFill>
                <a:ea typeface="Open Sans" panose="020B0606030504020204" pitchFamily="34" charset="0"/>
                <a:cs typeface="Open Sans" panose="020B0606030504020204" pitchFamily="34" charset="0"/>
              </a:rPr>
              <a:t>đến</a:t>
            </a:r>
            <a:r>
              <a:rPr lang="en-US" sz="2800" b="1" dirty="0">
                <a:solidFill>
                  <a:srgbClr val="FF0000"/>
                </a:solidFill>
                <a:ea typeface="Open Sans" panose="020B0606030504020204" pitchFamily="34" charset="0"/>
                <a:cs typeface="Open Sans" panose="020B0606030504020204" pitchFamily="34" charset="0"/>
              </a:rPr>
              <a:t> </a:t>
            </a:r>
            <a:r>
              <a:rPr lang="en-US" sz="2800" b="1" dirty="0" err="1">
                <a:solidFill>
                  <a:srgbClr val="FF0000"/>
                </a:solidFill>
                <a:ea typeface="Open Sans" panose="020B0606030504020204" pitchFamily="34" charset="0"/>
                <a:cs typeface="Open Sans" panose="020B0606030504020204" pitchFamily="34" charset="0"/>
              </a:rPr>
              <a:t>hàng</a:t>
            </a:r>
            <a:r>
              <a:rPr lang="en-US" sz="2800" b="1" dirty="0">
                <a:solidFill>
                  <a:srgbClr val="FF0000"/>
                </a:solidFill>
                <a:ea typeface="Open Sans" panose="020B0606030504020204" pitchFamily="34" charset="0"/>
                <a:cs typeface="Open Sans" panose="020B0606030504020204" pitchFamily="34" charset="0"/>
              </a:rPr>
              <a:t> </a:t>
            </a:r>
            <a:r>
              <a:rPr lang="en-US" sz="2800" b="1" dirty="0" err="1">
                <a:solidFill>
                  <a:srgbClr val="FF0000"/>
                </a:solidFill>
                <a:ea typeface="Open Sans" panose="020B0606030504020204" pitchFamily="34" charset="0"/>
                <a:cs typeface="Open Sans" panose="020B0606030504020204" pitchFamily="34" charset="0"/>
              </a:rPr>
              <a:t>nghìn</a:t>
            </a:r>
            <a:endParaRPr lang="en-US" sz="2800" b="1" dirty="0">
              <a:solidFill>
                <a:srgbClr val="FF0000"/>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20638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barn(inVertical)">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barn(inVertical)">
                                      <p:cBhvr>
                                        <p:cTn id="2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59DF3C42-8536-4370-936E-C3010B593CD7}"/>
              </a:ext>
            </a:extLst>
          </p:cNvPr>
          <p:cNvSpPr/>
          <p:nvPr/>
        </p:nvSpPr>
        <p:spPr>
          <a:xfrm>
            <a:off x="140462" y="164827"/>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4" name="TextBox 3">
            <a:extLst>
              <a:ext uri="{FF2B5EF4-FFF2-40B4-BE49-F238E27FC236}">
                <a16:creationId xmlns:a16="http://schemas.microsoft.com/office/drawing/2014/main" id="{D01F59C0-6269-4A15-B269-FF053902F727}"/>
              </a:ext>
            </a:extLst>
          </p:cNvPr>
          <p:cNvSpPr txBox="1"/>
          <p:nvPr/>
        </p:nvSpPr>
        <p:spPr>
          <a:xfrm>
            <a:off x="986320" y="199320"/>
            <a:ext cx="10849509" cy="1569660"/>
          </a:xfrm>
          <a:prstGeom prst="rect">
            <a:avLst/>
          </a:prstGeom>
          <a:noFill/>
        </p:spPr>
        <p:txBody>
          <a:bodyPr wrap="square" rtlCol="0">
            <a:spAutoFit/>
          </a:bodyPr>
          <a:lstStyle/>
          <a:p>
            <a:pPr lvl="0" algn="just">
              <a:defRPr/>
            </a:pPr>
            <a:r>
              <a:rPr lang="vi-VN" sz="3200" b="1" dirty="0">
                <a:solidFill>
                  <a:prstClr val="black"/>
                </a:solidFill>
                <a:latin typeface="Calibri" panose="020F0502020204030204" pitchFamily="34" charset="0"/>
                <a:cs typeface="Calibri" panose="020F0502020204030204" pitchFamily="34" charset="0"/>
              </a:rPr>
              <a:t>b) Trường hợp vệ tinh bay ở độ cao cách mặt đất 35 425 km. Khi làm tròn số chỉ độ cao đó đến hàng nghìn, hàng chục nghìn em được các số nào?</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FFF8EBA6-2F05-41EE-9B7B-357634D8C390}"/>
              </a:ext>
            </a:extLst>
          </p:cNvPr>
          <p:cNvSpPr txBox="1"/>
          <p:nvPr/>
        </p:nvSpPr>
        <p:spPr>
          <a:xfrm>
            <a:off x="5336589" y="2518794"/>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35 425</a:t>
            </a:r>
          </a:p>
        </p:txBody>
      </p:sp>
      <p:cxnSp>
        <p:nvCxnSpPr>
          <p:cNvPr id="13" name="Straight Arrow Connector 12">
            <a:extLst>
              <a:ext uri="{FF2B5EF4-FFF2-40B4-BE49-F238E27FC236}">
                <a16:creationId xmlns:a16="http://schemas.microsoft.com/office/drawing/2014/main" id="{5EBF7977-186F-402F-B20B-2E937DDD738D}"/>
              </a:ext>
            </a:extLst>
          </p:cNvPr>
          <p:cNvCxnSpPr>
            <a:cxnSpLocks/>
          </p:cNvCxnSpPr>
          <p:nvPr/>
        </p:nvCxnSpPr>
        <p:spPr>
          <a:xfrm>
            <a:off x="6603414" y="2814069"/>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3E05B13-8762-4FF0-8948-EB7072DFEED4}"/>
              </a:ext>
            </a:extLst>
          </p:cNvPr>
          <p:cNvSpPr txBox="1"/>
          <p:nvPr/>
        </p:nvSpPr>
        <p:spPr>
          <a:xfrm>
            <a:off x="6889164" y="2261619"/>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4 &lt; 5</a:t>
            </a:r>
          </a:p>
        </p:txBody>
      </p:sp>
      <p:sp>
        <p:nvSpPr>
          <p:cNvPr id="15" name="TextBox 14">
            <a:extLst>
              <a:ext uri="{FF2B5EF4-FFF2-40B4-BE49-F238E27FC236}">
                <a16:creationId xmlns:a16="http://schemas.microsoft.com/office/drawing/2014/main" id="{EB6EDA7B-463C-407A-A5C0-9C037EDA10BA}"/>
              </a:ext>
            </a:extLst>
          </p:cNvPr>
          <p:cNvSpPr txBox="1"/>
          <p:nvPr/>
        </p:nvSpPr>
        <p:spPr>
          <a:xfrm>
            <a:off x="6546263" y="2795019"/>
            <a:ext cx="28289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làm</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tròn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lang="en-US" sz="3200" b="1" dirty="0" err="1">
                <a:solidFill>
                  <a:srgbClr val="FF0000"/>
                </a:solidFill>
                <a:latin typeface="Calibri" panose="020F0502020204030204"/>
              </a:rPr>
              <a:t>xuống</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69B808F5-5BFC-4F7B-9683-04EA59ADE0D8}"/>
              </a:ext>
            </a:extLst>
          </p:cNvPr>
          <p:cNvSpPr txBox="1"/>
          <p:nvPr/>
        </p:nvSpPr>
        <p:spPr>
          <a:xfrm>
            <a:off x="9232314" y="2566419"/>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35 000</a:t>
            </a:r>
          </a:p>
        </p:txBody>
      </p:sp>
      <p:sp>
        <p:nvSpPr>
          <p:cNvPr id="19" name="TextBox 18">
            <a:extLst>
              <a:ext uri="{FF2B5EF4-FFF2-40B4-BE49-F238E27FC236}">
                <a16:creationId xmlns:a16="http://schemas.microsoft.com/office/drawing/2014/main" id="{B6BD67FB-FB22-4243-82B6-6FB50A8E4302}"/>
              </a:ext>
            </a:extLst>
          </p:cNvPr>
          <p:cNvSpPr txBox="1"/>
          <p:nvPr/>
        </p:nvSpPr>
        <p:spPr>
          <a:xfrm>
            <a:off x="5357139" y="4244853"/>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35 425</a:t>
            </a:r>
          </a:p>
        </p:txBody>
      </p:sp>
      <p:cxnSp>
        <p:nvCxnSpPr>
          <p:cNvPr id="20" name="Straight Arrow Connector 19">
            <a:extLst>
              <a:ext uri="{FF2B5EF4-FFF2-40B4-BE49-F238E27FC236}">
                <a16:creationId xmlns:a16="http://schemas.microsoft.com/office/drawing/2014/main" id="{9E3BE8CA-4821-46BB-AAE1-D4F1AAA6ECF8}"/>
              </a:ext>
            </a:extLst>
          </p:cNvPr>
          <p:cNvCxnSpPr>
            <a:cxnSpLocks/>
          </p:cNvCxnSpPr>
          <p:nvPr/>
        </p:nvCxnSpPr>
        <p:spPr>
          <a:xfrm>
            <a:off x="6623964" y="4540128"/>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62D1894-9D53-43CD-9D15-A48B05D6F911}"/>
              </a:ext>
            </a:extLst>
          </p:cNvPr>
          <p:cNvSpPr txBox="1"/>
          <p:nvPr/>
        </p:nvSpPr>
        <p:spPr>
          <a:xfrm>
            <a:off x="6909714" y="3987678"/>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5 = 5</a:t>
            </a:r>
          </a:p>
        </p:txBody>
      </p:sp>
      <p:sp>
        <p:nvSpPr>
          <p:cNvPr id="22" name="TextBox 21">
            <a:extLst>
              <a:ext uri="{FF2B5EF4-FFF2-40B4-BE49-F238E27FC236}">
                <a16:creationId xmlns:a16="http://schemas.microsoft.com/office/drawing/2014/main" id="{A02B67C4-7175-4523-9DFF-30C456FD28A7}"/>
              </a:ext>
            </a:extLst>
          </p:cNvPr>
          <p:cNvSpPr txBox="1"/>
          <p:nvPr/>
        </p:nvSpPr>
        <p:spPr>
          <a:xfrm>
            <a:off x="6566813" y="4521078"/>
            <a:ext cx="28289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làm</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tròn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lang="en-US" sz="3200" b="1" dirty="0" err="1">
                <a:solidFill>
                  <a:srgbClr val="FF0000"/>
                </a:solidFill>
                <a:latin typeface="Calibri" panose="020F0502020204030204"/>
              </a:rPr>
              <a:t>lên</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8A2E88A7-1473-4B64-90B2-9206D8ABD322}"/>
              </a:ext>
            </a:extLst>
          </p:cNvPr>
          <p:cNvSpPr txBox="1"/>
          <p:nvPr/>
        </p:nvSpPr>
        <p:spPr>
          <a:xfrm>
            <a:off x="9252864" y="4292478"/>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40 000</a:t>
            </a:r>
          </a:p>
        </p:txBody>
      </p:sp>
      <p:sp>
        <p:nvSpPr>
          <p:cNvPr id="7" name="Rectangle: Rounded Corners 6">
            <a:extLst>
              <a:ext uri="{FF2B5EF4-FFF2-40B4-BE49-F238E27FC236}">
                <a16:creationId xmlns:a16="http://schemas.microsoft.com/office/drawing/2014/main" id="{C1CA7FBC-FD01-40B6-A712-8FC0EA6E5D2E}"/>
              </a:ext>
            </a:extLst>
          </p:cNvPr>
          <p:cNvSpPr/>
          <p:nvPr/>
        </p:nvSpPr>
        <p:spPr>
          <a:xfrm>
            <a:off x="845820" y="2471704"/>
            <a:ext cx="4438435" cy="80138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rPr>
              <a:t>Làm</a:t>
            </a:r>
            <a:r>
              <a:rPr lang="en-US" sz="2800" b="1" dirty="0">
                <a:solidFill>
                  <a:srgbClr val="FF0000"/>
                </a:solidFill>
              </a:rPr>
              <a:t> </a:t>
            </a:r>
            <a:r>
              <a:rPr lang="en-US" sz="2800" b="1" dirty="0" err="1">
                <a:solidFill>
                  <a:srgbClr val="FF0000"/>
                </a:solidFill>
              </a:rPr>
              <a:t>tròn</a:t>
            </a:r>
            <a:r>
              <a:rPr lang="en-US" sz="2800" b="1" dirty="0">
                <a:solidFill>
                  <a:srgbClr val="FF0000"/>
                </a:solidFill>
              </a:rPr>
              <a:t> </a:t>
            </a:r>
            <a:r>
              <a:rPr lang="en-US" sz="2800" b="1" dirty="0" err="1">
                <a:solidFill>
                  <a:srgbClr val="FF0000"/>
                </a:solidFill>
              </a:rPr>
              <a:t>số</a:t>
            </a:r>
            <a:r>
              <a:rPr lang="en-US" sz="2800" b="1" dirty="0">
                <a:solidFill>
                  <a:srgbClr val="FF0000"/>
                </a:solidFill>
              </a:rPr>
              <a:t> </a:t>
            </a:r>
            <a:r>
              <a:rPr lang="en-US" sz="2800" b="1" dirty="0" err="1">
                <a:solidFill>
                  <a:srgbClr val="FF0000"/>
                </a:solidFill>
              </a:rPr>
              <a:t>đến</a:t>
            </a:r>
            <a:r>
              <a:rPr lang="en-US" sz="2800" b="1" dirty="0">
                <a:solidFill>
                  <a:srgbClr val="FF0000"/>
                </a:solidFill>
              </a:rPr>
              <a:t> </a:t>
            </a:r>
            <a:r>
              <a:rPr lang="en-US" sz="2800" b="1" dirty="0" err="1">
                <a:solidFill>
                  <a:srgbClr val="FF0000"/>
                </a:solidFill>
              </a:rPr>
              <a:t>hàng</a:t>
            </a:r>
            <a:r>
              <a:rPr lang="en-US" sz="2800" b="1" dirty="0">
                <a:solidFill>
                  <a:srgbClr val="FF0000"/>
                </a:solidFill>
              </a:rPr>
              <a:t> </a:t>
            </a:r>
            <a:r>
              <a:rPr lang="en-US" sz="2800" b="1" dirty="0" err="1">
                <a:solidFill>
                  <a:srgbClr val="FF0000"/>
                </a:solidFill>
              </a:rPr>
              <a:t>nghìn</a:t>
            </a:r>
            <a:endParaRPr lang="en-US" sz="2800" b="1" dirty="0">
              <a:solidFill>
                <a:srgbClr val="FF0000"/>
              </a:solidFill>
            </a:endParaRPr>
          </a:p>
        </p:txBody>
      </p:sp>
      <p:sp>
        <p:nvSpPr>
          <p:cNvPr id="24" name="Rectangle: Rounded Corners 23">
            <a:extLst>
              <a:ext uri="{FF2B5EF4-FFF2-40B4-BE49-F238E27FC236}">
                <a16:creationId xmlns:a16="http://schemas.microsoft.com/office/drawing/2014/main" id="{2A0233E8-4D6F-4715-89EE-6EA0D69BF080}"/>
              </a:ext>
            </a:extLst>
          </p:cNvPr>
          <p:cNvSpPr/>
          <p:nvPr/>
        </p:nvSpPr>
        <p:spPr>
          <a:xfrm>
            <a:off x="845820" y="4146392"/>
            <a:ext cx="4438435" cy="80138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rPr>
              <a:t>Làm</a:t>
            </a:r>
            <a:r>
              <a:rPr lang="en-US" sz="2800" b="1" dirty="0">
                <a:solidFill>
                  <a:srgbClr val="FF0000"/>
                </a:solidFill>
              </a:rPr>
              <a:t> </a:t>
            </a:r>
            <a:r>
              <a:rPr lang="en-US" sz="2800" b="1" dirty="0" err="1">
                <a:solidFill>
                  <a:srgbClr val="FF0000"/>
                </a:solidFill>
              </a:rPr>
              <a:t>tròn</a:t>
            </a:r>
            <a:r>
              <a:rPr lang="en-US" sz="2800" b="1" dirty="0">
                <a:solidFill>
                  <a:srgbClr val="FF0000"/>
                </a:solidFill>
              </a:rPr>
              <a:t> </a:t>
            </a:r>
            <a:r>
              <a:rPr lang="en-US" sz="2800" b="1" dirty="0" err="1">
                <a:solidFill>
                  <a:srgbClr val="FF0000"/>
                </a:solidFill>
              </a:rPr>
              <a:t>số</a:t>
            </a:r>
            <a:r>
              <a:rPr lang="en-US" sz="2800" b="1" dirty="0">
                <a:solidFill>
                  <a:srgbClr val="FF0000"/>
                </a:solidFill>
              </a:rPr>
              <a:t> </a:t>
            </a:r>
            <a:r>
              <a:rPr lang="en-US" sz="2800" b="1" dirty="0" err="1">
                <a:solidFill>
                  <a:srgbClr val="FF0000"/>
                </a:solidFill>
              </a:rPr>
              <a:t>đến</a:t>
            </a:r>
            <a:r>
              <a:rPr lang="en-US" sz="2800" b="1" dirty="0">
                <a:solidFill>
                  <a:srgbClr val="FF0000"/>
                </a:solidFill>
              </a:rPr>
              <a:t> </a:t>
            </a:r>
            <a:r>
              <a:rPr lang="en-US" sz="2800" b="1" dirty="0" err="1">
                <a:solidFill>
                  <a:srgbClr val="FF0000"/>
                </a:solidFill>
              </a:rPr>
              <a:t>hàng</a:t>
            </a:r>
            <a:r>
              <a:rPr lang="en-US" sz="2800" b="1" dirty="0">
                <a:solidFill>
                  <a:srgbClr val="FF0000"/>
                </a:solidFill>
              </a:rPr>
              <a:t> </a:t>
            </a:r>
            <a:r>
              <a:rPr lang="en-US" sz="2800" b="1" dirty="0" err="1">
                <a:solidFill>
                  <a:srgbClr val="FF0000"/>
                </a:solidFill>
              </a:rPr>
              <a:t>chục</a:t>
            </a:r>
            <a:r>
              <a:rPr lang="en-US" sz="2800" b="1" dirty="0">
                <a:solidFill>
                  <a:srgbClr val="FF0000"/>
                </a:solidFill>
              </a:rPr>
              <a:t> </a:t>
            </a:r>
            <a:r>
              <a:rPr lang="en-US" sz="2800" b="1" dirty="0" err="1">
                <a:solidFill>
                  <a:srgbClr val="FF0000"/>
                </a:solidFill>
              </a:rPr>
              <a:t>nghìn</a:t>
            </a:r>
            <a:endParaRPr lang="en-US" sz="2800" b="1" dirty="0">
              <a:solidFill>
                <a:srgbClr val="FF0000"/>
              </a:solidFill>
            </a:endParaRPr>
          </a:p>
        </p:txBody>
      </p:sp>
    </p:spTree>
    <p:extLst>
      <p:ext uri="{BB962C8B-B14F-4D97-AF65-F5344CB8AC3E}">
        <p14:creationId xmlns:p14="http://schemas.microsoft.com/office/powerpoint/2010/main" val="1242116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fade">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fade">
                                      <p:cBhvr>
                                        <p:cTn id="42" dur="500"/>
                                        <p:tgtEl>
                                          <p:spTgt spid="1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xEl>
                                              <p:pRg st="0" end="0"/>
                                            </p:txEl>
                                          </p:spTgt>
                                        </p:tgtEl>
                                        <p:attrNameLst>
                                          <p:attrName>style.visibility</p:attrName>
                                        </p:attrNameLst>
                                      </p:cBhvr>
                                      <p:to>
                                        <p:strVal val="visible"/>
                                      </p:to>
                                    </p:set>
                                    <p:animEffect transition="in" filter="fade">
                                      <p:cBhvr>
                                        <p:cTn id="52" dur="500"/>
                                        <p:tgtEl>
                                          <p:spTgt spid="2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fade">
                                      <p:cBhvr>
                                        <p:cTn id="6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19F63F-4AC9-E9C7-1337-80CE0F482482}"/>
              </a:ext>
            </a:extLst>
          </p:cNvPr>
          <p:cNvPicPr>
            <a:picLocks noChangeAspect="1"/>
          </p:cNvPicPr>
          <p:nvPr/>
        </p:nvPicPr>
        <p:blipFill>
          <a:blip r:embed="rId2"/>
          <a:stretch>
            <a:fillRect/>
          </a:stretch>
        </p:blipFill>
        <p:spPr>
          <a:xfrm>
            <a:off x="3126303" y="1378275"/>
            <a:ext cx="7242676" cy="3596952"/>
          </a:xfrm>
          <a:prstGeom prst="rect">
            <a:avLst/>
          </a:prstGeom>
        </p:spPr>
      </p:pic>
      <p:pic>
        <p:nvPicPr>
          <p:cNvPr id="4" name="Picture 7">
            <a:extLst>
              <a:ext uri="{FF2B5EF4-FFF2-40B4-BE49-F238E27FC236}">
                <a16:creationId xmlns:a16="http://schemas.microsoft.com/office/drawing/2014/main" id="{517A9AF2-A30D-2CC4-FE9E-4475D307C3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5920" y="2754688"/>
            <a:ext cx="2926080" cy="3624648"/>
          </a:xfrm>
          <a:prstGeom prst="rect">
            <a:avLst/>
          </a:prstGeom>
        </p:spPr>
      </p:pic>
    </p:spTree>
    <p:extLst>
      <p:ext uri="{BB962C8B-B14F-4D97-AF65-F5344CB8AC3E}">
        <p14:creationId xmlns:p14="http://schemas.microsoft.com/office/powerpoint/2010/main" val="3408394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7" name="Picture 7">
            <a:extLst>
              <a:ext uri="{FF2B5EF4-FFF2-40B4-BE49-F238E27FC236}">
                <a16:creationId xmlns:a16="http://schemas.microsoft.com/office/drawing/2014/main" id="{C6FEA42E-0DDE-443D-BB40-681E0FD2EA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5480" y="1844824"/>
            <a:ext cx="3816424" cy="4727552"/>
          </a:xfrm>
          <a:prstGeom prst="rect">
            <a:avLst/>
          </a:prstGeom>
        </p:spPr>
      </p:pic>
      <p:pic>
        <p:nvPicPr>
          <p:cNvPr id="5" name="Picture 4" descr="A red and green text on a black background&#10;&#10;AI-generated content may be incorrect.">
            <a:extLst>
              <a:ext uri="{FF2B5EF4-FFF2-40B4-BE49-F238E27FC236}">
                <a16:creationId xmlns:a16="http://schemas.microsoft.com/office/drawing/2014/main" id="{3F394EC4-E412-B78C-4CC5-2103AA20F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5353" y="1116850"/>
            <a:ext cx="7456054" cy="5584420"/>
          </a:xfrm>
          <a:prstGeom prst="rect">
            <a:avLst/>
          </a:prstGeom>
        </p:spPr>
      </p:pic>
    </p:spTree>
    <p:extLst>
      <p:ext uri="{BB962C8B-B14F-4D97-AF65-F5344CB8AC3E}">
        <p14:creationId xmlns:p14="http://schemas.microsoft.com/office/powerpoint/2010/main" val="60011628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740411544424502732">
            <a:hlinkClick r:id="" action="ppaction://media"/>
            <a:extLst>
              <a:ext uri="{FF2B5EF4-FFF2-40B4-BE49-F238E27FC236}">
                <a16:creationId xmlns:a16="http://schemas.microsoft.com/office/drawing/2014/main" id="{19A332F9-36F2-A876-A8AA-57B5400775F6}"/>
              </a:ext>
            </a:extLst>
          </p:cNvPr>
          <p:cNvPicPr>
            <a:picLocks noChangeAspect="1"/>
          </p:cNvPicPr>
          <p:nvPr>
            <a:videoFile r:link="rId1"/>
            <p:extLst>
              <p:ext uri="{DAA4B4D4-6D71-4841-9C94-3DE7FCFB9230}">
                <p14:media xmlns:p14="http://schemas.microsoft.com/office/powerpoint/2010/main" r:embed="rId2">
                  <p14:trim end="7742"/>
                </p14:media>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987455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45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ular Callout 2">
            <a:extLst>
              <a:ext uri="{FF2B5EF4-FFF2-40B4-BE49-F238E27FC236}">
                <a16:creationId xmlns:a16="http://schemas.microsoft.com/office/drawing/2014/main" id="{0B1BA3C7-540B-405D-A351-9D052E4C9AF0}"/>
              </a:ext>
            </a:extLst>
          </p:cNvPr>
          <p:cNvSpPr/>
          <p:nvPr/>
        </p:nvSpPr>
        <p:spPr>
          <a:xfrm>
            <a:off x="1085851" y="752475"/>
            <a:ext cx="3848100" cy="1615440"/>
          </a:xfrm>
          <a:prstGeom prst="wedgeRoundRectCallout">
            <a:avLst>
              <a:gd name="adj1" fmla="val -46905"/>
              <a:gd name="adj2" fmla="val 7056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dirty="0">
                <a:solidFill>
                  <a:prstClr val="black"/>
                </a:solidFill>
              </a:rPr>
              <a:t>Khi </a:t>
            </a:r>
            <a:r>
              <a:rPr lang="en-US" sz="2800" dirty="0" err="1">
                <a:solidFill>
                  <a:prstClr val="black"/>
                </a:solidFill>
              </a:rPr>
              <a:t>làm</a:t>
            </a:r>
            <a:r>
              <a:rPr lang="en-US" sz="2800" dirty="0">
                <a:solidFill>
                  <a:prstClr val="black"/>
                </a:solidFill>
              </a:rPr>
              <a:t> </a:t>
            </a:r>
            <a:r>
              <a:rPr lang="en-US" sz="2800" dirty="0" err="1">
                <a:solidFill>
                  <a:prstClr val="black"/>
                </a:solidFill>
              </a:rPr>
              <a:t>tròn</a:t>
            </a:r>
            <a:r>
              <a:rPr lang="en-US" sz="2800" dirty="0">
                <a:solidFill>
                  <a:prstClr val="black"/>
                </a:solidFill>
              </a:rPr>
              <a:t> </a:t>
            </a:r>
            <a:r>
              <a:rPr lang="en-US" sz="2800" dirty="0" err="1">
                <a:solidFill>
                  <a:prstClr val="black"/>
                </a:solidFill>
              </a:rPr>
              <a:t>số</a:t>
            </a:r>
            <a:r>
              <a:rPr lang="en-US" sz="2800" dirty="0">
                <a:solidFill>
                  <a:prstClr val="black"/>
                </a:solidFill>
              </a:rPr>
              <a:t> </a:t>
            </a:r>
            <a:r>
              <a:rPr lang="en-US" sz="2800" dirty="0" err="1">
                <a:solidFill>
                  <a:prstClr val="black"/>
                </a:solidFill>
              </a:rPr>
              <a:t>đến</a:t>
            </a:r>
            <a:r>
              <a:rPr lang="en-US" sz="2800" dirty="0">
                <a:solidFill>
                  <a:prstClr val="black"/>
                </a:solidFill>
              </a:rPr>
              <a:t> </a:t>
            </a:r>
            <a:r>
              <a:rPr lang="en-US" sz="2800" dirty="0" err="1">
                <a:solidFill>
                  <a:prstClr val="black"/>
                </a:solidFill>
              </a:rPr>
              <a:t>hàng</a:t>
            </a:r>
            <a:r>
              <a:rPr lang="en-US" sz="2800" dirty="0">
                <a:solidFill>
                  <a:prstClr val="black"/>
                </a:solidFill>
              </a:rPr>
              <a:t> </a:t>
            </a:r>
            <a:r>
              <a:rPr lang="en-US" sz="2800" dirty="0" err="1">
                <a:solidFill>
                  <a:prstClr val="black"/>
                </a:solidFill>
              </a:rPr>
              <a:t>nghìn</a:t>
            </a:r>
            <a:r>
              <a:rPr lang="en-US" sz="2800" dirty="0">
                <a:solidFill>
                  <a:prstClr val="black"/>
                </a:solidFill>
              </a:rPr>
              <a:t>, ta so </a:t>
            </a:r>
            <a:r>
              <a:rPr lang="en-US" sz="2800" dirty="0" err="1">
                <a:solidFill>
                  <a:prstClr val="black"/>
                </a:solidFill>
              </a:rPr>
              <a:t>sánh</a:t>
            </a:r>
            <a:r>
              <a:rPr lang="en-US" sz="2800" dirty="0">
                <a:solidFill>
                  <a:prstClr val="black"/>
                </a:solidFill>
              </a:rPr>
              <a:t> </a:t>
            </a:r>
            <a:r>
              <a:rPr lang="en-US" sz="2800" dirty="0" err="1">
                <a:solidFill>
                  <a:prstClr val="black"/>
                </a:solidFill>
              </a:rPr>
              <a:t>chữ</a:t>
            </a:r>
            <a:r>
              <a:rPr lang="en-US" sz="2800" dirty="0">
                <a:solidFill>
                  <a:prstClr val="black"/>
                </a:solidFill>
              </a:rPr>
              <a:t> </a:t>
            </a:r>
            <a:r>
              <a:rPr lang="en-US" sz="2800" dirty="0" err="1">
                <a:solidFill>
                  <a:prstClr val="black"/>
                </a:solidFill>
              </a:rPr>
              <a:t>số</a:t>
            </a:r>
            <a:r>
              <a:rPr lang="en-US" sz="2800" dirty="0">
                <a:solidFill>
                  <a:prstClr val="black"/>
                </a:solidFill>
              </a:rPr>
              <a:t> </a:t>
            </a:r>
            <a:r>
              <a:rPr lang="en-US" sz="2800" dirty="0" err="1">
                <a:solidFill>
                  <a:prstClr val="black"/>
                </a:solidFill>
              </a:rPr>
              <a:t>hàng</a:t>
            </a:r>
            <a:r>
              <a:rPr lang="en-US" sz="2800" dirty="0">
                <a:solidFill>
                  <a:prstClr val="black"/>
                </a:solidFill>
              </a:rPr>
              <a:t> </a:t>
            </a:r>
            <a:r>
              <a:rPr lang="en-US" sz="2800" dirty="0" err="1">
                <a:solidFill>
                  <a:prstClr val="black"/>
                </a:solidFill>
              </a:rPr>
              <a:t>trăm</a:t>
            </a:r>
            <a:r>
              <a:rPr lang="en-US" sz="2800" dirty="0">
                <a:solidFill>
                  <a:prstClr val="black"/>
                </a:solidFill>
              </a:rPr>
              <a:t> </a:t>
            </a:r>
            <a:r>
              <a:rPr lang="en-US" sz="2800" dirty="0" err="1">
                <a:solidFill>
                  <a:prstClr val="black"/>
                </a:solidFill>
              </a:rPr>
              <a:t>với</a:t>
            </a:r>
            <a:r>
              <a:rPr lang="en-US" sz="2800" dirty="0">
                <a:solidFill>
                  <a:prstClr val="black"/>
                </a:solidFill>
              </a:rPr>
              <a:t> 5.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67A44FA-0105-44A1-976E-59344CA22925}"/>
              </a:ext>
            </a:extLst>
          </p:cNvPr>
          <p:cNvPicPr>
            <a:picLocks noChangeAspect="1"/>
          </p:cNvPicPr>
          <p:nvPr/>
        </p:nvPicPr>
        <p:blipFill>
          <a:blip r:embed="rId2"/>
          <a:stretch>
            <a:fillRect/>
          </a:stretch>
        </p:blipFill>
        <p:spPr>
          <a:xfrm>
            <a:off x="457200" y="2633662"/>
            <a:ext cx="1619250" cy="1247775"/>
          </a:xfrm>
          <a:prstGeom prst="ellipse">
            <a:avLst/>
          </a:prstGeom>
          <a:ln>
            <a:noFill/>
          </a:ln>
          <a:effectLst>
            <a:softEdge rad="112500"/>
          </a:effectLst>
        </p:spPr>
      </p:pic>
      <p:sp>
        <p:nvSpPr>
          <p:cNvPr id="4" name="Rectangle 3">
            <a:extLst>
              <a:ext uri="{FF2B5EF4-FFF2-40B4-BE49-F238E27FC236}">
                <a16:creationId xmlns:a16="http://schemas.microsoft.com/office/drawing/2014/main" id="{90CD3192-A917-4F9F-911D-A040ADFDD99B}"/>
              </a:ext>
            </a:extLst>
          </p:cNvPr>
          <p:cNvSpPr/>
          <p:nvPr/>
        </p:nvSpPr>
        <p:spPr>
          <a:xfrm>
            <a:off x="5229225" y="619125"/>
            <a:ext cx="5781675" cy="3429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F9C483E-3640-4294-9832-4B6D684F78CF}"/>
              </a:ext>
            </a:extLst>
          </p:cNvPr>
          <p:cNvSpPr txBox="1"/>
          <p:nvPr/>
        </p:nvSpPr>
        <p:spPr>
          <a:xfrm>
            <a:off x="5343525" y="838200"/>
            <a:ext cx="1847850" cy="584775"/>
          </a:xfrm>
          <a:prstGeom prst="rect">
            <a:avLst/>
          </a:prstGeom>
          <a:noFill/>
        </p:spPr>
        <p:txBody>
          <a:bodyPr wrap="square" rtlCol="0">
            <a:spAutoFit/>
          </a:bodyPr>
          <a:lstStyle/>
          <a:p>
            <a:r>
              <a:rPr lang="en-US" sz="3200" b="1" dirty="0"/>
              <a:t>11 678</a:t>
            </a:r>
          </a:p>
        </p:txBody>
      </p:sp>
      <p:cxnSp>
        <p:nvCxnSpPr>
          <p:cNvPr id="7" name="Straight Arrow Connector 6">
            <a:extLst>
              <a:ext uri="{FF2B5EF4-FFF2-40B4-BE49-F238E27FC236}">
                <a16:creationId xmlns:a16="http://schemas.microsoft.com/office/drawing/2014/main" id="{2BEE7C0A-748F-43CB-B40D-836D2CEAACBD}"/>
              </a:ext>
            </a:extLst>
          </p:cNvPr>
          <p:cNvCxnSpPr>
            <a:cxnSpLocks/>
          </p:cNvCxnSpPr>
          <p:nvPr/>
        </p:nvCxnSpPr>
        <p:spPr>
          <a:xfrm>
            <a:off x="6610350" y="1133475"/>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0C51823-C4E7-4AAE-8D7F-6BA38636BBC8}"/>
              </a:ext>
            </a:extLst>
          </p:cNvPr>
          <p:cNvSpPr txBox="1"/>
          <p:nvPr/>
        </p:nvSpPr>
        <p:spPr>
          <a:xfrm>
            <a:off x="6896100" y="581025"/>
            <a:ext cx="1847850" cy="584775"/>
          </a:xfrm>
          <a:prstGeom prst="rect">
            <a:avLst/>
          </a:prstGeom>
          <a:noFill/>
        </p:spPr>
        <p:txBody>
          <a:bodyPr wrap="square" rtlCol="0">
            <a:spAutoFit/>
          </a:bodyPr>
          <a:lstStyle/>
          <a:p>
            <a:r>
              <a:rPr lang="en-US" sz="3200" b="1" dirty="0" err="1"/>
              <a:t>vì</a:t>
            </a:r>
            <a:r>
              <a:rPr lang="en-US" sz="3200" b="1" dirty="0"/>
              <a:t> 6 &gt; 5</a:t>
            </a:r>
          </a:p>
        </p:txBody>
      </p:sp>
      <p:sp>
        <p:nvSpPr>
          <p:cNvPr id="54" name="TextBox 53">
            <a:extLst>
              <a:ext uri="{FF2B5EF4-FFF2-40B4-BE49-F238E27FC236}">
                <a16:creationId xmlns:a16="http://schemas.microsoft.com/office/drawing/2014/main" id="{0B342A98-9940-4673-9C1E-A3076A38CDEE}"/>
              </a:ext>
            </a:extLst>
          </p:cNvPr>
          <p:cNvSpPr txBox="1"/>
          <p:nvPr/>
        </p:nvSpPr>
        <p:spPr>
          <a:xfrm>
            <a:off x="6734175" y="1104900"/>
            <a:ext cx="2381250" cy="584775"/>
          </a:xfrm>
          <a:prstGeom prst="rect">
            <a:avLst/>
          </a:prstGeom>
          <a:noFill/>
        </p:spPr>
        <p:txBody>
          <a:bodyPr wrap="square" rtlCol="0">
            <a:spAutoFit/>
          </a:bodyPr>
          <a:lstStyle/>
          <a:p>
            <a:r>
              <a:rPr lang="en-US" sz="3200" b="1" dirty="0" err="1"/>
              <a:t>làm</a:t>
            </a:r>
            <a:r>
              <a:rPr lang="en-US" sz="3200" b="1" dirty="0"/>
              <a:t> </a:t>
            </a:r>
            <a:r>
              <a:rPr lang="en-US" sz="3200" b="1" dirty="0" err="1"/>
              <a:t>tròn</a:t>
            </a:r>
            <a:r>
              <a:rPr lang="en-US" sz="3200" b="1" dirty="0"/>
              <a:t> </a:t>
            </a:r>
            <a:r>
              <a:rPr lang="en-US" sz="3200" b="1" dirty="0" err="1"/>
              <a:t>lên</a:t>
            </a:r>
            <a:endParaRPr lang="en-US" sz="3200" b="1" dirty="0"/>
          </a:p>
        </p:txBody>
      </p:sp>
      <p:sp>
        <p:nvSpPr>
          <p:cNvPr id="56" name="TextBox 55">
            <a:extLst>
              <a:ext uri="{FF2B5EF4-FFF2-40B4-BE49-F238E27FC236}">
                <a16:creationId xmlns:a16="http://schemas.microsoft.com/office/drawing/2014/main" id="{322317DC-13E8-447E-A332-7891C8A680E0}"/>
              </a:ext>
            </a:extLst>
          </p:cNvPr>
          <p:cNvSpPr txBox="1"/>
          <p:nvPr/>
        </p:nvSpPr>
        <p:spPr>
          <a:xfrm>
            <a:off x="9239250" y="885825"/>
            <a:ext cx="1847850" cy="584775"/>
          </a:xfrm>
          <a:prstGeom prst="rect">
            <a:avLst/>
          </a:prstGeom>
          <a:noFill/>
        </p:spPr>
        <p:txBody>
          <a:bodyPr wrap="square" rtlCol="0">
            <a:spAutoFit/>
          </a:bodyPr>
          <a:lstStyle/>
          <a:p>
            <a:r>
              <a:rPr lang="en-US" sz="3200" b="1" dirty="0"/>
              <a:t>12 000</a:t>
            </a:r>
          </a:p>
        </p:txBody>
      </p:sp>
      <p:sp>
        <p:nvSpPr>
          <p:cNvPr id="57" name="TextBox 56">
            <a:extLst>
              <a:ext uri="{FF2B5EF4-FFF2-40B4-BE49-F238E27FC236}">
                <a16:creationId xmlns:a16="http://schemas.microsoft.com/office/drawing/2014/main" id="{625E36A0-FF03-485A-9FCF-58D1E7DC7F03}"/>
              </a:ext>
            </a:extLst>
          </p:cNvPr>
          <p:cNvSpPr txBox="1"/>
          <p:nvPr/>
        </p:nvSpPr>
        <p:spPr>
          <a:xfrm>
            <a:off x="5372100" y="1914525"/>
            <a:ext cx="1847850" cy="584775"/>
          </a:xfrm>
          <a:prstGeom prst="rect">
            <a:avLst/>
          </a:prstGeom>
          <a:noFill/>
        </p:spPr>
        <p:txBody>
          <a:bodyPr wrap="square" rtlCol="0">
            <a:spAutoFit/>
          </a:bodyPr>
          <a:lstStyle/>
          <a:p>
            <a:r>
              <a:rPr lang="en-US" sz="3200" b="1" dirty="0"/>
              <a:t>11 204</a:t>
            </a:r>
          </a:p>
        </p:txBody>
      </p:sp>
      <p:cxnSp>
        <p:nvCxnSpPr>
          <p:cNvPr id="58" name="Straight Arrow Connector 57">
            <a:extLst>
              <a:ext uri="{FF2B5EF4-FFF2-40B4-BE49-F238E27FC236}">
                <a16:creationId xmlns:a16="http://schemas.microsoft.com/office/drawing/2014/main" id="{BD660088-252E-46A6-83BD-15F8E34A51FC}"/>
              </a:ext>
            </a:extLst>
          </p:cNvPr>
          <p:cNvCxnSpPr>
            <a:cxnSpLocks/>
          </p:cNvCxnSpPr>
          <p:nvPr/>
        </p:nvCxnSpPr>
        <p:spPr>
          <a:xfrm>
            <a:off x="6638925" y="2209800"/>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C64B618-90AC-44CE-AB4A-98CFB8908A9E}"/>
              </a:ext>
            </a:extLst>
          </p:cNvPr>
          <p:cNvSpPr txBox="1"/>
          <p:nvPr/>
        </p:nvSpPr>
        <p:spPr>
          <a:xfrm>
            <a:off x="6924675" y="1657350"/>
            <a:ext cx="1847850" cy="584775"/>
          </a:xfrm>
          <a:prstGeom prst="rect">
            <a:avLst/>
          </a:prstGeom>
          <a:noFill/>
        </p:spPr>
        <p:txBody>
          <a:bodyPr wrap="square" rtlCol="0">
            <a:spAutoFit/>
          </a:bodyPr>
          <a:lstStyle/>
          <a:p>
            <a:r>
              <a:rPr lang="en-US" sz="3200" b="1" dirty="0" err="1"/>
              <a:t>vì</a:t>
            </a:r>
            <a:r>
              <a:rPr lang="en-US" sz="3200" b="1" dirty="0"/>
              <a:t> 2 &lt; 5</a:t>
            </a:r>
          </a:p>
        </p:txBody>
      </p:sp>
      <p:sp>
        <p:nvSpPr>
          <p:cNvPr id="60" name="TextBox 59">
            <a:extLst>
              <a:ext uri="{FF2B5EF4-FFF2-40B4-BE49-F238E27FC236}">
                <a16:creationId xmlns:a16="http://schemas.microsoft.com/office/drawing/2014/main" id="{F1A49FB3-A077-4AAD-A010-656A891225E1}"/>
              </a:ext>
            </a:extLst>
          </p:cNvPr>
          <p:cNvSpPr txBox="1"/>
          <p:nvPr/>
        </p:nvSpPr>
        <p:spPr>
          <a:xfrm>
            <a:off x="6543674" y="2181225"/>
            <a:ext cx="2962275" cy="584775"/>
          </a:xfrm>
          <a:prstGeom prst="rect">
            <a:avLst/>
          </a:prstGeom>
          <a:noFill/>
        </p:spPr>
        <p:txBody>
          <a:bodyPr wrap="square" rtlCol="0">
            <a:spAutoFit/>
          </a:bodyPr>
          <a:lstStyle/>
          <a:p>
            <a:r>
              <a:rPr lang="en-US" sz="3200" b="1" dirty="0" err="1"/>
              <a:t>làm</a:t>
            </a:r>
            <a:r>
              <a:rPr lang="en-US" sz="3200" b="1" dirty="0"/>
              <a:t> </a:t>
            </a:r>
            <a:r>
              <a:rPr lang="en-US" sz="3200" b="1" dirty="0" err="1"/>
              <a:t>tròn</a:t>
            </a:r>
            <a:r>
              <a:rPr lang="en-US" sz="3200" b="1" dirty="0"/>
              <a:t> </a:t>
            </a:r>
            <a:r>
              <a:rPr lang="en-US" sz="3200" b="1" dirty="0" err="1"/>
              <a:t>xuống</a:t>
            </a:r>
            <a:endParaRPr lang="en-US" sz="3200" b="1" dirty="0"/>
          </a:p>
        </p:txBody>
      </p:sp>
      <p:sp>
        <p:nvSpPr>
          <p:cNvPr id="61" name="TextBox 60">
            <a:extLst>
              <a:ext uri="{FF2B5EF4-FFF2-40B4-BE49-F238E27FC236}">
                <a16:creationId xmlns:a16="http://schemas.microsoft.com/office/drawing/2014/main" id="{F4A8051D-DEFC-4281-96F6-E0B104B834EC}"/>
              </a:ext>
            </a:extLst>
          </p:cNvPr>
          <p:cNvSpPr txBox="1"/>
          <p:nvPr/>
        </p:nvSpPr>
        <p:spPr>
          <a:xfrm>
            <a:off x="9267825" y="1962150"/>
            <a:ext cx="1847850" cy="584775"/>
          </a:xfrm>
          <a:prstGeom prst="rect">
            <a:avLst/>
          </a:prstGeom>
          <a:noFill/>
        </p:spPr>
        <p:txBody>
          <a:bodyPr wrap="square" rtlCol="0">
            <a:spAutoFit/>
          </a:bodyPr>
          <a:lstStyle/>
          <a:p>
            <a:r>
              <a:rPr lang="en-US" sz="3200" b="1" dirty="0"/>
              <a:t>11 000</a:t>
            </a:r>
          </a:p>
        </p:txBody>
      </p:sp>
      <p:sp>
        <p:nvSpPr>
          <p:cNvPr id="62" name="TextBox 61">
            <a:extLst>
              <a:ext uri="{FF2B5EF4-FFF2-40B4-BE49-F238E27FC236}">
                <a16:creationId xmlns:a16="http://schemas.microsoft.com/office/drawing/2014/main" id="{95605A4A-957F-4672-B272-70A012F00306}"/>
              </a:ext>
            </a:extLst>
          </p:cNvPr>
          <p:cNvSpPr txBox="1"/>
          <p:nvPr/>
        </p:nvSpPr>
        <p:spPr>
          <a:xfrm>
            <a:off x="5400675" y="3057525"/>
            <a:ext cx="1847850" cy="584775"/>
          </a:xfrm>
          <a:prstGeom prst="rect">
            <a:avLst/>
          </a:prstGeom>
          <a:noFill/>
        </p:spPr>
        <p:txBody>
          <a:bodyPr wrap="square" rtlCol="0">
            <a:spAutoFit/>
          </a:bodyPr>
          <a:lstStyle/>
          <a:p>
            <a:r>
              <a:rPr lang="en-US" sz="3200" b="1" dirty="0"/>
              <a:t>11 515</a:t>
            </a:r>
          </a:p>
        </p:txBody>
      </p:sp>
      <p:cxnSp>
        <p:nvCxnSpPr>
          <p:cNvPr id="63" name="Straight Arrow Connector 62">
            <a:extLst>
              <a:ext uri="{FF2B5EF4-FFF2-40B4-BE49-F238E27FC236}">
                <a16:creationId xmlns:a16="http://schemas.microsoft.com/office/drawing/2014/main" id="{A8A148C6-4E5F-432C-B435-E2D7C3A0EE2E}"/>
              </a:ext>
            </a:extLst>
          </p:cNvPr>
          <p:cNvCxnSpPr>
            <a:cxnSpLocks/>
          </p:cNvCxnSpPr>
          <p:nvPr/>
        </p:nvCxnSpPr>
        <p:spPr>
          <a:xfrm>
            <a:off x="6667500" y="3352800"/>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47FB9C3-6784-47C9-891A-43B88AD540C4}"/>
              </a:ext>
            </a:extLst>
          </p:cNvPr>
          <p:cNvSpPr txBox="1"/>
          <p:nvPr/>
        </p:nvSpPr>
        <p:spPr>
          <a:xfrm>
            <a:off x="6953250" y="2800350"/>
            <a:ext cx="1847850" cy="584775"/>
          </a:xfrm>
          <a:prstGeom prst="rect">
            <a:avLst/>
          </a:prstGeom>
          <a:noFill/>
        </p:spPr>
        <p:txBody>
          <a:bodyPr wrap="square" rtlCol="0">
            <a:spAutoFit/>
          </a:bodyPr>
          <a:lstStyle/>
          <a:p>
            <a:r>
              <a:rPr lang="en-US" sz="3200" b="1" dirty="0" err="1"/>
              <a:t>vì</a:t>
            </a:r>
            <a:r>
              <a:rPr lang="en-US" sz="3200" b="1" dirty="0"/>
              <a:t> 5 = 5</a:t>
            </a:r>
          </a:p>
        </p:txBody>
      </p:sp>
      <p:sp>
        <p:nvSpPr>
          <p:cNvPr id="65" name="TextBox 64">
            <a:extLst>
              <a:ext uri="{FF2B5EF4-FFF2-40B4-BE49-F238E27FC236}">
                <a16:creationId xmlns:a16="http://schemas.microsoft.com/office/drawing/2014/main" id="{13B5CFFD-3DE5-4362-B7A2-CEAA6C336DC6}"/>
              </a:ext>
            </a:extLst>
          </p:cNvPr>
          <p:cNvSpPr txBox="1"/>
          <p:nvPr/>
        </p:nvSpPr>
        <p:spPr>
          <a:xfrm>
            <a:off x="6791325" y="3324225"/>
            <a:ext cx="2381250" cy="584775"/>
          </a:xfrm>
          <a:prstGeom prst="rect">
            <a:avLst/>
          </a:prstGeom>
          <a:noFill/>
        </p:spPr>
        <p:txBody>
          <a:bodyPr wrap="square" rtlCol="0">
            <a:spAutoFit/>
          </a:bodyPr>
          <a:lstStyle/>
          <a:p>
            <a:r>
              <a:rPr lang="en-US" sz="3200" b="1" dirty="0" err="1"/>
              <a:t>làm</a:t>
            </a:r>
            <a:r>
              <a:rPr lang="en-US" sz="3200" b="1" dirty="0"/>
              <a:t> </a:t>
            </a:r>
            <a:r>
              <a:rPr lang="en-US" sz="3200" b="1" dirty="0" err="1"/>
              <a:t>tròn</a:t>
            </a:r>
            <a:r>
              <a:rPr lang="en-US" sz="3200" b="1" dirty="0"/>
              <a:t> </a:t>
            </a:r>
            <a:r>
              <a:rPr lang="en-US" sz="3200" b="1" dirty="0" err="1"/>
              <a:t>lên</a:t>
            </a:r>
            <a:endParaRPr lang="en-US" sz="3200" b="1" dirty="0"/>
          </a:p>
        </p:txBody>
      </p:sp>
      <p:sp>
        <p:nvSpPr>
          <p:cNvPr id="66" name="TextBox 65">
            <a:extLst>
              <a:ext uri="{FF2B5EF4-FFF2-40B4-BE49-F238E27FC236}">
                <a16:creationId xmlns:a16="http://schemas.microsoft.com/office/drawing/2014/main" id="{947436D1-EA04-4F02-9A43-8179F42DE6E3}"/>
              </a:ext>
            </a:extLst>
          </p:cNvPr>
          <p:cNvSpPr txBox="1"/>
          <p:nvPr/>
        </p:nvSpPr>
        <p:spPr>
          <a:xfrm>
            <a:off x="9296400" y="3105150"/>
            <a:ext cx="1847850" cy="584775"/>
          </a:xfrm>
          <a:prstGeom prst="rect">
            <a:avLst/>
          </a:prstGeom>
          <a:noFill/>
        </p:spPr>
        <p:txBody>
          <a:bodyPr wrap="square" rtlCol="0">
            <a:spAutoFit/>
          </a:bodyPr>
          <a:lstStyle/>
          <a:p>
            <a:r>
              <a:rPr lang="en-US" sz="3200" b="1" dirty="0"/>
              <a:t>12 000</a:t>
            </a:r>
          </a:p>
        </p:txBody>
      </p:sp>
      <p:sp>
        <p:nvSpPr>
          <p:cNvPr id="67" name="TextBox 66">
            <a:extLst>
              <a:ext uri="{FF2B5EF4-FFF2-40B4-BE49-F238E27FC236}">
                <a16:creationId xmlns:a16="http://schemas.microsoft.com/office/drawing/2014/main" id="{53E13C0C-4554-47EE-AD43-C7C7115BA018}"/>
              </a:ext>
            </a:extLst>
          </p:cNvPr>
          <p:cNvSpPr txBox="1"/>
          <p:nvPr/>
        </p:nvSpPr>
        <p:spPr>
          <a:xfrm>
            <a:off x="430875" y="4272093"/>
            <a:ext cx="11174566" cy="2169814"/>
          </a:xfrm>
          <a:custGeom>
            <a:avLst/>
            <a:gdLst>
              <a:gd name="connsiteX0" fmla="*/ 0 w 11174566"/>
              <a:gd name="connsiteY0" fmla="*/ 361643 h 2169814"/>
              <a:gd name="connsiteX1" fmla="*/ 361643 w 11174566"/>
              <a:gd name="connsiteY1" fmla="*/ 0 h 2169814"/>
              <a:gd name="connsiteX2" fmla="*/ 10812923 w 11174566"/>
              <a:gd name="connsiteY2" fmla="*/ 0 h 2169814"/>
              <a:gd name="connsiteX3" fmla="*/ 11174566 w 11174566"/>
              <a:gd name="connsiteY3" fmla="*/ 361643 h 2169814"/>
              <a:gd name="connsiteX4" fmla="*/ 11174566 w 11174566"/>
              <a:gd name="connsiteY4" fmla="*/ 1808171 h 2169814"/>
              <a:gd name="connsiteX5" fmla="*/ 10812923 w 11174566"/>
              <a:gd name="connsiteY5" fmla="*/ 2169814 h 2169814"/>
              <a:gd name="connsiteX6" fmla="*/ 361643 w 11174566"/>
              <a:gd name="connsiteY6" fmla="*/ 2169814 h 2169814"/>
              <a:gd name="connsiteX7" fmla="*/ 0 w 11174566"/>
              <a:gd name="connsiteY7" fmla="*/ 1808171 h 2169814"/>
              <a:gd name="connsiteX8" fmla="*/ 0 w 11174566"/>
              <a:gd name="connsiteY8" fmla="*/ 361643 h 2169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4566" h="2169814" fill="none" extrusionOk="0">
                <a:moveTo>
                  <a:pt x="0" y="361643"/>
                </a:moveTo>
                <a:cubicBezTo>
                  <a:pt x="-5693" y="191256"/>
                  <a:pt x="191002" y="2492"/>
                  <a:pt x="361643" y="0"/>
                </a:cubicBezTo>
                <a:cubicBezTo>
                  <a:pt x="3161961" y="149005"/>
                  <a:pt x="7148834" y="124578"/>
                  <a:pt x="10812923" y="0"/>
                </a:cubicBezTo>
                <a:cubicBezTo>
                  <a:pt x="10991992" y="11369"/>
                  <a:pt x="11207432" y="154450"/>
                  <a:pt x="11174566" y="361643"/>
                </a:cubicBezTo>
                <a:cubicBezTo>
                  <a:pt x="11123317" y="750874"/>
                  <a:pt x="11044392" y="1606421"/>
                  <a:pt x="11174566" y="1808171"/>
                </a:cubicBezTo>
                <a:cubicBezTo>
                  <a:pt x="11175147" y="2020313"/>
                  <a:pt x="11025444" y="2174846"/>
                  <a:pt x="10812923" y="2169814"/>
                </a:cubicBezTo>
                <a:cubicBezTo>
                  <a:pt x="6418654" y="2139929"/>
                  <a:pt x="3761177" y="2112299"/>
                  <a:pt x="361643" y="2169814"/>
                </a:cubicBezTo>
                <a:cubicBezTo>
                  <a:pt x="177044" y="2188734"/>
                  <a:pt x="6770" y="1991863"/>
                  <a:pt x="0" y="1808171"/>
                </a:cubicBezTo>
                <a:cubicBezTo>
                  <a:pt x="60982" y="1546562"/>
                  <a:pt x="98139" y="1034358"/>
                  <a:pt x="0" y="361643"/>
                </a:cubicBezTo>
                <a:close/>
              </a:path>
              <a:path w="11174566" h="2169814" stroke="0" extrusionOk="0">
                <a:moveTo>
                  <a:pt x="0" y="361643"/>
                </a:moveTo>
                <a:cubicBezTo>
                  <a:pt x="-9234" y="198552"/>
                  <a:pt x="182987" y="26200"/>
                  <a:pt x="361643" y="0"/>
                </a:cubicBezTo>
                <a:cubicBezTo>
                  <a:pt x="5278830" y="58716"/>
                  <a:pt x="6879345" y="104861"/>
                  <a:pt x="10812923" y="0"/>
                </a:cubicBezTo>
                <a:cubicBezTo>
                  <a:pt x="11011285" y="4300"/>
                  <a:pt x="11169846" y="164578"/>
                  <a:pt x="11174566" y="361643"/>
                </a:cubicBezTo>
                <a:cubicBezTo>
                  <a:pt x="11229214" y="549597"/>
                  <a:pt x="11051673" y="1211456"/>
                  <a:pt x="11174566" y="1808171"/>
                </a:cubicBezTo>
                <a:cubicBezTo>
                  <a:pt x="11156577" y="2004689"/>
                  <a:pt x="11040352" y="2181935"/>
                  <a:pt x="10812923" y="2169814"/>
                </a:cubicBezTo>
                <a:cubicBezTo>
                  <a:pt x="7690502" y="2309187"/>
                  <a:pt x="4533826" y="2055394"/>
                  <a:pt x="361643" y="2169814"/>
                </a:cubicBezTo>
                <a:cubicBezTo>
                  <a:pt x="168334" y="2193770"/>
                  <a:pt x="22179" y="2012323"/>
                  <a:pt x="0" y="1808171"/>
                </a:cubicBezTo>
                <a:cubicBezTo>
                  <a:pt x="32035" y="1653089"/>
                  <a:pt x="94540" y="969032"/>
                  <a:pt x="0" y="361643"/>
                </a:cubicBezTo>
                <a:close/>
              </a:path>
            </a:pathLst>
          </a:custGeom>
          <a:solidFill>
            <a:srgbClr val="FBC5ED"/>
          </a:solidFill>
          <a:ln w="38100">
            <a:solidFill>
              <a:srgbClr val="002060"/>
            </a:solidFill>
            <a:prstDash val="solid"/>
            <a:extLst>
              <a:ext uri="{C807C97D-BFC1-408E-A445-0C87EB9F89A2}">
                <ask:lineSketchStyleProps xmlns:ask="http://schemas.microsoft.com/office/drawing/2018/sketchyshapes" sd="1324216099">
                  <a:prstGeom prst="roundRect">
                    <a:avLst/>
                  </a:prstGeom>
                  <ask:type>
                    <ask:lineSketchCurved/>
                  </ask:type>
                </ask:lineSketchStyleProps>
              </a:ext>
            </a:extLst>
          </a:ln>
        </p:spPr>
        <p:txBody>
          <a:bodyPr wrap="square" rtlCol="0">
            <a:spAutoFit/>
          </a:bodyPr>
          <a:lstStyle/>
          <a:p>
            <a:pPr marL="233362" lvl="0" algn="just">
              <a:lnSpc>
                <a:spcPct val="130000"/>
              </a:lnSpc>
            </a:pPr>
            <a:r>
              <a:rPr lang="vi-VN" sz="3200" b="1" dirty="0">
                <a:solidFill>
                  <a:prstClr val="black"/>
                </a:solidFill>
                <a:latin typeface="Calibri" panose="020F0502020204030204" pitchFamily="34" charset="0"/>
                <a:cs typeface="Calibri" panose="020F0502020204030204" pitchFamily="34" charset="0"/>
              </a:rPr>
              <a:t>Khi làm tròn số đến hàng nghìn, ta so sánh chữ số hàng trăm với 5. Nếu chữ số hàng trăm bé hơn 5 thì làm tròn xuống, còn lại thì làm tròn lên. Ví dụ: </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34555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circle(in)">
                                      <p:cBhvr>
                                        <p:cTn id="7" dur="20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500"/>
                                        <p:tgtEl>
                                          <p:spTgt spid="4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
                                            <p:txEl>
                                              <p:pRg st="0" end="0"/>
                                            </p:txEl>
                                          </p:spTgt>
                                        </p:tgtEl>
                                        <p:attrNameLst>
                                          <p:attrName>style.visibility</p:attrName>
                                        </p:attrNameLst>
                                      </p:cBhvr>
                                      <p:to>
                                        <p:strVal val="visible"/>
                                      </p:to>
                                    </p:set>
                                    <p:animEffect transition="in" filter="fade">
                                      <p:cBhvr>
                                        <p:cTn id="32" dur="500"/>
                                        <p:tgtEl>
                                          <p:spTgt spid="5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6">
                                            <p:txEl>
                                              <p:pRg st="0" end="0"/>
                                            </p:txEl>
                                          </p:spTgt>
                                        </p:tgtEl>
                                        <p:attrNameLst>
                                          <p:attrName>style.visibility</p:attrName>
                                        </p:attrNameLst>
                                      </p:cBhvr>
                                      <p:to>
                                        <p:strVal val="visible"/>
                                      </p:to>
                                    </p:set>
                                    <p:animEffect transition="in" filter="fade">
                                      <p:cBhvr>
                                        <p:cTn id="37" dur="500"/>
                                        <p:tgtEl>
                                          <p:spTgt spid="5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7">
                                            <p:txEl>
                                              <p:pRg st="0" end="0"/>
                                            </p:txEl>
                                          </p:spTgt>
                                        </p:tgtEl>
                                        <p:attrNameLst>
                                          <p:attrName>style.visibility</p:attrName>
                                        </p:attrNameLst>
                                      </p:cBhvr>
                                      <p:to>
                                        <p:strVal val="visible"/>
                                      </p:to>
                                    </p:set>
                                    <p:animEffect transition="in" filter="fade">
                                      <p:cBhvr>
                                        <p:cTn id="42" dur="500"/>
                                        <p:tgtEl>
                                          <p:spTgt spid="5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9">
                                            <p:txEl>
                                              <p:pRg st="0" end="0"/>
                                            </p:txEl>
                                          </p:spTgt>
                                        </p:tgtEl>
                                        <p:attrNameLst>
                                          <p:attrName>style.visibility</p:attrName>
                                        </p:attrNameLst>
                                      </p:cBhvr>
                                      <p:to>
                                        <p:strVal val="visible"/>
                                      </p:to>
                                    </p:set>
                                    <p:animEffect transition="in" filter="fade">
                                      <p:cBhvr>
                                        <p:cTn id="52" dur="500"/>
                                        <p:tgtEl>
                                          <p:spTgt spid="5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0">
                                            <p:txEl>
                                              <p:pRg st="0" end="0"/>
                                            </p:txEl>
                                          </p:spTgt>
                                        </p:tgtEl>
                                        <p:attrNameLst>
                                          <p:attrName>style.visibility</p:attrName>
                                        </p:attrNameLst>
                                      </p:cBhvr>
                                      <p:to>
                                        <p:strVal val="visible"/>
                                      </p:to>
                                    </p:set>
                                    <p:animEffect transition="in" filter="fade">
                                      <p:cBhvr>
                                        <p:cTn id="57" dur="500"/>
                                        <p:tgtEl>
                                          <p:spTgt spid="6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1">
                                            <p:txEl>
                                              <p:pRg st="0" end="0"/>
                                            </p:txEl>
                                          </p:spTgt>
                                        </p:tgtEl>
                                        <p:attrNameLst>
                                          <p:attrName>style.visibility</p:attrName>
                                        </p:attrNameLst>
                                      </p:cBhvr>
                                      <p:to>
                                        <p:strVal val="visible"/>
                                      </p:to>
                                    </p:set>
                                    <p:animEffect transition="in" filter="fade">
                                      <p:cBhvr>
                                        <p:cTn id="62" dur="500"/>
                                        <p:tgtEl>
                                          <p:spTgt spid="6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2">
                                            <p:txEl>
                                              <p:pRg st="0" end="0"/>
                                            </p:txEl>
                                          </p:spTgt>
                                        </p:tgtEl>
                                        <p:attrNameLst>
                                          <p:attrName>style.visibility</p:attrName>
                                        </p:attrNameLst>
                                      </p:cBhvr>
                                      <p:to>
                                        <p:strVal val="visible"/>
                                      </p:to>
                                    </p:set>
                                    <p:animEffect transition="in" filter="fade">
                                      <p:cBhvr>
                                        <p:cTn id="67" dur="500"/>
                                        <p:tgtEl>
                                          <p:spTgt spid="6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wipe(left)">
                                      <p:cBhvr>
                                        <p:cTn id="72" dur="500"/>
                                        <p:tgtEl>
                                          <p:spTgt spid="6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4">
                                            <p:txEl>
                                              <p:pRg st="0" end="0"/>
                                            </p:txEl>
                                          </p:spTgt>
                                        </p:tgtEl>
                                        <p:attrNameLst>
                                          <p:attrName>style.visibility</p:attrName>
                                        </p:attrNameLst>
                                      </p:cBhvr>
                                      <p:to>
                                        <p:strVal val="visible"/>
                                      </p:to>
                                    </p:set>
                                    <p:animEffect transition="in" filter="fade">
                                      <p:cBhvr>
                                        <p:cTn id="77" dur="500"/>
                                        <p:tgtEl>
                                          <p:spTgt spid="64">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5">
                                            <p:txEl>
                                              <p:pRg st="0" end="0"/>
                                            </p:txEl>
                                          </p:spTgt>
                                        </p:tgtEl>
                                        <p:attrNameLst>
                                          <p:attrName>style.visibility</p:attrName>
                                        </p:attrNameLst>
                                      </p:cBhvr>
                                      <p:to>
                                        <p:strVal val="visible"/>
                                      </p:to>
                                    </p:set>
                                    <p:animEffect transition="in" filter="fade">
                                      <p:cBhvr>
                                        <p:cTn id="82" dur="500"/>
                                        <p:tgtEl>
                                          <p:spTgt spid="65">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6">
                                            <p:txEl>
                                              <p:pRg st="0" end="0"/>
                                            </p:txEl>
                                          </p:spTgt>
                                        </p:tgtEl>
                                        <p:attrNameLst>
                                          <p:attrName>style.visibility</p:attrName>
                                        </p:attrNameLst>
                                      </p:cBhvr>
                                      <p:to>
                                        <p:strVal val="visible"/>
                                      </p:to>
                                    </p:set>
                                    <p:animEffect transition="in" filter="fade">
                                      <p:cBhvr>
                                        <p:cTn id="87" dur="500"/>
                                        <p:tgtEl>
                                          <p:spTgt spid="66">
                                            <p:txEl>
                                              <p:pRg st="0" end="0"/>
                                            </p:txEl>
                                          </p:spTgt>
                                        </p:tgtEl>
                                      </p:cBhvr>
                                    </p:animEffec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67"/>
                                        </p:tgtEl>
                                        <p:attrNameLst>
                                          <p:attrName>style.visibility</p:attrName>
                                        </p:attrNameLst>
                                      </p:cBhvr>
                                      <p:to>
                                        <p:strVal val="visible"/>
                                      </p:to>
                                    </p:set>
                                    <p:anim calcmode="lin" valueType="num">
                                      <p:cBhvr>
                                        <p:cTn id="91" dur="500" fill="hold"/>
                                        <p:tgtEl>
                                          <p:spTgt spid="67"/>
                                        </p:tgtEl>
                                        <p:attrNameLst>
                                          <p:attrName>ppt_w</p:attrName>
                                        </p:attrNameLst>
                                      </p:cBhvr>
                                      <p:tavLst>
                                        <p:tav tm="0">
                                          <p:val>
                                            <p:fltVal val="0"/>
                                          </p:val>
                                        </p:tav>
                                        <p:tav tm="100000">
                                          <p:val>
                                            <p:strVal val="#ppt_w"/>
                                          </p:val>
                                        </p:tav>
                                      </p:tavLst>
                                    </p:anim>
                                    <p:anim calcmode="lin" valueType="num">
                                      <p:cBhvr>
                                        <p:cTn id="92" dur="500" fill="hold"/>
                                        <p:tgtEl>
                                          <p:spTgt spid="67"/>
                                        </p:tgtEl>
                                        <p:attrNameLst>
                                          <p:attrName>ppt_h</p:attrName>
                                        </p:attrNameLst>
                                      </p:cBhvr>
                                      <p:tavLst>
                                        <p:tav tm="0">
                                          <p:val>
                                            <p:fltVal val="0"/>
                                          </p:val>
                                        </p:tav>
                                        <p:tav tm="100000">
                                          <p:val>
                                            <p:strVal val="#ppt_h"/>
                                          </p:val>
                                        </p:tav>
                                      </p:tavLst>
                                    </p:anim>
                                    <p:animEffect transition="in" filter="fade">
                                      <p:cBhvr>
                                        <p:cTn id="9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 grpId="0" animBg="1"/>
      <p:bldP spid="6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ular Callout 2">
            <a:extLst>
              <a:ext uri="{FF2B5EF4-FFF2-40B4-BE49-F238E27FC236}">
                <a16:creationId xmlns:a16="http://schemas.microsoft.com/office/drawing/2014/main" id="{0B1BA3C7-540B-405D-A351-9D052E4C9AF0}"/>
              </a:ext>
            </a:extLst>
          </p:cNvPr>
          <p:cNvSpPr/>
          <p:nvPr/>
        </p:nvSpPr>
        <p:spPr>
          <a:xfrm>
            <a:off x="1085850" y="752475"/>
            <a:ext cx="4019549" cy="1615440"/>
          </a:xfrm>
          <a:prstGeom prst="wedgeRoundRectCallout">
            <a:avLst>
              <a:gd name="adj1" fmla="val -46905"/>
              <a:gd name="adj2" fmla="val 7056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dirty="0">
                <a:solidFill>
                  <a:prstClr val="black"/>
                </a:solidFill>
              </a:rPr>
              <a:t>Khi </a:t>
            </a:r>
            <a:r>
              <a:rPr lang="en-US" sz="2800" dirty="0" err="1">
                <a:solidFill>
                  <a:prstClr val="black"/>
                </a:solidFill>
              </a:rPr>
              <a:t>làm</a:t>
            </a:r>
            <a:r>
              <a:rPr lang="en-US" sz="2800" dirty="0">
                <a:solidFill>
                  <a:prstClr val="black"/>
                </a:solidFill>
              </a:rPr>
              <a:t> </a:t>
            </a:r>
            <a:r>
              <a:rPr lang="en-US" sz="2800" dirty="0" err="1">
                <a:solidFill>
                  <a:prstClr val="black"/>
                </a:solidFill>
              </a:rPr>
              <a:t>tròn</a:t>
            </a:r>
            <a:r>
              <a:rPr lang="en-US" sz="2800" dirty="0">
                <a:solidFill>
                  <a:prstClr val="black"/>
                </a:solidFill>
              </a:rPr>
              <a:t> </a:t>
            </a:r>
            <a:r>
              <a:rPr lang="en-US" sz="2800" dirty="0" err="1">
                <a:solidFill>
                  <a:prstClr val="black"/>
                </a:solidFill>
              </a:rPr>
              <a:t>số</a:t>
            </a:r>
            <a:r>
              <a:rPr lang="en-US" sz="2800" dirty="0">
                <a:solidFill>
                  <a:prstClr val="black"/>
                </a:solidFill>
              </a:rPr>
              <a:t> </a:t>
            </a:r>
            <a:r>
              <a:rPr lang="en-US" sz="2800" dirty="0" err="1">
                <a:solidFill>
                  <a:prstClr val="black"/>
                </a:solidFill>
              </a:rPr>
              <a:t>đến</a:t>
            </a:r>
            <a:r>
              <a:rPr lang="en-US" sz="2800" dirty="0">
                <a:solidFill>
                  <a:prstClr val="black"/>
                </a:solidFill>
              </a:rPr>
              <a:t> </a:t>
            </a:r>
            <a:r>
              <a:rPr lang="en-US" sz="2800" dirty="0" err="1">
                <a:solidFill>
                  <a:prstClr val="black"/>
                </a:solidFill>
              </a:rPr>
              <a:t>hàng</a:t>
            </a:r>
            <a:r>
              <a:rPr lang="en-US" sz="2800" dirty="0">
                <a:solidFill>
                  <a:prstClr val="black"/>
                </a:solidFill>
              </a:rPr>
              <a:t> </a:t>
            </a:r>
            <a:r>
              <a:rPr lang="en-US" sz="2800" dirty="0" err="1">
                <a:solidFill>
                  <a:prstClr val="black"/>
                </a:solidFill>
              </a:rPr>
              <a:t>chục</a:t>
            </a:r>
            <a:r>
              <a:rPr lang="en-US" sz="2800" dirty="0">
                <a:solidFill>
                  <a:prstClr val="black"/>
                </a:solidFill>
              </a:rPr>
              <a:t> </a:t>
            </a:r>
            <a:r>
              <a:rPr lang="en-US" sz="2800" dirty="0" err="1">
                <a:solidFill>
                  <a:prstClr val="black"/>
                </a:solidFill>
              </a:rPr>
              <a:t>nghìn</a:t>
            </a:r>
            <a:r>
              <a:rPr lang="en-US" sz="2800" dirty="0">
                <a:solidFill>
                  <a:prstClr val="black"/>
                </a:solidFill>
              </a:rPr>
              <a:t>, ta so </a:t>
            </a:r>
            <a:r>
              <a:rPr lang="en-US" sz="2800" dirty="0" err="1">
                <a:solidFill>
                  <a:prstClr val="black"/>
                </a:solidFill>
              </a:rPr>
              <a:t>sánh</a:t>
            </a:r>
            <a:r>
              <a:rPr lang="en-US" sz="2800" dirty="0">
                <a:solidFill>
                  <a:prstClr val="black"/>
                </a:solidFill>
              </a:rPr>
              <a:t> </a:t>
            </a:r>
            <a:r>
              <a:rPr lang="en-US" sz="2800" dirty="0" err="1">
                <a:solidFill>
                  <a:prstClr val="black"/>
                </a:solidFill>
              </a:rPr>
              <a:t>chữ</a:t>
            </a:r>
            <a:r>
              <a:rPr lang="en-US" sz="2800" dirty="0">
                <a:solidFill>
                  <a:prstClr val="black"/>
                </a:solidFill>
              </a:rPr>
              <a:t> </a:t>
            </a:r>
            <a:r>
              <a:rPr lang="en-US" sz="2800" dirty="0" err="1">
                <a:solidFill>
                  <a:prstClr val="black"/>
                </a:solidFill>
              </a:rPr>
              <a:t>số</a:t>
            </a:r>
            <a:r>
              <a:rPr lang="en-US" sz="2800" dirty="0">
                <a:solidFill>
                  <a:prstClr val="black"/>
                </a:solidFill>
              </a:rPr>
              <a:t> </a:t>
            </a:r>
            <a:r>
              <a:rPr lang="en-US" sz="2800" dirty="0" err="1">
                <a:solidFill>
                  <a:prstClr val="black"/>
                </a:solidFill>
              </a:rPr>
              <a:t>hàng</a:t>
            </a:r>
            <a:r>
              <a:rPr lang="en-US" sz="2800" dirty="0">
                <a:solidFill>
                  <a:prstClr val="black"/>
                </a:solidFill>
              </a:rPr>
              <a:t> </a:t>
            </a:r>
            <a:r>
              <a:rPr lang="en-US" sz="2800" dirty="0" err="1">
                <a:solidFill>
                  <a:prstClr val="black"/>
                </a:solidFill>
              </a:rPr>
              <a:t>nghìn</a:t>
            </a:r>
            <a:r>
              <a:rPr lang="en-US" sz="2800" dirty="0">
                <a:solidFill>
                  <a:prstClr val="black"/>
                </a:solidFill>
              </a:rPr>
              <a:t> </a:t>
            </a:r>
            <a:r>
              <a:rPr lang="en-US" sz="2800" dirty="0" err="1">
                <a:solidFill>
                  <a:prstClr val="black"/>
                </a:solidFill>
              </a:rPr>
              <a:t>với</a:t>
            </a:r>
            <a:r>
              <a:rPr lang="en-US" sz="2800" dirty="0">
                <a:solidFill>
                  <a:prstClr val="black"/>
                </a:solidFill>
              </a:rPr>
              <a:t> 5.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67A44FA-0105-44A1-976E-59344CA22925}"/>
              </a:ext>
            </a:extLst>
          </p:cNvPr>
          <p:cNvPicPr>
            <a:picLocks noChangeAspect="1"/>
          </p:cNvPicPr>
          <p:nvPr/>
        </p:nvPicPr>
        <p:blipFill>
          <a:blip r:embed="rId2"/>
          <a:stretch>
            <a:fillRect/>
          </a:stretch>
        </p:blipFill>
        <p:spPr>
          <a:xfrm>
            <a:off x="457200" y="2633662"/>
            <a:ext cx="1619250" cy="1247775"/>
          </a:xfrm>
          <a:prstGeom prst="ellipse">
            <a:avLst/>
          </a:prstGeom>
          <a:ln>
            <a:noFill/>
          </a:ln>
          <a:effectLst>
            <a:softEdge rad="112500"/>
          </a:effectLst>
        </p:spPr>
      </p:pic>
      <p:sp>
        <p:nvSpPr>
          <p:cNvPr id="4" name="Rectangle 3">
            <a:extLst>
              <a:ext uri="{FF2B5EF4-FFF2-40B4-BE49-F238E27FC236}">
                <a16:creationId xmlns:a16="http://schemas.microsoft.com/office/drawing/2014/main" id="{90CD3192-A917-4F9F-911D-A040ADFDD99B}"/>
              </a:ext>
            </a:extLst>
          </p:cNvPr>
          <p:cNvSpPr/>
          <p:nvPr/>
        </p:nvSpPr>
        <p:spPr>
          <a:xfrm>
            <a:off x="5229225" y="619125"/>
            <a:ext cx="5781675" cy="3429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F9C483E-3640-4294-9832-4B6D684F78CF}"/>
              </a:ext>
            </a:extLst>
          </p:cNvPr>
          <p:cNvSpPr txBox="1"/>
          <p:nvPr/>
        </p:nvSpPr>
        <p:spPr>
          <a:xfrm>
            <a:off x="5343525" y="838200"/>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11 678</a:t>
            </a:r>
          </a:p>
        </p:txBody>
      </p:sp>
      <p:cxnSp>
        <p:nvCxnSpPr>
          <p:cNvPr id="7" name="Straight Arrow Connector 6">
            <a:extLst>
              <a:ext uri="{FF2B5EF4-FFF2-40B4-BE49-F238E27FC236}">
                <a16:creationId xmlns:a16="http://schemas.microsoft.com/office/drawing/2014/main" id="{2BEE7C0A-748F-43CB-B40D-836D2CEAACBD}"/>
              </a:ext>
            </a:extLst>
          </p:cNvPr>
          <p:cNvCxnSpPr>
            <a:cxnSpLocks/>
          </p:cNvCxnSpPr>
          <p:nvPr/>
        </p:nvCxnSpPr>
        <p:spPr>
          <a:xfrm>
            <a:off x="6610350" y="1133475"/>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0C51823-C4E7-4AAE-8D7F-6BA38636BBC8}"/>
              </a:ext>
            </a:extLst>
          </p:cNvPr>
          <p:cNvSpPr txBox="1"/>
          <p:nvPr/>
        </p:nvSpPr>
        <p:spPr>
          <a:xfrm>
            <a:off x="6896100" y="581025"/>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1 &lt; 5</a:t>
            </a:r>
          </a:p>
        </p:txBody>
      </p:sp>
      <p:sp>
        <p:nvSpPr>
          <p:cNvPr id="54" name="TextBox 53">
            <a:extLst>
              <a:ext uri="{FF2B5EF4-FFF2-40B4-BE49-F238E27FC236}">
                <a16:creationId xmlns:a16="http://schemas.microsoft.com/office/drawing/2014/main" id="{0B342A98-9940-4673-9C1E-A3076A38CDEE}"/>
              </a:ext>
            </a:extLst>
          </p:cNvPr>
          <p:cNvSpPr txBox="1"/>
          <p:nvPr/>
        </p:nvSpPr>
        <p:spPr>
          <a:xfrm>
            <a:off x="6553199" y="1114425"/>
            <a:ext cx="28289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tròn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xuống</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322317DC-13E8-447E-A332-7891C8A680E0}"/>
              </a:ext>
            </a:extLst>
          </p:cNvPr>
          <p:cNvSpPr txBox="1"/>
          <p:nvPr/>
        </p:nvSpPr>
        <p:spPr>
          <a:xfrm>
            <a:off x="9239250" y="885825"/>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10 000</a:t>
            </a:r>
          </a:p>
        </p:txBody>
      </p:sp>
      <p:sp>
        <p:nvSpPr>
          <p:cNvPr id="57" name="TextBox 56">
            <a:extLst>
              <a:ext uri="{FF2B5EF4-FFF2-40B4-BE49-F238E27FC236}">
                <a16:creationId xmlns:a16="http://schemas.microsoft.com/office/drawing/2014/main" id="{625E36A0-FF03-485A-9FCF-58D1E7DC7F03}"/>
              </a:ext>
            </a:extLst>
          </p:cNvPr>
          <p:cNvSpPr txBox="1"/>
          <p:nvPr/>
        </p:nvSpPr>
        <p:spPr>
          <a:xfrm>
            <a:off x="5372100" y="1914525"/>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17 051</a:t>
            </a:r>
          </a:p>
        </p:txBody>
      </p:sp>
      <p:cxnSp>
        <p:nvCxnSpPr>
          <p:cNvPr id="58" name="Straight Arrow Connector 57">
            <a:extLst>
              <a:ext uri="{FF2B5EF4-FFF2-40B4-BE49-F238E27FC236}">
                <a16:creationId xmlns:a16="http://schemas.microsoft.com/office/drawing/2014/main" id="{BD660088-252E-46A6-83BD-15F8E34A51FC}"/>
              </a:ext>
            </a:extLst>
          </p:cNvPr>
          <p:cNvCxnSpPr>
            <a:cxnSpLocks/>
          </p:cNvCxnSpPr>
          <p:nvPr/>
        </p:nvCxnSpPr>
        <p:spPr>
          <a:xfrm>
            <a:off x="6638925" y="2209800"/>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C64B618-90AC-44CE-AB4A-98CFB8908A9E}"/>
              </a:ext>
            </a:extLst>
          </p:cNvPr>
          <p:cNvSpPr txBox="1"/>
          <p:nvPr/>
        </p:nvSpPr>
        <p:spPr>
          <a:xfrm>
            <a:off x="6924675" y="1657350"/>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7 &gt; 5</a:t>
            </a:r>
          </a:p>
        </p:txBody>
      </p:sp>
      <p:sp>
        <p:nvSpPr>
          <p:cNvPr id="60" name="TextBox 59">
            <a:extLst>
              <a:ext uri="{FF2B5EF4-FFF2-40B4-BE49-F238E27FC236}">
                <a16:creationId xmlns:a16="http://schemas.microsoft.com/office/drawing/2014/main" id="{F1A49FB3-A077-4AAD-A010-656A891225E1}"/>
              </a:ext>
            </a:extLst>
          </p:cNvPr>
          <p:cNvSpPr txBox="1"/>
          <p:nvPr/>
        </p:nvSpPr>
        <p:spPr>
          <a:xfrm>
            <a:off x="6543674" y="2181225"/>
            <a:ext cx="29622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tròn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lên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F4A8051D-DEFC-4281-96F6-E0B104B834EC}"/>
              </a:ext>
            </a:extLst>
          </p:cNvPr>
          <p:cNvSpPr txBox="1"/>
          <p:nvPr/>
        </p:nvSpPr>
        <p:spPr>
          <a:xfrm>
            <a:off x="9267825" y="1962150"/>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20 000</a:t>
            </a:r>
          </a:p>
        </p:txBody>
      </p:sp>
      <p:sp>
        <p:nvSpPr>
          <p:cNvPr id="62" name="TextBox 61">
            <a:extLst>
              <a:ext uri="{FF2B5EF4-FFF2-40B4-BE49-F238E27FC236}">
                <a16:creationId xmlns:a16="http://schemas.microsoft.com/office/drawing/2014/main" id="{95605A4A-957F-4672-B272-70A012F00306}"/>
              </a:ext>
            </a:extLst>
          </p:cNvPr>
          <p:cNvSpPr txBox="1"/>
          <p:nvPr/>
        </p:nvSpPr>
        <p:spPr>
          <a:xfrm>
            <a:off x="5400675" y="3057525"/>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15 001</a:t>
            </a:r>
          </a:p>
        </p:txBody>
      </p:sp>
      <p:cxnSp>
        <p:nvCxnSpPr>
          <p:cNvPr id="63" name="Straight Arrow Connector 62">
            <a:extLst>
              <a:ext uri="{FF2B5EF4-FFF2-40B4-BE49-F238E27FC236}">
                <a16:creationId xmlns:a16="http://schemas.microsoft.com/office/drawing/2014/main" id="{A8A148C6-4E5F-432C-B435-E2D7C3A0EE2E}"/>
              </a:ext>
            </a:extLst>
          </p:cNvPr>
          <p:cNvCxnSpPr>
            <a:cxnSpLocks/>
          </p:cNvCxnSpPr>
          <p:nvPr/>
        </p:nvCxnSpPr>
        <p:spPr>
          <a:xfrm>
            <a:off x="6667500" y="3352800"/>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47FB9C3-6784-47C9-891A-43B88AD540C4}"/>
              </a:ext>
            </a:extLst>
          </p:cNvPr>
          <p:cNvSpPr txBox="1"/>
          <p:nvPr/>
        </p:nvSpPr>
        <p:spPr>
          <a:xfrm>
            <a:off x="6953250" y="2800350"/>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5 = 5</a:t>
            </a:r>
          </a:p>
        </p:txBody>
      </p:sp>
      <p:sp>
        <p:nvSpPr>
          <p:cNvPr id="65" name="TextBox 64">
            <a:extLst>
              <a:ext uri="{FF2B5EF4-FFF2-40B4-BE49-F238E27FC236}">
                <a16:creationId xmlns:a16="http://schemas.microsoft.com/office/drawing/2014/main" id="{13B5CFFD-3DE5-4362-B7A2-CEAA6C336DC6}"/>
              </a:ext>
            </a:extLst>
          </p:cNvPr>
          <p:cNvSpPr txBox="1"/>
          <p:nvPr/>
        </p:nvSpPr>
        <p:spPr>
          <a:xfrm>
            <a:off x="6791325" y="3324225"/>
            <a:ext cx="23812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tròn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lên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947436D1-EA04-4F02-9A43-8179F42DE6E3}"/>
              </a:ext>
            </a:extLst>
          </p:cNvPr>
          <p:cNvSpPr txBox="1"/>
          <p:nvPr/>
        </p:nvSpPr>
        <p:spPr>
          <a:xfrm>
            <a:off x="9296400" y="3105150"/>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20 000</a:t>
            </a:r>
          </a:p>
        </p:txBody>
      </p:sp>
      <p:sp>
        <p:nvSpPr>
          <p:cNvPr id="67" name="TextBox 66">
            <a:extLst>
              <a:ext uri="{FF2B5EF4-FFF2-40B4-BE49-F238E27FC236}">
                <a16:creationId xmlns:a16="http://schemas.microsoft.com/office/drawing/2014/main" id="{53E13C0C-4554-47EE-AD43-C7C7115BA018}"/>
              </a:ext>
            </a:extLst>
          </p:cNvPr>
          <p:cNvSpPr txBox="1"/>
          <p:nvPr/>
        </p:nvSpPr>
        <p:spPr>
          <a:xfrm>
            <a:off x="430875" y="4272093"/>
            <a:ext cx="11174566" cy="2169814"/>
          </a:xfrm>
          <a:custGeom>
            <a:avLst/>
            <a:gdLst>
              <a:gd name="connsiteX0" fmla="*/ 0 w 11174566"/>
              <a:gd name="connsiteY0" fmla="*/ 361643 h 2169814"/>
              <a:gd name="connsiteX1" fmla="*/ 361643 w 11174566"/>
              <a:gd name="connsiteY1" fmla="*/ 0 h 2169814"/>
              <a:gd name="connsiteX2" fmla="*/ 10812923 w 11174566"/>
              <a:gd name="connsiteY2" fmla="*/ 0 h 2169814"/>
              <a:gd name="connsiteX3" fmla="*/ 11174566 w 11174566"/>
              <a:gd name="connsiteY3" fmla="*/ 361643 h 2169814"/>
              <a:gd name="connsiteX4" fmla="*/ 11174566 w 11174566"/>
              <a:gd name="connsiteY4" fmla="*/ 1808171 h 2169814"/>
              <a:gd name="connsiteX5" fmla="*/ 10812923 w 11174566"/>
              <a:gd name="connsiteY5" fmla="*/ 2169814 h 2169814"/>
              <a:gd name="connsiteX6" fmla="*/ 361643 w 11174566"/>
              <a:gd name="connsiteY6" fmla="*/ 2169814 h 2169814"/>
              <a:gd name="connsiteX7" fmla="*/ 0 w 11174566"/>
              <a:gd name="connsiteY7" fmla="*/ 1808171 h 2169814"/>
              <a:gd name="connsiteX8" fmla="*/ 0 w 11174566"/>
              <a:gd name="connsiteY8" fmla="*/ 361643 h 2169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4566" h="2169814" fill="none" extrusionOk="0">
                <a:moveTo>
                  <a:pt x="0" y="361643"/>
                </a:moveTo>
                <a:cubicBezTo>
                  <a:pt x="-5693" y="191256"/>
                  <a:pt x="191002" y="2492"/>
                  <a:pt x="361643" y="0"/>
                </a:cubicBezTo>
                <a:cubicBezTo>
                  <a:pt x="3161961" y="149005"/>
                  <a:pt x="7148834" y="124578"/>
                  <a:pt x="10812923" y="0"/>
                </a:cubicBezTo>
                <a:cubicBezTo>
                  <a:pt x="10991992" y="11369"/>
                  <a:pt x="11207432" y="154450"/>
                  <a:pt x="11174566" y="361643"/>
                </a:cubicBezTo>
                <a:cubicBezTo>
                  <a:pt x="11123317" y="750874"/>
                  <a:pt x="11044392" y="1606421"/>
                  <a:pt x="11174566" y="1808171"/>
                </a:cubicBezTo>
                <a:cubicBezTo>
                  <a:pt x="11175147" y="2020313"/>
                  <a:pt x="11025444" y="2174846"/>
                  <a:pt x="10812923" y="2169814"/>
                </a:cubicBezTo>
                <a:cubicBezTo>
                  <a:pt x="6418654" y="2139929"/>
                  <a:pt x="3761177" y="2112299"/>
                  <a:pt x="361643" y="2169814"/>
                </a:cubicBezTo>
                <a:cubicBezTo>
                  <a:pt x="177044" y="2188734"/>
                  <a:pt x="6770" y="1991863"/>
                  <a:pt x="0" y="1808171"/>
                </a:cubicBezTo>
                <a:cubicBezTo>
                  <a:pt x="60982" y="1546562"/>
                  <a:pt x="98139" y="1034358"/>
                  <a:pt x="0" y="361643"/>
                </a:cubicBezTo>
                <a:close/>
              </a:path>
              <a:path w="11174566" h="2169814" stroke="0" extrusionOk="0">
                <a:moveTo>
                  <a:pt x="0" y="361643"/>
                </a:moveTo>
                <a:cubicBezTo>
                  <a:pt x="-9234" y="198552"/>
                  <a:pt x="182987" y="26200"/>
                  <a:pt x="361643" y="0"/>
                </a:cubicBezTo>
                <a:cubicBezTo>
                  <a:pt x="5278830" y="58716"/>
                  <a:pt x="6879345" y="104861"/>
                  <a:pt x="10812923" y="0"/>
                </a:cubicBezTo>
                <a:cubicBezTo>
                  <a:pt x="11011285" y="4300"/>
                  <a:pt x="11169846" y="164578"/>
                  <a:pt x="11174566" y="361643"/>
                </a:cubicBezTo>
                <a:cubicBezTo>
                  <a:pt x="11229214" y="549597"/>
                  <a:pt x="11051673" y="1211456"/>
                  <a:pt x="11174566" y="1808171"/>
                </a:cubicBezTo>
                <a:cubicBezTo>
                  <a:pt x="11156577" y="2004689"/>
                  <a:pt x="11040352" y="2181935"/>
                  <a:pt x="10812923" y="2169814"/>
                </a:cubicBezTo>
                <a:cubicBezTo>
                  <a:pt x="7690502" y="2309187"/>
                  <a:pt x="4533826" y="2055394"/>
                  <a:pt x="361643" y="2169814"/>
                </a:cubicBezTo>
                <a:cubicBezTo>
                  <a:pt x="168334" y="2193770"/>
                  <a:pt x="22179" y="2012323"/>
                  <a:pt x="0" y="1808171"/>
                </a:cubicBezTo>
                <a:cubicBezTo>
                  <a:pt x="32035" y="1653089"/>
                  <a:pt x="94540" y="969032"/>
                  <a:pt x="0" y="361643"/>
                </a:cubicBezTo>
                <a:close/>
              </a:path>
            </a:pathLst>
          </a:custGeom>
          <a:solidFill>
            <a:srgbClr val="FBC5ED"/>
          </a:solidFill>
          <a:ln w="38100">
            <a:solidFill>
              <a:srgbClr val="002060"/>
            </a:solidFill>
            <a:prstDash val="solid"/>
            <a:extLst>
              <a:ext uri="{C807C97D-BFC1-408E-A445-0C87EB9F89A2}">
                <ask:lineSketchStyleProps xmlns:ask="http://schemas.microsoft.com/office/drawing/2018/sketchyshapes" sd="1324216099">
                  <a:prstGeom prst="roundRect">
                    <a:avLst/>
                  </a:prstGeom>
                  <ask:type>
                    <ask:lineSketchCurved/>
                  </ask:type>
                </ask:lineSketchStyleProps>
              </a:ext>
            </a:extLst>
          </a:ln>
        </p:spPr>
        <p:txBody>
          <a:bodyPr wrap="square" rtlCol="0">
            <a:spAutoFit/>
          </a:bodyPr>
          <a:lstStyle/>
          <a:p>
            <a:pPr marL="233362" lvl="0" algn="just">
              <a:lnSpc>
                <a:spcPct val="130000"/>
              </a:lnSpc>
            </a:pPr>
            <a:r>
              <a:rPr lang="vi-VN" sz="3200" b="1" dirty="0">
                <a:solidFill>
                  <a:prstClr val="black"/>
                </a:solidFill>
                <a:latin typeface="Calibri" panose="020F0502020204030204" pitchFamily="34" charset="0"/>
                <a:cs typeface="Calibri" panose="020F0502020204030204" pitchFamily="34" charset="0"/>
              </a:rPr>
              <a:t>Khi làm tròn số đến hàng chục nghìn, ta so sánh chữ số hàng nghìn với 5. Nếu chữ số hàng nghìn bé hơn 5 thì làm tròn xuống, còn lại thì làm tròn lên. </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61737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circle(in)">
                                      <p:cBhvr>
                                        <p:cTn id="7" dur="20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500"/>
                                        <p:tgtEl>
                                          <p:spTgt spid="4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
                                            <p:txEl>
                                              <p:pRg st="0" end="0"/>
                                            </p:txEl>
                                          </p:spTgt>
                                        </p:tgtEl>
                                        <p:attrNameLst>
                                          <p:attrName>style.visibility</p:attrName>
                                        </p:attrNameLst>
                                      </p:cBhvr>
                                      <p:to>
                                        <p:strVal val="visible"/>
                                      </p:to>
                                    </p:set>
                                    <p:animEffect transition="in" filter="fade">
                                      <p:cBhvr>
                                        <p:cTn id="32" dur="500"/>
                                        <p:tgtEl>
                                          <p:spTgt spid="5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6">
                                            <p:txEl>
                                              <p:pRg st="0" end="0"/>
                                            </p:txEl>
                                          </p:spTgt>
                                        </p:tgtEl>
                                        <p:attrNameLst>
                                          <p:attrName>style.visibility</p:attrName>
                                        </p:attrNameLst>
                                      </p:cBhvr>
                                      <p:to>
                                        <p:strVal val="visible"/>
                                      </p:to>
                                    </p:set>
                                    <p:animEffect transition="in" filter="fade">
                                      <p:cBhvr>
                                        <p:cTn id="37" dur="500"/>
                                        <p:tgtEl>
                                          <p:spTgt spid="5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7">
                                            <p:txEl>
                                              <p:pRg st="0" end="0"/>
                                            </p:txEl>
                                          </p:spTgt>
                                        </p:tgtEl>
                                        <p:attrNameLst>
                                          <p:attrName>style.visibility</p:attrName>
                                        </p:attrNameLst>
                                      </p:cBhvr>
                                      <p:to>
                                        <p:strVal val="visible"/>
                                      </p:to>
                                    </p:set>
                                    <p:animEffect transition="in" filter="fade">
                                      <p:cBhvr>
                                        <p:cTn id="42" dur="500"/>
                                        <p:tgtEl>
                                          <p:spTgt spid="5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9">
                                            <p:txEl>
                                              <p:pRg st="0" end="0"/>
                                            </p:txEl>
                                          </p:spTgt>
                                        </p:tgtEl>
                                        <p:attrNameLst>
                                          <p:attrName>style.visibility</p:attrName>
                                        </p:attrNameLst>
                                      </p:cBhvr>
                                      <p:to>
                                        <p:strVal val="visible"/>
                                      </p:to>
                                    </p:set>
                                    <p:animEffect transition="in" filter="fade">
                                      <p:cBhvr>
                                        <p:cTn id="52" dur="500"/>
                                        <p:tgtEl>
                                          <p:spTgt spid="5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0">
                                            <p:txEl>
                                              <p:pRg st="0" end="0"/>
                                            </p:txEl>
                                          </p:spTgt>
                                        </p:tgtEl>
                                        <p:attrNameLst>
                                          <p:attrName>style.visibility</p:attrName>
                                        </p:attrNameLst>
                                      </p:cBhvr>
                                      <p:to>
                                        <p:strVal val="visible"/>
                                      </p:to>
                                    </p:set>
                                    <p:animEffect transition="in" filter="fade">
                                      <p:cBhvr>
                                        <p:cTn id="57" dur="500"/>
                                        <p:tgtEl>
                                          <p:spTgt spid="6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1">
                                            <p:txEl>
                                              <p:pRg st="0" end="0"/>
                                            </p:txEl>
                                          </p:spTgt>
                                        </p:tgtEl>
                                        <p:attrNameLst>
                                          <p:attrName>style.visibility</p:attrName>
                                        </p:attrNameLst>
                                      </p:cBhvr>
                                      <p:to>
                                        <p:strVal val="visible"/>
                                      </p:to>
                                    </p:set>
                                    <p:animEffect transition="in" filter="fade">
                                      <p:cBhvr>
                                        <p:cTn id="62" dur="500"/>
                                        <p:tgtEl>
                                          <p:spTgt spid="6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2">
                                            <p:txEl>
                                              <p:pRg st="0" end="0"/>
                                            </p:txEl>
                                          </p:spTgt>
                                        </p:tgtEl>
                                        <p:attrNameLst>
                                          <p:attrName>style.visibility</p:attrName>
                                        </p:attrNameLst>
                                      </p:cBhvr>
                                      <p:to>
                                        <p:strVal val="visible"/>
                                      </p:to>
                                    </p:set>
                                    <p:animEffect transition="in" filter="fade">
                                      <p:cBhvr>
                                        <p:cTn id="67" dur="500"/>
                                        <p:tgtEl>
                                          <p:spTgt spid="6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wipe(left)">
                                      <p:cBhvr>
                                        <p:cTn id="72" dur="500"/>
                                        <p:tgtEl>
                                          <p:spTgt spid="6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4">
                                            <p:txEl>
                                              <p:pRg st="0" end="0"/>
                                            </p:txEl>
                                          </p:spTgt>
                                        </p:tgtEl>
                                        <p:attrNameLst>
                                          <p:attrName>style.visibility</p:attrName>
                                        </p:attrNameLst>
                                      </p:cBhvr>
                                      <p:to>
                                        <p:strVal val="visible"/>
                                      </p:to>
                                    </p:set>
                                    <p:animEffect transition="in" filter="fade">
                                      <p:cBhvr>
                                        <p:cTn id="77" dur="500"/>
                                        <p:tgtEl>
                                          <p:spTgt spid="64">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5">
                                            <p:txEl>
                                              <p:pRg st="0" end="0"/>
                                            </p:txEl>
                                          </p:spTgt>
                                        </p:tgtEl>
                                        <p:attrNameLst>
                                          <p:attrName>style.visibility</p:attrName>
                                        </p:attrNameLst>
                                      </p:cBhvr>
                                      <p:to>
                                        <p:strVal val="visible"/>
                                      </p:to>
                                    </p:set>
                                    <p:animEffect transition="in" filter="fade">
                                      <p:cBhvr>
                                        <p:cTn id="82" dur="500"/>
                                        <p:tgtEl>
                                          <p:spTgt spid="65">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6">
                                            <p:txEl>
                                              <p:pRg st="0" end="0"/>
                                            </p:txEl>
                                          </p:spTgt>
                                        </p:tgtEl>
                                        <p:attrNameLst>
                                          <p:attrName>style.visibility</p:attrName>
                                        </p:attrNameLst>
                                      </p:cBhvr>
                                      <p:to>
                                        <p:strVal val="visible"/>
                                      </p:to>
                                    </p:set>
                                    <p:animEffect transition="in" filter="fade">
                                      <p:cBhvr>
                                        <p:cTn id="87" dur="500"/>
                                        <p:tgtEl>
                                          <p:spTgt spid="66">
                                            <p:txEl>
                                              <p:pRg st="0" end="0"/>
                                            </p:txEl>
                                          </p:spTgt>
                                        </p:tgtEl>
                                      </p:cBhvr>
                                    </p:animEffec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67"/>
                                        </p:tgtEl>
                                        <p:attrNameLst>
                                          <p:attrName>style.visibility</p:attrName>
                                        </p:attrNameLst>
                                      </p:cBhvr>
                                      <p:to>
                                        <p:strVal val="visible"/>
                                      </p:to>
                                    </p:set>
                                    <p:anim calcmode="lin" valueType="num">
                                      <p:cBhvr>
                                        <p:cTn id="91" dur="500" fill="hold"/>
                                        <p:tgtEl>
                                          <p:spTgt spid="67"/>
                                        </p:tgtEl>
                                        <p:attrNameLst>
                                          <p:attrName>ppt_w</p:attrName>
                                        </p:attrNameLst>
                                      </p:cBhvr>
                                      <p:tavLst>
                                        <p:tav tm="0">
                                          <p:val>
                                            <p:fltVal val="0"/>
                                          </p:val>
                                        </p:tav>
                                        <p:tav tm="100000">
                                          <p:val>
                                            <p:strVal val="#ppt_w"/>
                                          </p:val>
                                        </p:tav>
                                      </p:tavLst>
                                    </p:anim>
                                    <p:anim calcmode="lin" valueType="num">
                                      <p:cBhvr>
                                        <p:cTn id="92" dur="500" fill="hold"/>
                                        <p:tgtEl>
                                          <p:spTgt spid="67"/>
                                        </p:tgtEl>
                                        <p:attrNameLst>
                                          <p:attrName>ppt_h</p:attrName>
                                        </p:attrNameLst>
                                      </p:cBhvr>
                                      <p:tavLst>
                                        <p:tav tm="0">
                                          <p:val>
                                            <p:fltVal val="0"/>
                                          </p:val>
                                        </p:tav>
                                        <p:tav tm="100000">
                                          <p:val>
                                            <p:strVal val="#ppt_h"/>
                                          </p:val>
                                        </p:tav>
                                      </p:tavLst>
                                    </p:anim>
                                    <p:animEffect transition="in" filter="fade">
                                      <p:cBhvr>
                                        <p:cTn id="9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 grpId="0" animBg="1"/>
      <p:bldP spid="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7" name="Picture 7">
            <a:extLst>
              <a:ext uri="{FF2B5EF4-FFF2-40B4-BE49-F238E27FC236}">
                <a16:creationId xmlns:a16="http://schemas.microsoft.com/office/drawing/2014/main" id="{C6FEA42E-0DDE-443D-BB40-681E0FD2EA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5480" y="1844824"/>
            <a:ext cx="3816424" cy="4727552"/>
          </a:xfrm>
          <a:prstGeom prst="rect">
            <a:avLst/>
          </a:prstGeom>
        </p:spPr>
      </p:pic>
      <p:pic>
        <p:nvPicPr>
          <p:cNvPr id="3" name="Picture 2" descr="A green orange and white text&#10;&#10;AI-generated content may be incorrect.">
            <a:extLst>
              <a:ext uri="{FF2B5EF4-FFF2-40B4-BE49-F238E27FC236}">
                <a16:creationId xmlns:a16="http://schemas.microsoft.com/office/drawing/2014/main" id="{D0BB7EEF-4617-A1B8-9DA8-EB76D59B8E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4630" y="1716843"/>
            <a:ext cx="10593063" cy="4127892"/>
          </a:xfrm>
          <a:prstGeom prst="rect">
            <a:avLst/>
          </a:prstGeom>
        </p:spPr>
      </p:pic>
    </p:spTree>
    <p:extLst>
      <p:ext uri="{BB962C8B-B14F-4D97-AF65-F5344CB8AC3E}">
        <p14:creationId xmlns:p14="http://schemas.microsoft.com/office/powerpoint/2010/main" val="39236493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59DF3C42-8536-4370-936E-C3010B593CD7}"/>
              </a:ext>
            </a:extLst>
          </p:cNvPr>
          <p:cNvSpPr/>
          <p:nvPr/>
        </p:nvSpPr>
        <p:spPr>
          <a:xfrm>
            <a:off x="561703" y="43570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p>
        </p:txBody>
      </p:sp>
      <p:sp>
        <p:nvSpPr>
          <p:cNvPr id="4" name="TextBox 3">
            <a:extLst>
              <a:ext uri="{FF2B5EF4-FFF2-40B4-BE49-F238E27FC236}">
                <a16:creationId xmlns:a16="http://schemas.microsoft.com/office/drawing/2014/main" id="{D01F59C0-6269-4A15-B269-FF053902F727}"/>
              </a:ext>
            </a:extLst>
          </p:cNvPr>
          <p:cNvSpPr txBox="1"/>
          <p:nvPr/>
        </p:nvSpPr>
        <p:spPr>
          <a:xfrm>
            <a:off x="1333500" y="539116"/>
            <a:ext cx="9925050" cy="584775"/>
          </a:xfrm>
          <a:prstGeom prst="rect">
            <a:avLst/>
          </a:prstGeom>
          <a:noFill/>
        </p:spPr>
        <p:txBody>
          <a:bodyPr wrap="square" rtlCol="0">
            <a:spAutoFit/>
          </a:bodyPr>
          <a:lstStyle/>
          <a:p>
            <a:pPr lvl="0"/>
            <a:r>
              <a:rPr lang="en-US" sz="3200" b="1" dirty="0">
                <a:solidFill>
                  <a:prstClr val="black"/>
                </a:solidFill>
              </a:rPr>
              <a:t>a) </a:t>
            </a:r>
            <a:r>
              <a:rPr lang="en-US" sz="3200" b="1" dirty="0" err="1">
                <a:solidFill>
                  <a:prstClr val="black"/>
                </a:solidFill>
              </a:rPr>
              <a:t>Làm</a:t>
            </a:r>
            <a:r>
              <a:rPr lang="en-US" sz="3200" b="1" dirty="0">
                <a:solidFill>
                  <a:prstClr val="black"/>
                </a:solidFill>
              </a:rPr>
              <a:t> </a:t>
            </a:r>
            <a:r>
              <a:rPr lang="en-US" sz="3200" b="1" dirty="0" err="1">
                <a:solidFill>
                  <a:prstClr val="black"/>
                </a:solidFill>
              </a:rPr>
              <a:t>tròn</a:t>
            </a:r>
            <a:r>
              <a:rPr lang="en-US" sz="3200" b="1" dirty="0">
                <a:solidFill>
                  <a:prstClr val="black"/>
                </a:solidFill>
              </a:rPr>
              <a:t> </a:t>
            </a:r>
            <a:r>
              <a:rPr lang="en-US" sz="3200" b="1" dirty="0" err="1">
                <a:solidFill>
                  <a:prstClr val="black"/>
                </a:solidFill>
              </a:rPr>
              <a:t>các</a:t>
            </a:r>
            <a:r>
              <a:rPr lang="en-US" sz="3200" b="1" dirty="0">
                <a:solidFill>
                  <a:prstClr val="black"/>
                </a:solidFill>
              </a:rPr>
              <a:t> </a:t>
            </a:r>
            <a:r>
              <a:rPr lang="en-US" sz="3200" b="1" dirty="0" err="1">
                <a:solidFill>
                  <a:prstClr val="black"/>
                </a:solidFill>
              </a:rPr>
              <a:t>số</a:t>
            </a:r>
            <a:r>
              <a:rPr lang="en-US" sz="3200" b="1" dirty="0">
                <a:solidFill>
                  <a:prstClr val="black"/>
                </a:solidFill>
              </a:rPr>
              <a:t> 65 341, 10 501, 9 805 </a:t>
            </a:r>
            <a:r>
              <a:rPr lang="en-US" sz="3200" b="1" dirty="0" err="1">
                <a:solidFill>
                  <a:prstClr val="black"/>
                </a:solidFill>
              </a:rPr>
              <a:t>đến</a:t>
            </a:r>
            <a:r>
              <a:rPr lang="en-US" sz="3200" b="1" dirty="0">
                <a:solidFill>
                  <a:prstClr val="black"/>
                </a:solidFill>
              </a:rPr>
              <a:t> </a:t>
            </a:r>
            <a:r>
              <a:rPr lang="en-US" sz="3200" b="1" dirty="0" err="1">
                <a:solidFill>
                  <a:prstClr val="black"/>
                </a:solidFill>
              </a:rPr>
              <a:t>hàng</a:t>
            </a:r>
            <a:r>
              <a:rPr lang="en-US" sz="3200" b="1" dirty="0">
                <a:solidFill>
                  <a:prstClr val="black"/>
                </a:solidFill>
              </a:rPr>
              <a:t> </a:t>
            </a:r>
            <a:r>
              <a:rPr lang="en-US" sz="3200" b="1" dirty="0" err="1">
                <a:solidFill>
                  <a:prstClr val="black"/>
                </a:solidFill>
              </a:rPr>
              <a:t>nghìn</a:t>
            </a:r>
            <a:endParaRPr kumimoji="0" lang="en-US" sz="3200" b="1" i="0" u="none" strike="noStrike" kern="1200" cap="none" spc="0" normalizeH="0" baseline="0" noProof="0" dirty="0">
              <a:ln>
                <a:noFill/>
              </a:ln>
              <a:solidFill>
                <a:prstClr val="black"/>
              </a:solidFill>
              <a:effectLst/>
              <a:uLnTx/>
              <a:uFillTx/>
            </a:endParaRPr>
          </a:p>
        </p:txBody>
      </p:sp>
      <p:sp>
        <p:nvSpPr>
          <p:cNvPr id="7" name="TextBox 6">
            <a:extLst>
              <a:ext uri="{FF2B5EF4-FFF2-40B4-BE49-F238E27FC236}">
                <a16:creationId xmlns:a16="http://schemas.microsoft.com/office/drawing/2014/main" id="{E6D692AD-01A9-4696-A5BA-E41273E3B5AB}"/>
              </a:ext>
            </a:extLst>
          </p:cNvPr>
          <p:cNvSpPr txBox="1"/>
          <p:nvPr/>
        </p:nvSpPr>
        <p:spPr>
          <a:xfrm>
            <a:off x="1119883" y="1566993"/>
            <a:ext cx="10314108" cy="834626"/>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extLst>
              <a:ext uri="{C807C97D-BFC1-408E-A445-0C87EB9F89A2}">
                <ask:lineSketchStyleProps xmlns:ask="http://schemas.microsoft.com/office/drawing/2018/sketchyshapes" sd="1324216099">
                  <a:prstGeom prst="roundRect">
                    <a:avLst/>
                  </a:prstGeom>
                  <ask:type>
                    <ask:lineSketchCurved/>
                  </ask:type>
                </ask:lineSketchStyleProps>
              </a:ext>
            </a:extLst>
          </a:ln>
        </p:spPr>
        <p:txBody>
          <a:bodyPr wrap="square" rtlCol="0">
            <a:spAutoFit/>
          </a:bodyPr>
          <a:lstStyle/>
          <a:p>
            <a:pPr marL="233362" marR="0" lvl="0" algn="just" defTabSz="914400" rtl="0" eaLnBrk="1" fontAlgn="auto" latinLnBrk="0" hangingPunct="1">
              <a:lnSpc>
                <a:spcPct val="130000"/>
              </a:lnSpc>
              <a:spcBef>
                <a:spcPts val="0"/>
              </a:spcBef>
              <a:spcAft>
                <a:spcPts val="0"/>
              </a:spcAft>
              <a:buClrTx/>
              <a:buSzTx/>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Số 65 341 làm tròn đến hàng nghìn là: 65 000</a:t>
            </a:r>
          </a:p>
        </p:txBody>
      </p:sp>
      <p:sp>
        <p:nvSpPr>
          <p:cNvPr id="9" name="TextBox 8">
            <a:extLst>
              <a:ext uri="{FF2B5EF4-FFF2-40B4-BE49-F238E27FC236}">
                <a16:creationId xmlns:a16="http://schemas.microsoft.com/office/drawing/2014/main" id="{606BB576-6CBD-4A0A-ABD5-E69454F90801}"/>
              </a:ext>
            </a:extLst>
          </p:cNvPr>
          <p:cNvSpPr txBox="1"/>
          <p:nvPr/>
        </p:nvSpPr>
        <p:spPr>
          <a:xfrm>
            <a:off x="1099334" y="2686876"/>
            <a:ext cx="10314108" cy="834626"/>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extLst>
              <a:ext uri="{C807C97D-BFC1-408E-A445-0C87EB9F89A2}">
                <ask:lineSketchStyleProps xmlns:ask="http://schemas.microsoft.com/office/drawing/2018/sketchyshapes" sd="1324216099">
                  <a:prstGeom prst="roundRect">
                    <a:avLst/>
                  </a:prstGeom>
                  <ask:type>
                    <ask:lineSketchCurved/>
                  </ask:type>
                </ask:lineSketchStyleProps>
              </a:ext>
            </a:extLst>
          </a:ln>
        </p:spPr>
        <p:txBody>
          <a:bodyPr wrap="square" rtlCol="0">
            <a:spAutoFit/>
          </a:bodyPr>
          <a:lstStyle/>
          <a:p>
            <a:pPr marL="233362" lvl="0" algn="just">
              <a:lnSpc>
                <a:spcPct val="130000"/>
              </a:lnSpc>
              <a:defRPr/>
            </a:pPr>
            <a:r>
              <a:rPr lang="vi-VN" sz="3600" b="1" dirty="0">
                <a:solidFill>
                  <a:srgbClr val="FF0000"/>
                </a:solidFill>
                <a:latin typeface="Calibri" panose="020F0502020204030204" pitchFamily="34" charset="0"/>
                <a:cs typeface="Calibri" panose="020F0502020204030204" pitchFamily="34" charset="0"/>
              </a:rPr>
              <a:t>Số 10 501 làm tròn đến hàng nghìn là: 11 000</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40D64F34-9661-42C3-8DD6-66A714146CA6}"/>
              </a:ext>
            </a:extLst>
          </p:cNvPr>
          <p:cNvSpPr txBox="1"/>
          <p:nvPr/>
        </p:nvSpPr>
        <p:spPr>
          <a:xfrm>
            <a:off x="1160979" y="3991694"/>
            <a:ext cx="10314108" cy="834626"/>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extLst>
              <a:ext uri="{C807C97D-BFC1-408E-A445-0C87EB9F89A2}">
                <ask:lineSketchStyleProps xmlns:ask="http://schemas.microsoft.com/office/drawing/2018/sketchyshapes" sd="1324216099">
                  <a:prstGeom prst="roundRect">
                    <a:avLst/>
                  </a:prstGeom>
                  <ask:type>
                    <ask:lineSketchCurved/>
                  </ask:type>
                </ask:lineSketchStyleProps>
              </a:ext>
            </a:extLst>
          </a:ln>
        </p:spPr>
        <p:txBody>
          <a:bodyPr wrap="square" rtlCol="0">
            <a:spAutoFit/>
          </a:bodyPr>
          <a:lstStyle/>
          <a:p>
            <a:pPr marL="233362" lvl="0" algn="just">
              <a:lnSpc>
                <a:spcPct val="130000"/>
              </a:lnSpc>
              <a:defRPr/>
            </a:pPr>
            <a:r>
              <a:rPr lang="vi-VN" sz="3600" b="1" dirty="0">
                <a:solidFill>
                  <a:srgbClr val="FF0000"/>
                </a:solidFill>
                <a:latin typeface="Calibri" panose="020F0502020204030204" pitchFamily="34" charset="0"/>
                <a:cs typeface="Calibri" panose="020F0502020204030204" pitchFamily="34" charset="0"/>
              </a:rPr>
              <a:t>Số 9 805 làm tròn đến hàng nghìn là: 10 000</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27258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1" nodeType="withEffect">
                                  <p:stCondLst>
                                    <p:cond delay="0"/>
                                  </p:stCondLst>
                                  <p:iterate type="lt">
                                    <p:tmPct val="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34" presetClass="emph" presetSubtype="0" fill="hold" grpId="0" nodeType="afterEffect">
                                  <p:stCondLst>
                                    <p:cond delay="0"/>
                                  </p:stCondLst>
                                  <p:iterate type="lt">
                                    <p:tmPct val="10000"/>
                                  </p:iterate>
                                  <p:childTnLst>
                                    <p:animMotion origin="layout" path="M 3.75E-6 3.7037E-6 L 3.75E-6 -0.07223 " pathEditMode="relative" rAng="0" ptsTypes="AA">
                                      <p:cBhvr>
                                        <p:cTn id="17" dur="250" accel="50000" decel="50000" autoRev="1" fill="hold">
                                          <p:stCondLst>
                                            <p:cond delay="0"/>
                                          </p:stCondLst>
                                        </p:cTn>
                                        <p:tgtEl>
                                          <p:spTgt spid="4"/>
                                        </p:tgtEl>
                                        <p:attrNameLst>
                                          <p:attrName>ppt_x</p:attrName>
                                          <p:attrName>ppt_y</p:attrName>
                                        </p:attrNameLst>
                                      </p:cBhvr>
                                      <p:rCtr x="0" y="-3611"/>
                                    </p:animMotion>
                                    <p:animRot by="1500000">
                                      <p:cBhvr>
                                        <p:cTn id="18" dur="125" fill="hold">
                                          <p:stCondLst>
                                            <p:cond delay="0"/>
                                          </p:stCondLst>
                                        </p:cTn>
                                        <p:tgtEl>
                                          <p:spTgt spid="4"/>
                                        </p:tgtEl>
                                        <p:attrNameLst>
                                          <p:attrName>r</p:attrName>
                                        </p:attrNameLst>
                                      </p:cBhvr>
                                    </p:animRot>
                                    <p:animRot by="-1500000">
                                      <p:cBhvr>
                                        <p:cTn id="19" dur="125" fill="hold">
                                          <p:stCondLst>
                                            <p:cond delay="125"/>
                                          </p:stCondLst>
                                        </p:cTn>
                                        <p:tgtEl>
                                          <p:spTgt spid="4"/>
                                        </p:tgtEl>
                                        <p:attrNameLst>
                                          <p:attrName>r</p:attrName>
                                        </p:attrNameLst>
                                      </p:cBhvr>
                                    </p:animRot>
                                    <p:animRot by="-1500000">
                                      <p:cBhvr>
                                        <p:cTn id="20" dur="125" fill="hold">
                                          <p:stCondLst>
                                            <p:cond delay="250"/>
                                          </p:stCondLst>
                                        </p:cTn>
                                        <p:tgtEl>
                                          <p:spTgt spid="4"/>
                                        </p:tgtEl>
                                        <p:attrNameLst>
                                          <p:attrName>r</p:attrName>
                                        </p:attrNameLst>
                                      </p:cBhvr>
                                    </p:animRot>
                                    <p:animRot by="1500000">
                                      <p:cBhvr>
                                        <p:cTn id="21" dur="125" fill="hold">
                                          <p:stCondLst>
                                            <p:cond delay="375"/>
                                          </p:stCondLst>
                                        </p:cTn>
                                        <p:tgtEl>
                                          <p:spTgt spid="4"/>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down)">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down)">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wipe(down)">
                                      <p:cBhvr>
                                        <p:cTn id="3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561703" y="43570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p>
        </p:txBody>
      </p:sp>
      <p:sp>
        <p:nvSpPr>
          <p:cNvPr id="4" name="TextBox 3">
            <a:extLst>
              <a:ext uri="{FF2B5EF4-FFF2-40B4-BE49-F238E27FC236}">
                <a16:creationId xmlns:a16="http://schemas.microsoft.com/office/drawing/2014/main" id="{D01F59C0-6269-4A15-B269-FF053902F727}"/>
              </a:ext>
            </a:extLst>
          </p:cNvPr>
          <p:cNvSpPr txBox="1"/>
          <p:nvPr/>
        </p:nvSpPr>
        <p:spPr>
          <a:xfrm>
            <a:off x="1333499" y="539116"/>
            <a:ext cx="10985215" cy="584775"/>
          </a:xfrm>
          <a:prstGeom prst="rect">
            <a:avLst/>
          </a:prstGeom>
          <a:noFill/>
        </p:spPr>
        <p:txBody>
          <a:bodyPr wrap="square" rtlCol="0">
            <a:spAutoFit/>
          </a:bodyPr>
          <a:lstStyle/>
          <a:p>
            <a:pPr lvl="0"/>
            <a:r>
              <a:rPr lang="en-US" sz="3200" b="1" dirty="0">
                <a:solidFill>
                  <a:prstClr val="black"/>
                </a:solidFill>
              </a:rPr>
              <a:t>b) </a:t>
            </a:r>
            <a:r>
              <a:rPr lang="en-US" sz="3200" b="1" dirty="0" err="1">
                <a:solidFill>
                  <a:prstClr val="black"/>
                </a:solidFill>
              </a:rPr>
              <a:t>Làm</a:t>
            </a:r>
            <a:r>
              <a:rPr lang="en-US" sz="3200" b="1" dirty="0">
                <a:solidFill>
                  <a:prstClr val="black"/>
                </a:solidFill>
              </a:rPr>
              <a:t> </a:t>
            </a:r>
            <a:r>
              <a:rPr lang="en-US" sz="3200" b="1" dirty="0" err="1">
                <a:solidFill>
                  <a:prstClr val="black"/>
                </a:solidFill>
              </a:rPr>
              <a:t>tròn</a:t>
            </a:r>
            <a:r>
              <a:rPr lang="en-US" sz="3200" b="1" dirty="0">
                <a:solidFill>
                  <a:prstClr val="black"/>
                </a:solidFill>
              </a:rPr>
              <a:t> </a:t>
            </a:r>
            <a:r>
              <a:rPr lang="en-US" sz="3200" b="1" dirty="0" err="1">
                <a:solidFill>
                  <a:prstClr val="black"/>
                </a:solidFill>
              </a:rPr>
              <a:t>các</a:t>
            </a:r>
            <a:r>
              <a:rPr lang="en-US" sz="3200" b="1" dirty="0">
                <a:solidFill>
                  <a:prstClr val="black"/>
                </a:solidFill>
              </a:rPr>
              <a:t> </a:t>
            </a:r>
            <a:r>
              <a:rPr lang="en-US" sz="3200" b="1" dirty="0" err="1">
                <a:solidFill>
                  <a:prstClr val="black"/>
                </a:solidFill>
              </a:rPr>
              <a:t>số</a:t>
            </a:r>
            <a:r>
              <a:rPr lang="en-US" sz="3200" b="1" dirty="0">
                <a:solidFill>
                  <a:prstClr val="black"/>
                </a:solidFill>
              </a:rPr>
              <a:t> 82 134, 55 712, 46 000 </a:t>
            </a:r>
            <a:r>
              <a:rPr lang="en-US" sz="3200" b="1" dirty="0" err="1">
                <a:solidFill>
                  <a:prstClr val="black"/>
                </a:solidFill>
              </a:rPr>
              <a:t>đến</a:t>
            </a:r>
            <a:r>
              <a:rPr lang="en-US" sz="3200" b="1" dirty="0">
                <a:solidFill>
                  <a:prstClr val="black"/>
                </a:solidFill>
              </a:rPr>
              <a:t> </a:t>
            </a:r>
            <a:r>
              <a:rPr lang="en-US" sz="3200" b="1" dirty="0" err="1">
                <a:solidFill>
                  <a:prstClr val="black"/>
                </a:solidFill>
              </a:rPr>
              <a:t>hàng</a:t>
            </a:r>
            <a:r>
              <a:rPr lang="en-US" sz="3200" b="1" dirty="0">
                <a:solidFill>
                  <a:prstClr val="black"/>
                </a:solidFill>
              </a:rPr>
              <a:t> </a:t>
            </a:r>
            <a:r>
              <a:rPr lang="en-US" sz="3200" b="1" dirty="0" err="1">
                <a:solidFill>
                  <a:prstClr val="black"/>
                </a:solidFill>
              </a:rPr>
              <a:t>chục</a:t>
            </a:r>
            <a:r>
              <a:rPr lang="en-US" sz="3200" b="1" dirty="0">
                <a:solidFill>
                  <a:prstClr val="black"/>
                </a:solidFill>
              </a:rPr>
              <a:t> </a:t>
            </a:r>
            <a:r>
              <a:rPr lang="en-US" sz="3200" b="1" dirty="0" err="1">
                <a:solidFill>
                  <a:prstClr val="black"/>
                </a:solidFill>
              </a:rPr>
              <a:t>nghìn</a:t>
            </a:r>
            <a:endParaRPr kumimoji="0" lang="en-US" sz="3200" b="1" i="0" u="none" strike="noStrike" kern="1200" cap="none" spc="0" normalizeH="0" baseline="0" noProof="0" dirty="0">
              <a:ln>
                <a:noFill/>
              </a:ln>
              <a:solidFill>
                <a:prstClr val="black"/>
              </a:solidFill>
              <a:effectLst/>
              <a:uLnTx/>
              <a:uFillTx/>
            </a:endParaRPr>
          </a:p>
        </p:txBody>
      </p:sp>
      <p:sp>
        <p:nvSpPr>
          <p:cNvPr id="7" name="TextBox 6">
            <a:extLst>
              <a:ext uri="{FF2B5EF4-FFF2-40B4-BE49-F238E27FC236}">
                <a16:creationId xmlns:a16="http://schemas.microsoft.com/office/drawing/2014/main" id="{E6D692AD-01A9-4696-A5BA-E41273E3B5AB}"/>
              </a:ext>
            </a:extLst>
          </p:cNvPr>
          <p:cNvSpPr txBox="1"/>
          <p:nvPr/>
        </p:nvSpPr>
        <p:spPr>
          <a:xfrm>
            <a:off x="1119883" y="1566993"/>
            <a:ext cx="10314108" cy="834626"/>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extLst>
              <a:ext uri="{C807C97D-BFC1-408E-A445-0C87EB9F89A2}">
                <ask:lineSketchStyleProps xmlns:ask="http://schemas.microsoft.com/office/drawing/2018/sketchyshapes" sd="1324216099">
                  <a:prstGeom prst="roundRect">
                    <a:avLst/>
                  </a:prstGeom>
                  <ask:type>
                    <ask:lineSketchCurved/>
                  </ask:type>
                </ask:lineSketchStyleProps>
              </a:ext>
            </a:extLst>
          </a:ln>
        </p:spPr>
        <p:txBody>
          <a:bodyPr wrap="square" rtlCol="0">
            <a:spAutoFit/>
          </a:bodyPr>
          <a:lstStyle/>
          <a:p>
            <a:pPr marL="233362" lvl="0" algn="just">
              <a:lnSpc>
                <a:spcPct val="130000"/>
              </a:lnSpc>
              <a:defRPr/>
            </a:pPr>
            <a:r>
              <a:rPr lang="vi-VN" sz="3600" b="1" dirty="0">
                <a:solidFill>
                  <a:srgbClr val="FF0000"/>
                </a:solidFill>
                <a:latin typeface="Calibri" panose="020F0502020204030204" pitchFamily="34" charset="0"/>
                <a:cs typeface="Calibri" panose="020F0502020204030204" pitchFamily="34" charset="0"/>
              </a:rPr>
              <a:t>Số 82 134 làm tròn đến hàng chục nghìn là: 80 000</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606BB576-6CBD-4A0A-ABD5-E69454F90801}"/>
              </a:ext>
            </a:extLst>
          </p:cNvPr>
          <p:cNvSpPr txBox="1"/>
          <p:nvPr/>
        </p:nvSpPr>
        <p:spPr>
          <a:xfrm>
            <a:off x="1099334" y="2686876"/>
            <a:ext cx="10314108" cy="834626"/>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extLst>
              <a:ext uri="{C807C97D-BFC1-408E-A445-0C87EB9F89A2}">
                <ask:lineSketchStyleProps xmlns:ask="http://schemas.microsoft.com/office/drawing/2018/sketchyshapes" sd="1324216099">
                  <a:prstGeom prst="roundRect">
                    <a:avLst/>
                  </a:prstGeom>
                  <ask:type>
                    <ask:lineSketchCurved/>
                  </ask:type>
                </ask:lineSketchStyleProps>
              </a:ext>
            </a:extLst>
          </a:ln>
        </p:spPr>
        <p:txBody>
          <a:bodyPr wrap="square" rtlCol="0">
            <a:spAutoFit/>
          </a:bodyPr>
          <a:lstStyle/>
          <a:p>
            <a:pPr marL="233362" lvl="0" algn="just">
              <a:lnSpc>
                <a:spcPct val="130000"/>
              </a:lnSpc>
              <a:defRPr/>
            </a:pPr>
            <a:r>
              <a:rPr lang="vi-VN" sz="3600" b="1" dirty="0">
                <a:solidFill>
                  <a:srgbClr val="FF0000"/>
                </a:solidFill>
                <a:latin typeface="Calibri" panose="020F0502020204030204" pitchFamily="34" charset="0"/>
                <a:cs typeface="Calibri" panose="020F0502020204030204" pitchFamily="34" charset="0"/>
              </a:rPr>
              <a:t>Số 55 712 làm tròn đến hàng chục nghìn là: 60 000</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40D64F34-9661-42C3-8DD6-66A714146CA6}"/>
              </a:ext>
            </a:extLst>
          </p:cNvPr>
          <p:cNvSpPr txBox="1"/>
          <p:nvPr/>
        </p:nvSpPr>
        <p:spPr>
          <a:xfrm>
            <a:off x="1160979" y="3991694"/>
            <a:ext cx="10314108" cy="834626"/>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extLst>
              <a:ext uri="{C807C97D-BFC1-408E-A445-0C87EB9F89A2}">
                <ask:lineSketchStyleProps xmlns:ask="http://schemas.microsoft.com/office/drawing/2018/sketchyshapes" sd="1324216099">
                  <a:prstGeom prst="roundRect">
                    <a:avLst/>
                  </a:prstGeom>
                  <ask:type>
                    <ask:lineSketchCurved/>
                  </ask:type>
                </ask:lineSketchStyleProps>
              </a:ext>
            </a:extLst>
          </a:ln>
        </p:spPr>
        <p:txBody>
          <a:bodyPr wrap="square" rtlCol="0">
            <a:spAutoFit/>
          </a:bodyPr>
          <a:lstStyle/>
          <a:p>
            <a:pPr marL="233362" lvl="0" algn="just">
              <a:lnSpc>
                <a:spcPct val="130000"/>
              </a:lnSpc>
              <a:defRPr/>
            </a:pPr>
            <a:r>
              <a:rPr lang="vi-VN" sz="3600" b="1" dirty="0">
                <a:solidFill>
                  <a:srgbClr val="FF0000"/>
                </a:solidFill>
                <a:latin typeface="Calibri" panose="020F0502020204030204" pitchFamily="34" charset="0"/>
                <a:cs typeface="Calibri" panose="020F0502020204030204" pitchFamily="34" charset="0"/>
              </a:rPr>
              <a:t>Số 46 000 làm tròn đến hàng chục nghìn là: 50 000</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19943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1" nodeType="withEffect">
                                  <p:stCondLst>
                                    <p:cond delay="0"/>
                                  </p:stCondLst>
                                  <p:iterate type="lt">
                                    <p:tmPct val="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34" presetClass="emph" presetSubtype="0" fill="hold" grpId="0" nodeType="afterEffect">
                                  <p:stCondLst>
                                    <p:cond delay="0"/>
                                  </p:stCondLst>
                                  <p:iterate type="lt">
                                    <p:tmPct val="10000"/>
                                  </p:iterate>
                                  <p:childTnLst>
                                    <p:animMotion origin="layout" path="M 4.16667E-6 3.7037E-6 L 4.16667E-6 -0.07223 " pathEditMode="relative" rAng="0" ptsTypes="AA">
                                      <p:cBhvr>
                                        <p:cTn id="17" dur="250" accel="50000" decel="50000" autoRev="1" fill="hold">
                                          <p:stCondLst>
                                            <p:cond delay="0"/>
                                          </p:stCondLst>
                                        </p:cTn>
                                        <p:tgtEl>
                                          <p:spTgt spid="4"/>
                                        </p:tgtEl>
                                        <p:attrNameLst>
                                          <p:attrName>ppt_x</p:attrName>
                                          <p:attrName>ppt_y</p:attrName>
                                        </p:attrNameLst>
                                      </p:cBhvr>
                                      <p:rCtr x="0" y="-3611"/>
                                    </p:animMotion>
                                    <p:animRot by="1500000">
                                      <p:cBhvr>
                                        <p:cTn id="18" dur="125" fill="hold">
                                          <p:stCondLst>
                                            <p:cond delay="0"/>
                                          </p:stCondLst>
                                        </p:cTn>
                                        <p:tgtEl>
                                          <p:spTgt spid="4"/>
                                        </p:tgtEl>
                                        <p:attrNameLst>
                                          <p:attrName>r</p:attrName>
                                        </p:attrNameLst>
                                      </p:cBhvr>
                                    </p:animRot>
                                    <p:animRot by="-1500000">
                                      <p:cBhvr>
                                        <p:cTn id="19" dur="125" fill="hold">
                                          <p:stCondLst>
                                            <p:cond delay="125"/>
                                          </p:stCondLst>
                                        </p:cTn>
                                        <p:tgtEl>
                                          <p:spTgt spid="4"/>
                                        </p:tgtEl>
                                        <p:attrNameLst>
                                          <p:attrName>r</p:attrName>
                                        </p:attrNameLst>
                                      </p:cBhvr>
                                    </p:animRot>
                                    <p:animRot by="-1500000">
                                      <p:cBhvr>
                                        <p:cTn id="20" dur="125" fill="hold">
                                          <p:stCondLst>
                                            <p:cond delay="250"/>
                                          </p:stCondLst>
                                        </p:cTn>
                                        <p:tgtEl>
                                          <p:spTgt spid="4"/>
                                        </p:tgtEl>
                                        <p:attrNameLst>
                                          <p:attrName>r</p:attrName>
                                        </p:attrNameLst>
                                      </p:cBhvr>
                                    </p:animRot>
                                    <p:animRot by="1500000">
                                      <p:cBhvr>
                                        <p:cTn id="21" dur="125" fill="hold">
                                          <p:stCondLst>
                                            <p:cond delay="375"/>
                                          </p:stCondLst>
                                        </p:cTn>
                                        <p:tgtEl>
                                          <p:spTgt spid="4"/>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down)">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down)">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wipe(down)">
                                      <p:cBhvr>
                                        <p:cTn id="3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Một gia đình thu hoạch được 13 787 kg cà phê. Hỏi nếu làm tròn số đến hàng nghìn, ta nói gia đình đó thu hoạch được khoảng bao nhiêu ki-lô-gam cà phê?</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DF587BE1-6C26-4FA0-A2B6-9533777CB91C}"/>
              </a:ext>
            </a:extLst>
          </p:cNvPr>
          <p:cNvSpPr txBox="1"/>
          <p:nvPr/>
        </p:nvSpPr>
        <p:spPr>
          <a:xfrm>
            <a:off x="3442806" y="2995773"/>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13 787</a:t>
            </a:r>
          </a:p>
        </p:txBody>
      </p:sp>
      <p:cxnSp>
        <p:nvCxnSpPr>
          <p:cNvPr id="14" name="Straight Arrow Connector 13">
            <a:extLst>
              <a:ext uri="{FF2B5EF4-FFF2-40B4-BE49-F238E27FC236}">
                <a16:creationId xmlns:a16="http://schemas.microsoft.com/office/drawing/2014/main" id="{88EEDEE1-62B1-42B9-BC9D-DE7A1796BD62}"/>
              </a:ext>
            </a:extLst>
          </p:cNvPr>
          <p:cNvCxnSpPr>
            <a:cxnSpLocks/>
          </p:cNvCxnSpPr>
          <p:nvPr/>
        </p:nvCxnSpPr>
        <p:spPr>
          <a:xfrm>
            <a:off x="4709631" y="3291048"/>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72AF186-78A3-4CF3-BAD9-1D51B384170F}"/>
              </a:ext>
            </a:extLst>
          </p:cNvPr>
          <p:cNvSpPr txBox="1"/>
          <p:nvPr/>
        </p:nvSpPr>
        <p:spPr>
          <a:xfrm>
            <a:off x="4995381" y="2738598"/>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7 &gt; 5</a:t>
            </a:r>
          </a:p>
        </p:txBody>
      </p:sp>
      <p:sp>
        <p:nvSpPr>
          <p:cNvPr id="16" name="TextBox 15">
            <a:extLst>
              <a:ext uri="{FF2B5EF4-FFF2-40B4-BE49-F238E27FC236}">
                <a16:creationId xmlns:a16="http://schemas.microsoft.com/office/drawing/2014/main" id="{E4AE5DC5-684B-4773-93ED-4893993982A6}"/>
              </a:ext>
            </a:extLst>
          </p:cNvPr>
          <p:cNvSpPr txBox="1"/>
          <p:nvPr/>
        </p:nvSpPr>
        <p:spPr>
          <a:xfrm>
            <a:off x="4652480" y="3271998"/>
            <a:ext cx="28289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làm</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tròn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lên</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4FBC091-EBCF-4E4A-B553-4D40E36D1C40}"/>
              </a:ext>
            </a:extLst>
          </p:cNvPr>
          <p:cNvSpPr txBox="1"/>
          <p:nvPr/>
        </p:nvSpPr>
        <p:spPr>
          <a:xfrm>
            <a:off x="7338531" y="3043398"/>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14 000</a:t>
            </a:r>
          </a:p>
        </p:txBody>
      </p:sp>
      <p:sp>
        <p:nvSpPr>
          <p:cNvPr id="18" name="TextBox 17">
            <a:extLst>
              <a:ext uri="{FF2B5EF4-FFF2-40B4-BE49-F238E27FC236}">
                <a16:creationId xmlns:a16="http://schemas.microsoft.com/office/drawing/2014/main" id="{604CC231-EFD4-4505-8648-14CCEF0DF040}"/>
              </a:ext>
            </a:extLst>
          </p:cNvPr>
          <p:cNvSpPr txBox="1"/>
          <p:nvPr/>
        </p:nvSpPr>
        <p:spPr>
          <a:xfrm>
            <a:off x="1397285" y="3904180"/>
            <a:ext cx="10304980" cy="1200329"/>
          </a:xfrm>
          <a:prstGeom prst="rect">
            <a:avLst/>
          </a:prstGeom>
          <a:noFill/>
        </p:spPr>
        <p:txBody>
          <a:bodyPr wrap="square" rtlCol="0">
            <a:spAutoFit/>
          </a:bodyPr>
          <a:lstStyle/>
          <a:p>
            <a:r>
              <a:rPr lang="vi-VN" sz="3600" b="1" dirty="0">
                <a:solidFill>
                  <a:srgbClr val="0070C0"/>
                </a:solidFill>
                <a:latin typeface="Calibri" panose="020F0502020204030204" pitchFamily="34" charset="0"/>
                <a:cs typeface="Calibri" panose="020F0502020204030204" pitchFamily="34" charset="0"/>
              </a:rPr>
              <a:t>Vậy nếu làm tròn số đến hàng nghìn, ta nói gia đình đó thu hoạch được khoảng 14 000 ki-lô-gam cà phê</a:t>
            </a:r>
            <a:endParaRPr lang="en-US" sz="36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143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590</Words>
  <Application>Microsoft Office PowerPoint</Application>
  <PresentationFormat>Widescreen</PresentationFormat>
  <Paragraphs>75</Paragraphs>
  <Slides>14</Slides>
  <Notes>1</Notes>
  <HiddenSlides>0</HiddenSlides>
  <MMClips>1</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14</vt:i4>
      </vt:variant>
    </vt:vector>
  </HeadingPairs>
  <TitlesOfParts>
    <vt:vector size="22" baseType="lpstr">
      <vt:lpstr>Arial</vt:lpstr>
      <vt:lpstr>Calibri</vt:lpstr>
      <vt:lpstr>Open Sans</vt:lpstr>
      <vt:lpstr>Times New Roman</vt:lpstr>
      <vt:lpstr>1_Office Theme</vt:lpstr>
      <vt:lpstr>Default Design</vt:lpstr>
      <vt:lpstr>1_Default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cp:lastModifiedBy>
  <cp:revision>56</cp:revision>
  <dcterms:created xsi:type="dcterms:W3CDTF">2022-12-26T11:58:38Z</dcterms:created>
  <dcterms:modified xsi:type="dcterms:W3CDTF">2026-03-19T07:41:02Z</dcterms:modified>
</cp:coreProperties>
</file>