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5" r:id="rId4"/>
    <p:sldMasterId id="2147483689" r:id="rId5"/>
  </p:sldMasterIdLst>
  <p:notesMasterIdLst>
    <p:notesMasterId r:id="rId7"/>
  </p:notesMasterIdLst>
  <p:handoutMasterIdLst>
    <p:handoutMasterId r:id="rId13"/>
  </p:handoutMasterIdLst>
  <p:sldIdLst>
    <p:sldId id="2884" r:id="rId6"/>
    <p:sldId id="11088395" r:id="rId8"/>
    <p:sldId id="2899" r:id="rId9"/>
    <p:sldId id="2897" r:id="rId10"/>
    <p:sldId id="2892" r:id="rId11"/>
    <p:sldId id="110883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9BBF9-F1CD-4DB1-9F29-31EA2E81EB6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4D078-CB59-4645-ADF2-42B2A6720A8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sv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GIF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/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/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1" name="Google Shape;769;p31"/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3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7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8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9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0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1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2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8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9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0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1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7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8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0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1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4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5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6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7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8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1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2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3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4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5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6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4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4" name="TextBox 133"/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</a:fld>
            <a:endParaRPr lang="en-US"/>
          </a:p>
        </p:txBody>
      </p:sp>
      <p:pic>
        <p:nvPicPr>
          <p:cNvPr id="7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/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/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/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/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/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/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/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/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/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/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/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/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/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/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/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/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713">
        <p:random/>
      </p:transition>
    </mc:Choice>
    <mc:Fallback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bkg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/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 descr="A close-up of a map&#10;&#10;Description automatically generated with low confidence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/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/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/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/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/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4" Type="http://schemas.openxmlformats.org/officeDocument/2006/relationships/image" Target="../media/image31.jpeg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/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854310" y="56442"/>
            <a:ext cx="3337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Hương</a:t>
            </a:r>
            <a:r>
              <a:rPr lang="en-US" sz="1200" dirty="0"/>
              <a:t> </a:t>
            </a:r>
            <a:r>
              <a:rPr lang="en-US" sz="1200" dirty="0" err="1"/>
              <a:t>Thảo</a:t>
            </a:r>
            <a:r>
              <a:rPr lang="en-US" sz="1200" dirty="0"/>
              <a:t>: 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854310" y="56442"/>
            <a:ext cx="3337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Hương</a:t>
            </a:r>
            <a:r>
              <a:rPr lang="en-US" sz="1200" dirty="0"/>
              <a:t> </a:t>
            </a:r>
            <a:r>
              <a:rPr lang="en-US" sz="1200" dirty="0" err="1"/>
              <a:t>Thảo</a:t>
            </a:r>
            <a:r>
              <a:rPr lang="en-US" sz="1200" dirty="0"/>
              <a:t>: tranthao121004@gmail.com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1.xml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41.xml"/><Relationship Id="rId6" Type="http://schemas.microsoft.com/office/2007/relationships/hdphoto" Target="../media/image38.wdp"/><Relationship Id="rId5" Type="http://schemas.openxmlformats.org/officeDocument/2006/relationships/image" Target="../media/image37.png"/><Relationship Id="rId4" Type="http://schemas.microsoft.com/office/2007/relationships/hdphoto" Target="../media/image36.wdp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3915" y="2050675"/>
            <a:ext cx="11094720" cy="18637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57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 HÀNH VÀ TRẢI NGHIỆM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 ĐỘ DÀI (TIẾT 2)</a:t>
            </a:r>
            <a:endParaRPr kumimoji="0" lang="vi-VN" sz="66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91361" y="319040"/>
            <a:ext cx="2190751" cy="1424699"/>
            <a:chOff x="1523996" y="-1"/>
            <a:chExt cx="2190751" cy="1424699"/>
          </a:xfrm>
          <a:solidFill>
            <a:srgbClr val="92D05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523996" y="-1"/>
              <a:ext cx="2190751" cy="1424699"/>
              <a:chOff x="1523998" y="-2"/>
              <a:chExt cx="1285462" cy="2656871"/>
            </a:xfrm>
            <a:grpFill/>
          </p:grpSpPr>
          <p:sp>
            <p:nvSpPr>
              <p:cNvPr id="8" name="Rectangle: Top Corners Rounded 7"/>
              <p:cNvSpPr/>
              <p:nvPr/>
            </p:nvSpPr>
            <p:spPr>
              <a:xfrm rot="10800000">
                <a:off x="1523998" y="-2"/>
                <a:ext cx="1285462" cy="2656871"/>
              </a:xfrm>
              <a:prstGeom prst="round2Same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Top Corners Rounded 8"/>
              <p:cNvSpPr/>
              <p:nvPr/>
            </p:nvSpPr>
            <p:spPr>
              <a:xfrm rot="10800000">
                <a:off x="1566862" y="76196"/>
                <a:ext cx="1204497" cy="2441874"/>
              </a:xfrm>
              <a:prstGeom prst="round2Same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26776" y="220924"/>
              <a:ext cx="1785190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A8F45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CHỦ ĐỀ 11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CA8F4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90237" y="556603"/>
            <a:ext cx="9189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A8F4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 DÀI VÀ ĐƠN VỊ ĐO ĐỘ DÀI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CA8F4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CA8F4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 VIỆT NAM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CA8F4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19" y="3602788"/>
            <a:ext cx="3086738" cy="3086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>
            <a:fillRect/>
          </a:stretch>
        </p:blipFill>
        <p:spPr>
          <a:xfrm>
            <a:off x="1584696" y="1438175"/>
            <a:ext cx="9269857" cy="497866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749275" y="145611"/>
            <a:ext cx="7887978" cy="1278267"/>
            <a:chOff x="2749275" y="145611"/>
            <a:chExt cx="7887978" cy="1278267"/>
          </a:xfrm>
        </p:grpSpPr>
        <p:grpSp>
          <p:nvGrpSpPr>
            <p:cNvPr id="11" name="Group 10"/>
            <p:cNvGrpSpPr/>
            <p:nvPr/>
          </p:nvGrpSpPr>
          <p:grpSpPr>
            <a:xfrm>
              <a:off x="2749275" y="145611"/>
              <a:ext cx="7887978" cy="700417"/>
              <a:chOff x="2957822" y="487895"/>
              <a:chExt cx="7887978" cy="700417"/>
            </a:xfrm>
          </p:grpSpPr>
          <p:sp>
            <p:nvSpPr>
              <p:cNvPr id="13" name="Rounded Rectangle 15"/>
              <p:cNvSpPr/>
              <p:nvPr/>
            </p:nvSpPr>
            <p:spPr>
              <a:xfrm>
                <a:off x="4092531" y="607865"/>
                <a:ext cx="923301" cy="523220"/>
              </a:xfrm>
              <a:prstGeom prst="roundRect">
                <a:avLst/>
              </a:prstGeom>
              <a:solidFill>
                <a:srgbClr val="FFC000">
                  <a:alpha val="7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2957822" y="487895"/>
                <a:ext cx="7887978" cy="700417"/>
                <a:chOff x="1183343" y="1334475"/>
                <a:chExt cx="7887978" cy="700417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1820069" y="1334475"/>
                  <a:ext cx="7251252" cy="65877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514350" marR="0" lvl="0" indent="-51435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AutoNum type="alphaLcParenR"/>
                    <a:defRPr/>
                  </a:pPr>
                  <a:r>
                    <a:rPr kumimoji="0" lang="en-US" sz="2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ea typeface="+mn-ea"/>
                      <a:cs typeface="+mn-cs"/>
                    </a:rPr>
                    <a:t>Số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/>
                      <a:ea typeface="+mn-ea"/>
                      <a:cs typeface="+mn-cs"/>
                    </a:rPr>
                    <a:t> ?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1183343" y="1464304"/>
                  <a:ext cx="570588" cy="570588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/>
                      <a:ea typeface="+mn-ea"/>
                      <a:cs typeface="+mn-cs"/>
                    </a:rPr>
                    <a:t>1</a:t>
                  </a: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" name="Rectangle 11"/>
            <p:cNvSpPr/>
            <p:nvPr/>
          </p:nvSpPr>
          <p:spPr>
            <a:xfrm>
              <a:off x="2749275" y="846028"/>
              <a:ext cx="5625258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bạn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đo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độ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thước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kẻ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 2 dm.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154230" y="2460365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88231" y="3008483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4147" y="5629719"/>
            <a:ext cx="526106" cy="507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8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100" y="716122"/>
            <a:ext cx="10475494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490"/>
          <p:cNvGraphicFramePr>
            <a:graphicFrameLocks noGrp="1"/>
          </p:cNvGraphicFramePr>
          <p:nvPr/>
        </p:nvGraphicFramePr>
        <p:xfrm>
          <a:off x="994611" y="2360428"/>
          <a:ext cx="9529010" cy="3721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742"/>
                <a:gridCol w="2968222"/>
                <a:gridCol w="2413046"/>
              </a:tblGrid>
              <a:tr h="852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Yêu cầu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Ước lượng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Đo bằng thước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</a:tr>
              <a:tr h="906604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độ dài cạnh bàn học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dm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42178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chiều cao ghế học sinh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dm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20060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bề rộng cửa sổ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199523" y="1677189"/>
            <a:ext cx="5451825" cy="4152461"/>
            <a:chOff x="4199523" y="1677189"/>
            <a:chExt cx="5451825" cy="4152461"/>
          </a:xfrm>
        </p:grpSpPr>
        <p:sp>
          <p:nvSpPr>
            <p:cNvPr id="5" name="TextBox 4"/>
            <p:cNvSpPr txBox="1"/>
            <p:nvPr/>
          </p:nvSpPr>
          <p:spPr>
            <a:xfrm>
              <a:off x="4199523" y="1677189"/>
              <a:ext cx="31191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Cooper Black" panose="02040603050506020204" pitchFamily="18" charset="0"/>
                  <a:ea typeface="+mn-ea"/>
                  <a:cs typeface="+mn-cs"/>
                </a:rPr>
                <a:t>PHIẾU THỰC HÀNH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6669875" y="34290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/>
            <p:cNvSpPr/>
            <p:nvPr/>
          </p:nvSpPr>
          <p:spPr>
            <a:xfrm>
              <a:off x="6669876" y="427716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Rounded Rectangle 6"/>
            <p:cNvSpPr/>
            <p:nvPr/>
          </p:nvSpPr>
          <p:spPr>
            <a:xfrm>
              <a:off x="6669875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7"/>
            <p:cNvSpPr/>
            <p:nvPr/>
          </p:nvSpPr>
          <p:spPr>
            <a:xfrm>
              <a:off x="9002513" y="3338962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Rounded Rectangle 8"/>
            <p:cNvSpPr/>
            <p:nvPr/>
          </p:nvSpPr>
          <p:spPr>
            <a:xfrm>
              <a:off x="9002513" y="427716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Rounded Rectangle 9"/>
            <p:cNvSpPr/>
            <p:nvPr/>
          </p:nvSpPr>
          <p:spPr>
            <a:xfrm>
              <a:off x="9002513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?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1483" y="510915"/>
            <a:ext cx="10469034" cy="2239844"/>
            <a:chOff x="1183344" y="1586450"/>
            <a:chExt cx="10469034" cy="2239844"/>
          </a:xfrm>
        </p:grpSpPr>
        <p:sp>
          <p:nvSpPr>
            <p:cNvPr id="3" name="TextBox 2"/>
            <p:cNvSpPr txBox="1"/>
            <p:nvPr/>
          </p:nvSpPr>
          <p:spPr>
            <a:xfrm>
              <a:off x="1819585" y="1586450"/>
              <a:ext cx="9832793" cy="22398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a) Chuẩn bị ở nhà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Tìm hiểu xem quãng đường từ nhà em đến trường dài khoảng bao nhiêu ki – lô – mét?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4" y="181517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97724" y="2358190"/>
            <a:ext cx="9196552" cy="461665"/>
          </a:xfrm>
          <a:prstGeom prst="rect">
            <a:avLst/>
          </a:prstGeom>
          <a:solidFill>
            <a:srgbClr val="FFF79A"/>
          </a:solidFill>
          <a:effectLst>
            <a:softEdge rad="63500"/>
          </a:effectLst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khoảng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2 km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7724" y="2846776"/>
            <a:ext cx="9412393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áo Dục, Học Tập, Học Sinh, Kiến Thức, Học Nhóm, Tải hình PNG 187 -  Free.Vector6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35" y="3292816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770</Words>
  <Application>WPS Presentation</Application>
  <PresentationFormat>Widescreen</PresentationFormat>
  <Paragraphs>75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6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等线</vt:lpstr>
      <vt:lpstr>Arial-Rounded</vt:lpstr>
      <vt:lpstr>Segoe UI Symbol</vt:lpstr>
      <vt:lpstr>等线</vt:lpstr>
      <vt:lpstr>Arial</vt:lpstr>
      <vt:lpstr>Microsoft YaHei</vt:lpstr>
      <vt:lpstr>Calibri</vt:lpstr>
      <vt:lpstr>Tahoma</vt:lpstr>
      <vt:lpstr>Utm AVO</vt:lpstr>
      <vt:lpstr>Segoe Print</vt:lpstr>
      <vt:lpstr>Times New Roman</vt:lpstr>
      <vt:lpstr>UTM Cooper Black</vt:lpstr>
      <vt:lpstr>UTM Avo</vt:lpstr>
      <vt:lpstr>Arial Unicode MS</vt:lpstr>
      <vt:lpstr>Cooper Black</vt:lpstr>
      <vt:lpstr>Office Theme</vt:lpstr>
      <vt:lpstr>5_Office Theme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Minh Thư</cp:lastModifiedBy>
  <cp:revision>22</cp:revision>
  <dcterms:created xsi:type="dcterms:W3CDTF">2021-07-24T01:07:00Z</dcterms:created>
  <dcterms:modified xsi:type="dcterms:W3CDTF">2026-03-26T08:46:45Z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51B0F9474D974DB49907E32ED1569DE1_13</vt:lpwstr>
  </property>
  <property fmtid="{D5CDD505-2E9C-101B-9397-08002B2CF9AE}" pid="3" name="KSOProductBuildVer">
    <vt:lpwstr>1033-12.2.0.22530</vt:lpwstr>
  </property>
</Properties>
</file>