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2"/>
    <p:sldMasterId id="2147483681" r:id="rId3"/>
  </p:sldMasterIdLst>
  <p:notesMasterIdLst>
    <p:notesMasterId r:id="rId12"/>
  </p:notesMasterIdLst>
  <p:sldIdLst>
    <p:sldId id="9513" r:id="rId4"/>
    <p:sldId id="9512" r:id="rId5"/>
    <p:sldId id="9474" r:id="rId6"/>
    <p:sldId id="9518" r:id="rId7"/>
    <p:sldId id="9519" r:id="rId8"/>
    <p:sldId id="11088528" r:id="rId9"/>
    <p:sldId id="9524" r:id="rId10"/>
    <p:sldId id="263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1" d="100"/>
          <a:sy n="71" d="100"/>
        </p:scale>
        <p:origin x="1061"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F00910-C279-4734-AEA7-8C46DBB432E8}" type="datetimeFigureOut">
              <a:rPr lang="en-US" smtClean="0"/>
              <a:t>3/4/2026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CB4389-E712-4B21-A368-D0F259AB50E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3/4/2026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3/4/2026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2026/3/4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2026/3/4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2026/3/4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2026/3/4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2026/3/4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2026/3/4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2026/3/4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2026/3/4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2026/3/4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3/4/2026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2026/3/4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2026/3/4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2026/3/4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3/4/2026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3/4/2026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3/4/2026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3/4/2026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3/4/2026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3/4/2026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3/4/2026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3/4/2026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3/4/2026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3/4/2026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3/4/2026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3/4/2026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3/4/2026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3/4/2026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3/4/2026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3/4/2026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3/4/2026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1.pn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1.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755228" y="112626"/>
            <a:ext cx="1487573" cy="148757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55228" y="112626"/>
            <a:ext cx="1487573" cy="1487573"/>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755228" y="112626"/>
            <a:ext cx="1487573" cy="1487573"/>
          </a:xfrm>
          <a:prstGeom prst="rect">
            <a:avLst/>
          </a:prstGeom>
        </p:spPr>
      </p:pic>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ông có mô tả 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3"/>
          <p:cNvSpPr/>
          <p:nvPr/>
        </p:nvSpPr>
        <p:spPr>
          <a:xfrm>
            <a:off x="2811852" y="1101020"/>
            <a:ext cx="6520173" cy="1814514"/>
          </a:xfrm>
          <a:prstGeom prst="roundRect">
            <a:avLst/>
          </a:prstGeom>
          <a:solidFill>
            <a:schemeClr val="accent4">
              <a:lumMod val="20000"/>
              <a:lumOff val="80000"/>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3"/>
          <a:stretch>
            <a:fillRect/>
          </a:stretch>
        </p:blipFill>
        <p:spPr>
          <a:xfrm>
            <a:off x="2986757" y="1615401"/>
            <a:ext cx="6523285" cy="883997"/>
          </a:xfrm>
          <a:prstGeom prst="rect">
            <a:avLst/>
          </a:prstGeom>
        </p:spPr>
      </p:pic>
      <p:grpSp>
        <p:nvGrpSpPr>
          <p:cNvPr id="8" name="Group 7"/>
          <p:cNvGrpSpPr/>
          <p:nvPr/>
        </p:nvGrpSpPr>
        <p:grpSpPr>
          <a:xfrm>
            <a:off x="8548576" y="3429000"/>
            <a:ext cx="3429000" cy="3429000"/>
            <a:chOff x="5986351" y="2708345"/>
            <a:chExt cx="3429000" cy="3429000"/>
          </a:xfrm>
        </p:grpSpPr>
        <p:sp>
          <p:nvSpPr>
            <p:cNvPr id="9" name="Oval 8"/>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Rectangle: Rounded Corners 7"/>
          <p:cNvSpPr/>
          <p:nvPr/>
        </p:nvSpPr>
        <p:spPr>
          <a:xfrm>
            <a:off x="558980" y="1964594"/>
            <a:ext cx="11331346" cy="4774473"/>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Content Placeholder 2"/>
          <p:cNvSpPr txBox="1"/>
          <p:nvPr/>
        </p:nvSpPr>
        <p:spPr>
          <a:xfrm>
            <a:off x="837959" y="1087772"/>
            <a:ext cx="10163416" cy="29311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vi-VN"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Bài học của gấu</a:t>
            </a:r>
          </a:p>
          <a:p>
            <a:pPr marL="0" lvl="0" indent="0" algn="just">
              <a:buNone/>
            </a:pPr>
            <a:r>
              <a:rPr lang="en-US" sz="3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3600" dirty="0">
                <a:solidFill>
                  <a:prstClr val="black"/>
                </a:solidFill>
                <a:latin typeface="Cambria" panose="02040503050406030204" pitchFamily="18" charset="0"/>
                <a:ea typeface="Cambria" panose="02040503050406030204" pitchFamily="18" charset="0"/>
                <a:cs typeface="Arial-Rounded" panose="020B0500000000000000" pitchFamily="34" charset="0"/>
              </a:rPr>
              <a:t>Có một chú gấu rất thích được làm con vật khác. Thấy chuột đứng chống đuôi xuống đất, gấu làm theo nhưng đau điếng, khóc thét. Thấy hươu chạy nhanh, gấu lạch bạch chạy cùng và bị ngã nhào. Thấy vịt bơi dưới hồ, gấu nhảy ùm xuống định bơi nhưng suýt chìm nghỉm. Thế là từ đó, gấu chỉ muốn là gấu thôi.</a:t>
            </a:r>
          </a:p>
          <a:p>
            <a:pPr marL="0" lvl="0" indent="0" algn="r">
              <a:buNone/>
            </a:pPr>
            <a:r>
              <a:rPr lang="vi-VN" sz="3600" dirty="0">
                <a:solidFill>
                  <a:prstClr val="black"/>
                </a:solidFill>
                <a:latin typeface="Cambria" panose="02040503050406030204" pitchFamily="18" charset="0"/>
                <a:ea typeface="Cambria" panose="02040503050406030204" pitchFamily="18" charset="0"/>
                <a:cs typeface="Arial-Rounded" panose="020B0500000000000000" pitchFamily="34" charset="0"/>
              </a:rPr>
              <a:t>(Theo Bùi Việt Hà)</a:t>
            </a:r>
          </a:p>
        </p:txBody>
      </p:sp>
      <p:grpSp>
        <p:nvGrpSpPr>
          <p:cNvPr id="10" name="Group 9"/>
          <p:cNvGrpSpPr/>
          <p:nvPr/>
        </p:nvGrpSpPr>
        <p:grpSpPr>
          <a:xfrm>
            <a:off x="-111551" y="5076825"/>
            <a:ext cx="1797476" cy="1693120"/>
            <a:chOff x="11776779" y="3732627"/>
            <a:chExt cx="3429000" cy="3429000"/>
          </a:xfrm>
        </p:grpSpPr>
        <p:sp>
          <p:nvSpPr>
            <p:cNvPr id="11" name="Oval 10"/>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4" name="Oval 13"/>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2103"/>
          <a:stretch>
            <a:fillRect/>
          </a:stretch>
        </p:blipFill>
        <p:spPr>
          <a:xfrm>
            <a:off x="0" y="0"/>
            <a:ext cx="12192000" cy="6858000"/>
          </a:xfrm>
          <a:prstGeom prst="rect">
            <a:avLst/>
          </a:prstGeom>
        </p:spPr>
      </p:pic>
      <p:pic>
        <p:nvPicPr>
          <p:cNvPr id="11" name="Picture 4" descr="TRÒ CHƠI KHOA HỌC | Science - Quizizz"/>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a:fillRect/>
          </a:stretch>
        </p:blipFill>
        <p:spPr bwMode="auto">
          <a:xfrm>
            <a:off x="2385025" y="3572655"/>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p:cNvSpPr/>
          <p:nvPr/>
        </p:nvSpPr>
        <p:spPr>
          <a:xfrm>
            <a:off x="1013554" y="173274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1" fmla="*/ -333155 w 3973996"/>
              <a:gd name="connsiteY0-2" fmla="*/ 2106319 h 2146852"/>
              <a:gd name="connsiteX1-3" fmla="*/ -392790 w 3973996"/>
              <a:gd name="connsiteY1-4" fmla="*/ 2165954 h 2146852"/>
              <a:gd name="connsiteX2-5" fmla="*/ -452425 w 3973996"/>
              <a:gd name="connsiteY2-6" fmla="*/ 2106319 h 2146852"/>
              <a:gd name="connsiteX3-7" fmla="*/ -392790 w 3973996"/>
              <a:gd name="connsiteY3-8" fmla="*/ 2046684 h 2146852"/>
              <a:gd name="connsiteX4-9" fmla="*/ -333155 w 3973996"/>
              <a:gd name="connsiteY4-10" fmla="*/ 2106319 h 2146852"/>
              <a:gd name="connsiteX0-11" fmla="*/ -33060 w 3973996"/>
              <a:gd name="connsiteY0-12" fmla="*/ 2001953 h 2146852"/>
              <a:gd name="connsiteX1-13" fmla="*/ -152330 w 3973996"/>
              <a:gd name="connsiteY1-14" fmla="*/ 2121223 h 2146852"/>
              <a:gd name="connsiteX2-15" fmla="*/ -271600 w 3973996"/>
              <a:gd name="connsiteY2-16" fmla="*/ 2001953 h 2146852"/>
              <a:gd name="connsiteX3-17" fmla="*/ -152330 w 3973996"/>
              <a:gd name="connsiteY3-18" fmla="*/ 1882683 h 2146852"/>
              <a:gd name="connsiteX4-19" fmla="*/ -33060 w 3973996"/>
              <a:gd name="connsiteY4-20" fmla="*/ 2001953 h 2146852"/>
              <a:gd name="connsiteX0-21" fmla="*/ 376444 w 3973996"/>
              <a:gd name="connsiteY0-22" fmla="*/ 1850100 h 2146852"/>
              <a:gd name="connsiteX1-23" fmla="*/ 197540 w 3973996"/>
              <a:gd name="connsiteY1-24" fmla="*/ 2029004 h 2146852"/>
              <a:gd name="connsiteX2-25" fmla="*/ 18636 w 3973996"/>
              <a:gd name="connsiteY2-26" fmla="*/ 1850100 h 2146852"/>
              <a:gd name="connsiteX3-27" fmla="*/ 197540 w 3973996"/>
              <a:gd name="connsiteY3-28" fmla="*/ 1671196 h 2146852"/>
              <a:gd name="connsiteX4-29" fmla="*/ 376444 w 3973996"/>
              <a:gd name="connsiteY4-30" fmla="*/ 1850100 h 2146852"/>
              <a:gd name="connsiteX0-31" fmla="*/ 431712 w 3973996"/>
              <a:gd name="connsiteY0-32" fmla="*/ 1300882 h 2146852"/>
              <a:gd name="connsiteX1-33" fmla="*/ 198699 w 3973996"/>
              <a:gd name="connsiteY1-34" fmla="*/ 1261275 h 2146852"/>
              <a:gd name="connsiteX2-35" fmla="*/ 637311 w 3973996"/>
              <a:gd name="connsiteY2-36" fmla="*/ 1734328 h 2146852"/>
              <a:gd name="connsiteX3-37" fmla="*/ 535385 w 3973996"/>
              <a:gd name="connsiteY3-38" fmla="*/ 1753262 h 2146852"/>
              <a:gd name="connsiteX4-39" fmla="*/ 1515821 w 3973996"/>
              <a:gd name="connsiteY4-40" fmla="*/ 1942602 h 2146852"/>
              <a:gd name="connsiteX5-41" fmla="*/ 1454372 w 3973996"/>
              <a:gd name="connsiteY5-42" fmla="*/ 1856132 h 2146852"/>
              <a:gd name="connsiteX6-43" fmla="*/ 2651814 w 3973996"/>
              <a:gd name="connsiteY6-44" fmla="*/ 1726973 h 2146852"/>
              <a:gd name="connsiteX7-45" fmla="*/ 2627252 w 3973996"/>
              <a:gd name="connsiteY7-46" fmla="*/ 1821842 h 2146852"/>
              <a:gd name="connsiteX8-47" fmla="*/ 3139548 w 3973996"/>
              <a:gd name="connsiteY8-48" fmla="*/ 1140713 h 2146852"/>
              <a:gd name="connsiteX9-49" fmla="*/ 3438610 w 3973996"/>
              <a:gd name="connsiteY9-50" fmla="*/ 1495342 h 2146852"/>
              <a:gd name="connsiteX10-51" fmla="*/ 3845025 w 3973996"/>
              <a:gd name="connsiteY10-52" fmla="*/ 763026 h 2146852"/>
              <a:gd name="connsiteX11-53" fmla="*/ 3711822 w 3973996"/>
              <a:gd name="connsiteY11-54" fmla="*/ 896012 h 2146852"/>
              <a:gd name="connsiteX12-55" fmla="*/ 3525449 w 3973996"/>
              <a:gd name="connsiteY12-56" fmla="*/ 269648 h 2146852"/>
              <a:gd name="connsiteX13-57" fmla="*/ 3532440 w 3973996"/>
              <a:gd name="connsiteY13-58" fmla="*/ 332463 h 2146852"/>
              <a:gd name="connsiteX14-59" fmla="*/ 2674904 w 3973996"/>
              <a:gd name="connsiteY14-60" fmla="*/ 196397 h 2146852"/>
              <a:gd name="connsiteX15-61" fmla="*/ 2743161 w 3973996"/>
              <a:gd name="connsiteY15-62" fmla="*/ 116287 h 2146852"/>
              <a:gd name="connsiteX16-63" fmla="*/ 2036764 w 3973996"/>
              <a:gd name="connsiteY16-64" fmla="*/ 234563 h 2146852"/>
              <a:gd name="connsiteX17-65" fmla="*/ 2069789 w 3973996"/>
              <a:gd name="connsiteY17-66" fmla="*/ 165486 h 2146852"/>
              <a:gd name="connsiteX18-67" fmla="*/ 1287869 w 3973996"/>
              <a:gd name="connsiteY18-68" fmla="*/ 258019 h 2146852"/>
              <a:gd name="connsiteX19-69" fmla="*/ 1407456 w 3973996"/>
              <a:gd name="connsiteY19-70" fmla="*/ 325009 h 2146852"/>
              <a:gd name="connsiteX20-71" fmla="*/ 379645 w 3973996"/>
              <a:gd name="connsiteY20-72" fmla="*/ 784644 h 2146852"/>
              <a:gd name="connsiteX21-73" fmla="*/ 358763 w 3973996"/>
              <a:gd name="connsiteY21-74" fmla="*/ 714126 h 2146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43" y="connsiteY6-44"/>
              </a:cxn>
              <a:cxn ang="0">
                <a:pos x="connsiteX7-45" y="connsiteY7-46"/>
              </a:cxn>
              <a:cxn ang="0">
                <a:pos x="connsiteX8-47" y="connsiteY8-48"/>
              </a:cxn>
              <a:cxn ang="0">
                <a:pos x="connsiteX9-49" y="connsiteY9-50"/>
              </a:cxn>
              <a:cxn ang="0">
                <a:pos x="connsiteX10-51" y="connsiteY10-52"/>
              </a:cxn>
              <a:cxn ang="0">
                <a:pos x="connsiteX11-53" y="connsiteY11-54"/>
              </a:cxn>
              <a:cxn ang="0">
                <a:pos x="connsiteX12-55" y="connsiteY12-56"/>
              </a:cxn>
              <a:cxn ang="0">
                <a:pos x="connsiteX13-57" y="connsiteY13-58"/>
              </a:cxn>
              <a:cxn ang="0">
                <a:pos x="connsiteX14-59" y="connsiteY14-60"/>
              </a:cxn>
              <a:cxn ang="0">
                <a:pos x="connsiteX15-61" y="connsiteY15-62"/>
              </a:cxn>
              <a:cxn ang="0">
                <a:pos x="connsiteX16-63" y="connsiteY16-64"/>
              </a:cxn>
              <a:cxn ang="0">
                <a:pos x="connsiteX17-65" y="connsiteY17-66"/>
              </a:cxn>
              <a:cxn ang="0">
                <a:pos x="connsiteX18-67" y="connsiteY18-68"/>
              </a:cxn>
              <a:cxn ang="0">
                <a:pos x="connsiteX19-69" y="connsiteY19-70"/>
              </a:cxn>
              <a:cxn ang="0">
                <a:pos x="connsiteX20-71" y="connsiteY20-72"/>
              </a:cxn>
              <a:cxn ang="0">
                <a:pos x="connsiteX21-73" y="connsiteY21-74"/>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6000" b="1" dirty="0">
                <a:solidFill>
                  <a:srgbClr val="4472C4">
                    <a:lumMod val="75000"/>
                  </a:srgbClr>
                </a:solidFill>
                <a:latin typeface="Calibri" panose="020F0502020204030204" pitchFamily="34" charset="0"/>
                <a:cs typeface="Calibri" panose="020F0502020204030204" pitchFamily="34" charset="0"/>
              </a:rPr>
              <a:t>đ</a:t>
            </a:r>
            <a:r>
              <a:rPr lang="en-US" sz="6000" b="1" noProof="0" dirty="0" err="1">
                <a:solidFill>
                  <a:srgbClr val="4472C4">
                    <a:lumMod val="75000"/>
                  </a:srgbClr>
                </a:solidFill>
                <a:latin typeface="Calibri" panose="020F0502020204030204" pitchFamily="34" charset="0"/>
                <a:cs typeface="Calibri" panose="020F0502020204030204" pitchFamily="34" charset="0"/>
              </a:rPr>
              <a:t>iếng</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7" name="Picture 6"/>
          <p:cNvPicPr>
            <a:picLocks noChangeAspect="1"/>
          </p:cNvPicPr>
          <p:nvPr/>
        </p:nvPicPr>
        <p:blipFill>
          <a:blip r:embed="rId6"/>
          <a:stretch>
            <a:fillRect/>
          </a:stretch>
        </p:blipFill>
        <p:spPr>
          <a:xfrm>
            <a:off x="3973621" y="640810"/>
            <a:ext cx="4816257" cy="737680"/>
          </a:xfrm>
          <a:prstGeom prst="rect">
            <a:avLst/>
          </a:prstGeom>
        </p:spPr>
      </p:pic>
      <p:sp>
        <p:nvSpPr>
          <p:cNvPr id="2" name="Thought Bubble: Cloud 11">
            <a:extLst>
              <a:ext uri="{FF2B5EF4-FFF2-40B4-BE49-F238E27FC236}">
                <a16:creationId xmlns:a16="http://schemas.microsoft.com/office/drawing/2014/main" id="{66636D3B-9962-6DA0-02BD-14F33126B24B}"/>
              </a:ext>
            </a:extLst>
          </p:cNvPr>
          <p:cNvSpPr/>
          <p:nvPr/>
        </p:nvSpPr>
        <p:spPr>
          <a:xfrm>
            <a:off x="6265329" y="173274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1" fmla="*/ -333155 w 3973996"/>
              <a:gd name="connsiteY0-2" fmla="*/ 2106319 h 2146852"/>
              <a:gd name="connsiteX1-3" fmla="*/ -392790 w 3973996"/>
              <a:gd name="connsiteY1-4" fmla="*/ 2165954 h 2146852"/>
              <a:gd name="connsiteX2-5" fmla="*/ -452425 w 3973996"/>
              <a:gd name="connsiteY2-6" fmla="*/ 2106319 h 2146852"/>
              <a:gd name="connsiteX3-7" fmla="*/ -392790 w 3973996"/>
              <a:gd name="connsiteY3-8" fmla="*/ 2046684 h 2146852"/>
              <a:gd name="connsiteX4-9" fmla="*/ -333155 w 3973996"/>
              <a:gd name="connsiteY4-10" fmla="*/ 2106319 h 2146852"/>
              <a:gd name="connsiteX0-11" fmla="*/ -33060 w 3973996"/>
              <a:gd name="connsiteY0-12" fmla="*/ 2001953 h 2146852"/>
              <a:gd name="connsiteX1-13" fmla="*/ -152330 w 3973996"/>
              <a:gd name="connsiteY1-14" fmla="*/ 2121223 h 2146852"/>
              <a:gd name="connsiteX2-15" fmla="*/ -271600 w 3973996"/>
              <a:gd name="connsiteY2-16" fmla="*/ 2001953 h 2146852"/>
              <a:gd name="connsiteX3-17" fmla="*/ -152330 w 3973996"/>
              <a:gd name="connsiteY3-18" fmla="*/ 1882683 h 2146852"/>
              <a:gd name="connsiteX4-19" fmla="*/ -33060 w 3973996"/>
              <a:gd name="connsiteY4-20" fmla="*/ 2001953 h 2146852"/>
              <a:gd name="connsiteX0-21" fmla="*/ 376444 w 3973996"/>
              <a:gd name="connsiteY0-22" fmla="*/ 1850100 h 2146852"/>
              <a:gd name="connsiteX1-23" fmla="*/ 197540 w 3973996"/>
              <a:gd name="connsiteY1-24" fmla="*/ 2029004 h 2146852"/>
              <a:gd name="connsiteX2-25" fmla="*/ 18636 w 3973996"/>
              <a:gd name="connsiteY2-26" fmla="*/ 1850100 h 2146852"/>
              <a:gd name="connsiteX3-27" fmla="*/ 197540 w 3973996"/>
              <a:gd name="connsiteY3-28" fmla="*/ 1671196 h 2146852"/>
              <a:gd name="connsiteX4-29" fmla="*/ 376444 w 3973996"/>
              <a:gd name="connsiteY4-30" fmla="*/ 1850100 h 2146852"/>
              <a:gd name="connsiteX0-31" fmla="*/ 431712 w 3973996"/>
              <a:gd name="connsiteY0-32" fmla="*/ 1300882 h 2146852"/>
              <a:gd name="connsiteX1-33" fmla="*/ 198699 w 3973996"/>
              <a:gd name="connsiteY1-34" fmla="*/ 1261275 h 2146852"/>
              <a:gd name="connsiteX2-35" fmla="*/ 637311 w 3973996"/>
              <a:gd name="connsiteY2-36" fmla="*/ 1734328 h 2146852"/>
              <a:gd name="connsiteX3-37" fmla="*/ 535385 w 3973996"/>
              <a:gd name="connsiteY3-38" fmla="*/ 1753262 h 2146852"/>
              <a:gd name="connsiteX4-39" fmla="*/ 1515821 w 3973996"/>
              <a:gd name="connsiteY4-40" fmla="*/ 1942602 h 2146852"/>
              <a:gd name="connsiteX5-41" fmla="*/ 1454372 w 3973996"/>
              <a:gd name="connsiteY5-42" fmla="*/ 1856132 h 2146852"/>
              <a:gd name="connsiteX6-43" fmla="*/ 2651814 w 3973996"/>
              <a:gd name="connsiteY6-44" fmla="*/ 1726973 h 2146852"/>
              <a:gd name="connsiteX7-45" fmla="*/ 2627252 w 3973996"/>
              <a:gd name="connsiteY7-46" fmla="*/ 1821842 h 2146852"/>
              <a:gd name="connsiteX8-47" fmla="*/ 3139548 w 3973996"/>
              <a:gd name="connsiteY8-48" fmla="*/ 1140713 h 2146852"/>
              <a:gd name="connsiteX9-49" fmla="*/ 3438610 w 3973996"/>
              <a:gd name="connsiteY9-50" fmla="*/ 1495342 h 2146852"/>
              <a:gd name="connsiteX10-51" fmla="*/ 3845025 w 3973996"/>
              <a:gd name="connsiteY10-52" fmla="*/ 763026 h 2146852"/>
              <a:gd name="connsiteX11-53" fmla="*/ 3711822 w 3973996"/>
              <a:gd name="connsiteY11-54" fmla="*/ 896012 h 2146852"/>
              <a:gd name="connsiteX12-55" fmla="*/ 3525449 w 3973996"/>
              <a:gd name="connsiteY12-56" fmla="*/ 269648 h 2146852"/>
              <a:gd name="connsiteX13-57" fmla="*/ 3532440 w 3973996"/>
              <a:gd name="connsiteY13-58" fmla="*/ 332463 h 2146852"/>
              <a:gd name="connsiteX14-59" fmla="*/ 2674904 w 3973996"/>
              <a:gd name="connsiteY14-60" fmla="*/ 196397 h 2146852"/>
              <a:gd name="connsiteX15-61" fmla="*/ 2743161 w 3973996"/>
              <a:gd name="connsiteY15-62" fmla="*/ 116287 h 2146852"/>
              <a:gd name="connsiteX16-63" fmla="*/ 2036764 w 3973996"/>
              <a:gd name="connsiteY16-64" fmla="*/ 234563 h 2146852"/>
              <a:gd name="connsiteX17-65" fmla="*/ 2069789 w 3973996"/>
              <a:gd name="connsiteY17-66" fmla="*/ 165486 h 2146852"/>
              <a:gd name="connsiteX18-67" fmla="*/ 1287869 w 3973996"/>
              <a:gd name="connsiteY18-68" fmla="*/ 258019 h 2146852"/>
              <a:gd name="connsiteX19-69" fmla="*/ 1407456 w 3973996"/>
              <a:gd name="connsiteY19-70" fmla="*/ 325009 h 2146852"/>
              <a:gd name="connsiteX20-71" fmla="*/ 379645 w 3973996"/>
              <a:gd name="connsiteY20-72" fmla="*/ 784644 h 2146852"/>
              <a:gd name="connsiteX21-73" fmla="*/ 358763 w 3973996"/>
              <a:gd name="connsiteY21-74" fmla="*/ 714126 h 2146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43" y="connsiteY6-44"/>
              </a:cxn>
              <a:cxn ang="0">
                <a:pos x="connsiteX7-45" y="connsiteY7-46"/>
              </a:cxn>
              <a:cxn ang="0">
                <a:pos x="connsiteX8-47" y="connsiteY8-48"/>
              </a:cxn>
              <a:cxn ang="0">
                <a:pos x="connsiteX9-49" y="connsiteY9-50"/>
              </a:cxn>
              <a:cxn ang="0">
                <a:pos x="connsiteX10-51" y="connsiteY10-52"/>
              </a:cxn>
              <a:cxn ang="0">
                <a:pos x="connsiteX11-53" y="connsiteY11-54"/>
              </a:cxn>
              <a:cxn ang="0">
                <a:pos x="connsiteX12-55" y="connsiteY12-56"/>
              </a:cxn>
              <a:cxn ang="0">
                <a:pos x="connsiteX13-57" y="connsiteY13-58"/>
              </a:cxn>
              <a:cxn ang="0">
                <a:pos x="connsiteX14-59" y="connsiteY14-60"/>
              </a:cxn>
              <a:cxn ang="0">
                <a:pos x="connsiteX15-61" y="connsiteY15-62"/>
              </a:cxn>
              <a:cxn ang="0">
                <a:pos x="connsiteX16-63" y="connsiteY16-64"/>
              </a:cxn>
              <a:cxn ang="0">
                <a:pos x="connsiteX17-65" y="connsiteY17-66"/>
              </a:cxn>
              <a:cxn ang="0">
                <a:pos x="connsiteX18-67" y="connsiteY18-68"/>
              </a:cxn>
              <a:cxn ang="0">
                <a:pos x="connsiteX19-69" y="connsiteY19-70"/>
              </a:cxn>
              <a:cxn ang="0">
                <a:pos x="connsiteX20-71" y="connsiteY20-72"/>
              </a:cxn>
              <a:cxn ang="0">
                <a:pos x="connsiteX21-73" y="connsiteY21-74"/>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hươu</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3" name="Thought Bubble: Cloud 11">
            <a:extLst>
              <a:ext uri="{FF2B5EF4-FFF2-40B4-BE49-F238E27FC236}">
                <a16:creationId xmlns:a16="http://schemas.microsoft.com/office/drawing/2014/main" id="{D0DE4346-B297-13BC-6D0C-6D8EA247EC14}"/>
              </a:ext>
            </a:extLst>
          </p:cNvPr>
          <p:cNvSpPr/>
          <p:nvPr/>
        </p:nvSpPr>
        <p:spPr>
          <a:xfrm>
            <a:off x="3595389" y="3926909"/>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1" fmla="*/ -333155 w 3973996"/>
              <a:gd name="connsiteY0-2" fmla="*/ 2106319 h 2146852"/>
              <a:gd name="connsiteX1-3" fmla="*/ -392790 w 3973996"/>
              <a:gd name="connsiteY1-4" fmla="*/ 2165954 h 2146852"/>
              <a:gd name="connsiteX2-5" fmla="*/ -452425 w 3973996"/>
              <a:gd name="connsiteY2-6" fmla="*/ 2106319 h 2146852"/>
              <a:gd name="connsiteX3-7" fmla="*/ -392790 w 3973996"/>
              <a:gd name="connsiteY3-8" fmla="*/ 2046684 h 2146852"/>
              <a:gd name="connsiteX4-9" fmla="*/ -333155 w 3973996"/>
              <a:gd name="connsiteY4-10" fmla="*/ 2106319 h 2146852"/>
              <a:gd name="connsiteX0-11" fmla="*/ -33060 w 3973996"/>
              <a:gd name="connsiteY0-12" fmla="*/ 2001953 h 2146852"/>
              <a:gd name="connsiteX1-13" fmla="*/ -152330 w 3973996"/>
              <a:gd name="connsiteY1-14" fmla="*/ 2121223 h 2146852"/>
              <a:gd name="connsiteX2-15" fmla="*/ -271600 w 3973996"/>
              <a:gd name="connsiteY2-16" fmla="*/ 2001953 h 2146852"/>
              <a:gd name="connsiteX3-17" fmla="*/ -152330 w 3973996"/>
              <a:gd name="connsiteY3-18" fmla="*/ 1882683 h 2146852"/>
              <a:gd name="connsiteX4-19" fmla="*/ -33060 w 3973996"/>
              <a:gd name="connsiteY4-20" fmla="*/ 2001953 h 2146852"/>
              <a:gd name="connsiteX0-21" fmla="*/ 376444 w 3973996"/>
              <a:gd name="connsiteY0-22" fmla="*/ 1850100 h 2146852"/>
              <a:gd name="connsiteX1-23" fmla="*/ 197540 w 3973996"/>
              <a:gd name="connsiteY1-24" fmla="*/ 2029004 h 2146852"/>
              <a:gd name="connsiteX2-25" fmla="*/ 18636 w 3973996"/>
              <a:gd name="connsiteY2-26" fmla="*/ 1850100 h 2146852"/>
              <a:gd name="connsiteX3-27" fmla="*/ 197540 w 3973996"/>
              <a:gd name="connsiteY3-28" fmla="*/ 1671196 h 2146852"/>
              <a:gd name="connsiteX4-29" fmla="*/ 376444 w 3973996"/>
              <a:gd name="connsiteY4-30" fmla="*/ 1850100 h 2146852"/>
              <a:gd name="connsiteX0-31" fmla="*/ 431712 w 3973996"/>
              <a:gd name="connsiteY0-32" fmla="*/ 1300882 h 2146852"/>
              <a:gd name="connsiteX1-33" fmla="*/ 198699 w 3973996"/>
              <a:gd name="connsiteY1-34" fmla="*/ 1261275 h 2146852"/>
              <a:gd name="connsiteX2-35" fmla="*/ 637311 w 3973996"/>
              <a:gd name="connsiteY2-36" fmla="*/ 1734328 h 2146852"/>
              <a:gd name="connsiteX3-37" fmla="*/ 535385 w 3973996"/>
              <a:gd name="connsiteY3-38" fmla="*/ 1753262 h 2146852"/>
              <a:gd name="connsiteX4-39" fmla="*/ 1515821 w 3973996"/>
              <a:gd name="connsiteY4-40" fmla="*/ 1942602 h 2146852"/>
              <a:gd name="connsiteX5-41" fmla="*/ 1454372 w 3973996"/>
              <a:gd name="connsiteY5-42" fmla="*/ 1856132 h 2146852"/>
              <a:gd name="connsiteX6-43" fmla="*/ 2651814 w 3973996"/>
              <a:gd name="connsiteY6-44" fmla="*/ 1726973 h 2146852"/>
              <a:gd name="connsiteX7-45" fmla="*/ 2627252 w 3973996"/>
              <a:gd name="connsiteY7-46" fmla="*/ 1821842 h 2146852"/>
              <a:gd name="connsiteX8-47" fmla="*/ 3139548 w 3973996"/>
              <a:gd name="connsiteY8-48" fmla="*/ 1140713 h 2146852"/>
              <a:gd name="connsiteX9-49" fmla="*/ 3438610 w 3973996"/>
              <a:gd name="connsiteY9-50" fmla="*/ 1495342 h 2146852"/>
              <a:gd name="connsiteX10-51" fmla="*/ 3845025 w 3973996"/>
              <a:gd name="connsiteY10-52" fmla="*/ 763026 h 2146852"/>
              <a:gd name="connsiteX11-53" fmla="*/ 3711822 w 3973996"/>
              <a:gd name="connsiteY11-54" fmla="*/ 896012 h 2146852"/>
              <a:gd name="connsiteX12-55" fmla="*/ 3525449 w 3973996"/>
              <a:gd name="connsiteY12-56" fmla="*/ 269648 h 2146852"/>
              <a:gd name="connsiteX13-57" fmla="*/ 3532440 w 3973996"/>
              <a:gd name="connsiteY13-58" fmla="*/ 332463 h 2146852"/>
              <a:gd name="connsiteX14-59" fmla="*/ 2674904 w 3973996"/>
              <a:gd name="connsiteY14-60" fmla="*/ 196397 h 2146852"/>
              <a:gd name="connsiteX15-61" fmla="*/ 2743161 w 3973996"/>
              <a:gd name="connsiteY15-62" fmla="*/ 116287 h 2146852"/>
              <a:gd name="connsiteX16-63" fmla="*/ 2036764 w 3973996"/>
              <a:gd name="connsiteY16-64" fmla="*/ 234563 h 2146852"/>
              <a:gd name="connsiteX17-65" fmla="*/ 2069789 w 3973996"/>
              <a:gd name="connsiteY17-66" fmla="*/ 165486 h 2146852"/>
              <a:gd name="connsiteX18-67" fmla="*/ 1287869 w 3973996"/>
              <a:gd name="connsiteY18-68" fmla="*/ 258019 h 2146852"/>
              <a:gd name="connsiteX19-69" fmla="*/ 1407456 w 3973996"/>
              <a:gd name="connsiteY19-70" fmla="*/ 325009 h 2146852"/>
              <a:gd name="connsiteX20-71" fmla="*/ 379645 w 3973996"/>
              <a:gd name="connsiteY20-72" fmla="*/ 784644 h 2146852"/>
              <a:gd name="connsiteX21-73" fmla="*/ 358763 w 3973996"/>
              <a:gd name="connsiteY21-74" fmla="*/ 714126 h 2146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43" y="connsiteY6-44"/>
              </a:cxn>
              <a:cxn ang="0">
                <a:pos x="connsiteX7-45" y="connsiteY7-46"/>
              </a:cxn>
              <a:cxn ang="0">
                <a:pos x="connsiteX8-47" y="connsiteY8-48"/>
              </a:cxn>
              <a:cxn ang="0">
                <a:pos x="connsiteX9-49" y="connsiteY9-50"/>
              </a:cxn>
              <a:cxn ang="0">
                <a:pos x="connsiteX10-51" y="connsiteY10-52"/>
              </a:cxn>
              <a:cxn ang="0">
                <a:pos x="connsiteX11-53" y="connsiteY11-54"/>
              </a:cxn>
              <a:cxn ang="0">
                <a:pos x="connsiteX12-55" y="connsiteY12-56"/>
              </a:cxn>
              <a:cxn ang="0">
                <a:pos x="connsiteX13-57" y="connsiteY13-58"/>
              </a:cxn>
              <a:cxn ang="0">
                <a:pos x="connsiteX14-59" y="connsiteY14-60"/>
              </a:cxn>
              <a:cxn ang="0">
                <a:pos x="connsiteX15-61" y="connsiteY15-62"/>
              </a:cxn>
              <a:cxn ang="0">
                <a:pos x="connsiteX16-63" y="connsiteY16-64"/>
              </a:cxn>
              <a:cxn ang="0">
                <a:pos x="connsiteX17-65" y="connsiteY17-66"/>
              </a:cxn>
              <a:cxn ang="0">
                <a:pos x="connsiteX18-67" y="connsiteY18-68"/>
              </a:cxn>
              <a:cxn ang="0">
                <a:pos x="connsiteX19-69" y="connsiteY19-70"/>
              </a:cxn>
              <a:cxn ang="0">
                <a:pos x="connsiteX20-71" y="connsiteY20-72"/>
              </a:cxn>
              <a:cxn ang="0">
                <a:pos x="connsiteX21-73" y="connsiteY21-74"/>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nhào</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2128274" y="1579556"/>
            <a:ext cx="8602202" cy="16033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2">
            <a:extLst>
              <a:ext uri="{28A0092B-C50C-407E-A947-70E740481C1C}">
                <a14:useLocalDpi xmlns:a14="http://schemas.microsoft.com/office/drawing/2010/main" val="0"/>
              </a:ext>
            </a:extLst>
          </a:blip>
          <a:srcRect b="12103"/>
          <a:stretch>
            <a:fillRect/>
          </a:stretch>
        </p:blipFill>
        <p:spPr>
          <a:xfrm>
            <a:off x="0" y="0"/>
            <a:ext cx="12192000" cy="6858000"/>
          </a:xfrm>
          <a:prstGeom prst="rect">
            <a:avLst/>
          </a:prstGeom>
        </p:spPr>
      </p:pic>
      <p:sp>
        <p:nvSpPr>
          <p:cNvPr id="28" name="Rectangle: Rounded Corners 27"/>
          <p:cNvSpPr/>
          <p:nvPr/>
        </p:nvSpPr>
        <p:spPr>
          <a:xfrm>
            <a:off x="337561" y="314325"/>
            <a:ext cx="11702039" cy="6286500"/>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p:cNvSpPr txBox="1"/>
          <p:nvPr/>
        </p:nvSpPr>
        <p:spPr>
          <a:xfrm>
            <a:off x="695325" y="570637"/>
            <a:ext cx="11239500" cy="584775"/>
          </a:xfrm>
          <a:prstGeom prst="rect">
            <a:avLst/>
          </a:prstGeom>
          <a:noFill/>
        </p:spPr>
        <p:txBody>
          <a:bodyPr wrap="square">
            <a:spAutoFit/>
          </a:bodyPr>
          <a:lstStyle/>
          <a:p>
            <a:r>
              <a:rPr lang="en-US"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a. </a:t>
            </a:r>
            <a:r>
              <a:rPr lang="en-US" sz="32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Tìm</a:t>
            </a:r>
            <a:r>
              <a:rPr lang="en-US"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từ</a:t>
            </a:r>
            <a:r>
              <a:rPr lang="en-US"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ngữ</a:t>
            </a:r>
            <a:r>
              <a:rPr lang="en-US"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chỉ</a:t>
            </a:r>
            <a:r>
              <a:rPr lang="en-US"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sự</a:t>
            </a:r>
            <a:r>
              <a:rPr lang="en-US"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vật</a:t>
            </a:r>
            <a:r>
              <a:rPr lang="en-US"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đặc</a:t>
            </a:r>
            <a:r>
              <a:rPr lang="en-US"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điểm</a:t>
            </a:r>
            <a:r>
              <a:rPr lang="en-US"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có</a:t>
            </a:r>
            <a:r>
              <a:rPr lang="en-US"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tiếng</a:t>
            </a:r>
            <a:r>
              <a:rPr lang="en-US"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bắt</a:t>
            </a:r>
            <a:r>
              <a:rPr lang="en-US"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đầu</a:t>
            </a:r>
            <a:r>
              <a:rPr lang="en-US"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32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bằng</a:t>
            </a:r>
            <a:r>
              <a:rPr lang="en-US"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s </a:t>
            </a:r>
            <a:r>
              <a:rPr lang="en-US" sz="32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hoặc</a:t>
            </a:r>
            <a:r>
              <a:rPr lang="en-US"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x</a:t>
            </a:r>
            <a:endParaRPr lang="en-US" sz="3200" dirty="0">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p:cNvPicPr>
            <a:picLocks noChangeAspect="1"/>
          </p:cNvPicPr>
          <p:nvPr/>
        </p:nvPicPr>
        <p:blipFill>
          <a:blip r:embed="rId3"/>
          <a:stretch>
            <a:fillRect/>
          </a:stretch>
        </p:blipFill>
        <p:spPr>
          <a:xfrm>
            <a:off x="5314950" y="1547924"/>
            <a:ext cx="6015037" cy="4567126"/>
          </a:xfrm>
          <a:prstGeom prst="rect">
            <a:avLst/>
          </a:prstGeom>
        </p:spPr>
      </p:pic>
      <p:sp>
        <p:nvSpPr>
          <p:cNvPr id="10" name="Lưu đồ: Điểm Kết Thúc 1"/>
          <p:cNvSpPr/>
          <p:nvPr/>
        </p:nvSpPr>
        <p:spPr>
          <a:xfrm>
            <a:off x="433038" y="2001816"/>
            <a:ext cx="4939062" cy="1855415"/>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Bắt đầu bằng s: </a:t>
            </a:r>
            <a:r>
              <a:rPr lang="vi-VN"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sóc, sông,</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sỏi, sên</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sim,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sáng</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sâu</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vú</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sữa</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endParaRPr lang="vi-VN" sz="32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11" name="Lưu đồ: Điểm Kết Thúc 1"/>
          <p:cNvSpPr/>
          <p:nvPr/>
        </p:nvSpPr>
        <p:spPr>
          <a:xfrm>
            <a:off x="366363" y="4106841"/>
            <a:ext cx="4939062" cy="1855415"/>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Bắt đầu bằng </a:t>
            </a:r>
            <a:r>
              <a:rPr lang="en-US"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x</a:t>
            </a:r>
            <a:r>
              <a:rPr lang="vi-VN"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xoài, xương rồng</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xanh</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xa</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xù</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xì</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xinh</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xám</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endParaRPr lang="vi-VN" sz="32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2">
            <a:extLst>
              <a:ext uri="{28A0092B-C50C-407E-A947-70E740481C1C}">
                <a14:useLocalDpi xmlns:a14="http://schemas.microsoft.com/office/drawing/2010/main" val="0"/>
              </a:ext>
            </a:extLst>
          </a:blip>
          <a:srcRect b="12103"/>
          <a:stretch>
            <a:fillRect/>
          </a:stretch>
        </p:blipFill>
        <p:spPr>
          <a:xfrm>
            <a:off x="0" y="0"/>
            <a:ext cx="12192000" cy="6858000"/>
          </a:xfrm>
          <a:prstGeom prst="rect">
            <a:avLst/>
          </a:prstGeom>
        </p:spPr>
      </p:pic>
      <p:sp>
        <p:nvSpPr>
          <p:cNvPr id="28" name="Rectangle: Rounded Corners 27"/>
          <p:cNvSpPr/>
          <p:nvPr/>
        </p:nvSpPr>
        <p:spPr>
          <a:xfrm>
            <a:off x="337561" y="314325"/>
            <a:ext cx="11702039" cy="6286500"/>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p:cNvSpPr txBox="1"/>
          <p:nvPr/>
        </p:nvSpPr>
        <p:spPr>
          <a:xfrm>
            <a:off x="390525" y="570637"/>
            <a:ext cx="115443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Tìm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ngữ</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chỉ</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sự</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vật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đặc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điểm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tiếng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bắt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đầu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bằng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v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hoặc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d.</a:t>
            </a:r>
          </a:p>
        </p:txBody>
      </p:sp>
      <p:pic>
        <p:nvPicPr>
          <p:cNvPr id="4" name="Picture 3"/>
          <p:cNvPicPr>
            <a:picLocks noChangeAspect="1"/>
          </p:cNvPicPr>
          <p:nvPr/>
        </p:nvPicPr>
        <p:blipFill>
          <a:blip r:embed="rId3"/>
          <a:stretch>
            <a:fillRect/>
          </a:stretch>
        </p:blipFill>
        <p:spPr>
          <a:xfrm>
            <a:off x="5314950" y="1547924"/>
            <a:ext cx="6015037" cy="4567126"/>
          </a:xfrm>
          <a:prstGeom prst="rect">
            <a:avLst/>
          </a:prstGeom>
        </p:spPr>
      </p:pic>
      <p:sp>
        <p:nvSpPr>
          <p:cNvPr id="10" name="Lưu đồ: Điểm Kết Thúc 1"/>
          <p:cNvSpPr/>
          <p:nvPr/>
        </p:nvSpPr>
        <p:spPr>
          <a:xfrm>
            <a:off x="433038" y="1438275"/>
            <a:ext cx="5316252" cy="2418957"/>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Bắt đầu bằng </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vi-VN"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voi, vạc, vú sữa, vượn</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vịt</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vàng</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vắt</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vẻo</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vui</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vẻ</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tròn</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vo</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trong</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veo</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trong</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vắt</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endParaRPr lang="vi-VN" sz="32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11" name="Lưu đồ: Điểm Kết Thúc 1"/>
          <p:cNvSpPr/>
          <p:nvPr/>
        </p:nvSpPr>
        <p:spPr>
          <a:xfrm>
            <a:off x="366363" y="4106841"/>
            <a:ext cx="5415312" cy="2179659"/>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Bắt đầu bằng </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d</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vi-VN"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dưa hấu, hướng dương, dứa, dê</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hạt</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dẻ</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dài</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dữ</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tợn</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dịu</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dàng</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dẻo</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dai</a:t>
            </a:r>
            <a:r>
              <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endParaRPr lang="vi-VN" sz="32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2">
            <a:extLst>
              <a:ext uri="{28A0092B-C50C-407E-A947-70E740481C1C}">
                <a14:useLocalDpi xmlns:a14="http://schemas.microsoft.com/office/drawing/2010/main" val="0"/>
              </a:ext>
            </a:extLst>
          </a:blip>
          <a:srcRect b="12103"/>
          <a:stretch>
            <a:fillRect/>
          </a:stretch>
        </p:blipFill>
        <p:spPr>
          <a:xfrm>
            <a:off x="0" y="0"/>
            <a:ext cx="12192000" cy="6858000"/>
          </a:xfrm>
          <a:prstGeom prst="rect">
            <a:avLst/>
          </a:prstGeom>
        </p:spPr>
      </p:pic>
      <p:sp>
        <p:nvSpPr>
          <p:cNvPr id="28" name="Rectangle: Rounded Corners 27"/>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Lưu đồ: Điểm Kết Thúc 1"/>
          <p:cNvSpPr/>
          <p:nvPr/>
        </p:nvSpPr>
        <p:spPr>
          <a:xfrm>
            <a:off x="1766538" y="744516"/>
            <a:ext cx="8562302" cy="1855415"/>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solidFill>
                  <a:srgbClr val="FF0000"/>
                </a:solidFill>
                <a:latin typeface="Calibri" panose="020F0502020204030204" pitchFamily="34" charset="0"/>
                <a:cs typeface="Calibri" panose="020F0502020204030204" pitchFamily="34" charset="0"/>
              </a:rPr>
              <a:t>Đặt 2 câu với từ ngữ tìm được ở bài tập 2</a:t>
            </a:r>
            <a:endParaRPr lang="en-US" sz="4400" b="1" dirty="0">
              <a:solidFill>
                <a:srgbClr val="FF0000"/>
              </a:solidFill>
              <a:latin typeface="Calibri" panose="020F0502020204030204" pitchFamily="34" charset="0"/>
              <a:cs typeface="Calibri" panose="020F0502020204030204" pitchFamily="34" charset="0"/>
            </a:endParaRPr>
          </a:p>
        </p:txBody>
      </p:sp>
      <p:pic>
        <p:nvPicPr>
          <p:cNvPr id="21" name="Picture 2" descr="Cartoon Happy Kids Reading Book: Vector có sẵn (miễn phí bản quyền) 1560276260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000" b="90000" l="9664" r="89916">
                        <a14:foregroundMark x1="55042" y1="27857" x2="59244" y2="29643"/>
                        <a14:foregroundMark x1="36975" y1="23929" x2="38655" y2="24286"/>
                        <a14:foregroundMark x1="41597" y1="23214" x2="42017" y2="26786"/>
                        <a14:foregroundMark x1="44958" y1="35000" x2="50000" y2="41786"/>
                        <a14:foregroundMark x1="60924" y1="5000" x2="84034" y2="23214"/>
                        <a14:foregroundMark x1="27731" y1="86429" x2="27731" y2="86429"/>
                        <a14:foregroundMark x1="19748" y1="86429" x2="33613" y2="84643"/>
                        <a14:foregroundMark x1="44538" y1="83929" x2="61765" y2="87500"/>
                      </a14:backgroundRemoval>
                    </a14:imgEffect>
                  </a14:imgLayer>
                </a14:imgProps>
              </a:ext>
              <a:ext uri="{28A0092B-C50C-407E-A947-70E740481C1C}">
                <a14:useLocalDpi xmlns:a14="http://schemas.microsoft.com/office/drawing/2010/main" val="0"/>
              </a:ext>
            </a:extLst>
          </a:blip>
          <a:srcRect/>
          <a:stretch>
            <a:fillRect/>
          </a:stretch>
        </p:blipFill>
        <p:spPr bwMode="auto">
          <a:xfrm>
            <a:off x="3956140" y="2617739"/>
            <a:ext cx="3397160" cy="39966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a:fillRect/>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153645" y="2878417"/>
            <a:ext cx="790575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M:</a:t>
            </a:r>
          </a:p>
          <a:p>
            <a:pPr lvl="0"/>
            <a:r>
              <a:rPr lang="vi-VN" sz="4000" b="1" dirty="0">
                <a:solidFill>
                  <a:srgbClr val="336753"/>
                </a:solidFill>
                <a:latin typeface="Cambria" panose="02040503050406030204" pitchFamily="18" charset="0"/>
                <a:ea typeface="Cambria" panose="02040503050406030204" pitchFamily="18" charset="0"/>
              </a:rPr>
              <a:t>- Dưa hấu là trái cây mà em thích nhất.</a:t>
            </a:r>
          </a:p>
          <a:p>
            <a:pPr lvl="0"/>
            <a:r>
              <a:rPr lang="vi-VN" sz="4000" b="1" dirty="0">
                <a:solidFill>
                  <a:srgbClr val="336753"/>
                </a:solidFill>
                <a:latin typeface="Cambria" panose="02040503050406030204" pitchFamily="18" charset="0"/>
                <a:ea typeface="Cambria" panose="02040503050406030204" pitchFamily="18" charset="0"/>
              </a:rPr>
              <a:t>- Con vượn đang đu trên những cành cây.</a:t>
            </a:r>
          </a:p>
          <a:p>
            <a:pPr lvl="0"/>
            <a:endParaRPr lang="vi-VN" sz="4000" b="1" dirty="0">
              <a:solidFill>
                <a:srgbClr val="336753"/>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272</Words>
  <Application>Microsoft Office PowerPoint</Application>
  <PresentationFormat>Màn hình rộng</PresentationFormat>
  <Paragraphs>17</Paragraphs>
  <Slides>8</Slides>
  <Notes>1</Notes>
  <HiddenSlides>0</HiddenSlides>
  <MMClips>0</MMClips>
  <ScaleCrop>false</ScaleCrop>
  <HeadingPairs>
    <vt:vector size="6" baseType="variant">
      <vt:variant>
        <vt:lpstr>Phông được Dùng</vt:lpstr>
      </vt:variant>
      <vt:variant>
        <vt:i4>4</vt:i4>
      </vt:variant>
      <vt:variant>
        <vt:lpstr>Chủ đề</vt:lpstr>
      </vt:variant>
      <vt:variant>
        <vt:i4>3</vt:i4>
      </vt:variant>
      <vt:variant>
        <vt:lpstr>Tiêu đề Bản chiếu</vt:lpstr>
      </vt:variant>
      <vt:variant>
        <vt:i4>8</vt:i4>
      </vt:variant>
    </vt:vector>
  </HeadingPairs>
  <TitlesOfParts>
    <vt:vector size="15" baseType="lpstr">
      <vt:lpstr>等线</vt:lpstr>
      <vt:lpstr>Arial</vt:lpstr>
      <vt:lpstr>Calibri</vt:lpstr>
      <vt:lpstr>Cambria</vt:lpstr>
      <vt:lpstr>Custom Design</vt:lpstr>
      <vt:lpstr>Office 主题​​</vt:lpstr>
      <vt:lpstr>1_Custom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captthai84@outlook.com</cp:lastModifiedBy>
  <cp:revision>35</cp:revision>
  <dcterms:created xsi:type="dcterms:W3CDTF">2022-11-26T04:01:00Z</dcterms:created>
  <dcterms:modified xsi:type="dcterms:W3CDTF">2026-03-04T13:40:59Z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B856703EDD8C462FB18B7D80116E8710_13</vt:lpwstr>
  </property>
  <property fmtid="{D5CDD505-2E9C-101B-9397-08002B2CF9AE}" pid="3" name="KSOProductBuildVer">
    <vt:lpwstr>1033-12.2.0.22549</vt:lpwstr>
  </property>
</Properties>
</file>