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</p:sldMasterIdLst>
  <p:notesMasterIdLst>
    <p:notesMasterId r:id="rId7"/>
  </p:notesMasterIdLst>
  <p:sldIdLst>
    <p:sldId id="3270" r:id="rId6"/>
    <p:sldId id="2657" r:id="rId8"/>
    <p:sldId id="264" r:id="rId9"/>
    <p:sldId id="310" r:id="rId10"/>
    <p:sldId id="3268" r:id="rId11"/>
    <p:sldId id="3269" r:id="rId12"/>
    <p:sldId id="26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2990-C15C-4C51-892C-E46B0560BF4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ECB46-454E-494D-97D5-10102CFD678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/>
              <a:t>Facebook: https://www.facebook.com/huongthaoGADT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/>
              <a:t>Facebook: https://www.facebook.com/huongthaoGADT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5046CE-CC94-461C-8F89-749D2C3B0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screen"/>
          <a:srcRect t="15224" b="2"/>
          <a:stretch>
            <a:fillRect/>
          </a:stretch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2D0B5A-D223-4A66-BCBD-C837CD3143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1BD0D8-06CE-4716-BB45-8E894428390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2D0B5A-D223-4A66-BCBD-C837CD3143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1BD0D8-06CE-4716-BB45-8E894428390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2D0B5A-D223-4A66-BCBD-C837CD3143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1BD0D8-06CE-4716-BB45-8E894428390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2D0B5A-D223-4A66-BCBD-C837CD3143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1BD0D8-06CE-4716-BB45-8E894428390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2D0B5A-D223-4A66-BCBD-C837CD3143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1BD0D8-06CE-4716-BB45-8E894428390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2D0B5A-D223-4A66-BCBD-C837CD3143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1BD0D8-06CE-4716-BB45-8E894428390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2D0B5A-D223-4A66-BCBD-C837CD3143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1BD0D8-06CE-4716-BB45-8E894428390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2D0B5A-D223-4A66-BCBD-C837CD3143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1BD0D8-06CE-4716-BB45-8E894428390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2D0B5A-D223-4A66-BCBD-C837CD3143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1BD0D8-06CE-4716-BB45-8E894428390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2D0B5A-D223-4A66-BCBD-C837CD3143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1BD0D8-06CE-4716-BB45-8E894428390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2D0B5A-D223-4A66-BCBD-C837CD3143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1BD0D8-06CE-4716-BB45-8E894428390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131" y="156507"/>
            <a:ext cx="1592283" cy="1592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ED028-BDA3-41DB-8ABE-AEEB0677B3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6242D-256E-41D0-8837-0A4CEE3A114D}" type="slidenum">
              <a:rPr lang="en-US" smtClean="0"/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131" y="156507"/>
            <a:ext cx="1592283" cy="1592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131" y="156507"/>
            <a:ext cx="1592283" cy="1592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0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41.xml"/><Relationship Id="rId5" Type="http://schemas.openxmlformats.org/officeDocument/2006/relationships/themeOverride" Target="../theme/themeOverride2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tags" Target="../tags/tag1.xml"/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2.xml"/><Relationship Id="rId12" Type="http://schemas.microsoft.com/office/2007/relationships/hdphoto" Target="../media/image20.wdp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Relationship Id="rId3" Type="http://schemas.openxmlformats.org/officeDocument/2006/relationships/tags" Target="../tags/tag2.xml"/><Relationship Id="rId2" Type="http://schemas.openxmlformats.org/officeDocument/2006/relationships/slide" Target="slide4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Relationship Id="rId3" Type="http://schemas.openxmlformats.org/officeDocument/2006/relationships/tags" Target="../tags/tag3.xml"/><Relationship Id="rId2" Type="http://schemas.openxmlformats.org/officeDocument/2006/relationships/slide" Target="slide4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531" y="1588615"/>
            <a:ext cx="8364437" cy="356646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2523988" y="1090369"/>
            <a:ext cx="9390595" cy="396423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lgDashDot"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1430" y="1790701"/>
            <a:ext cx="5180145" cy="5067299"/>
          </a:xfrm>
          <a:prstGeom prst="rect">
            <a:avLst/>
          </a:prstGeom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Watermelon Summer Fruit Cute - Free vector graphic on Pixaba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06" b="72891" l="20625" r="85391">
                        <a14:foregroundMark x1="47266" y1="30078" x2="48047" y2="52734"/>
                        <a14:foregroundMark x1="32578" y1="46484" x2="64219" y2="35547"/>
                        <a14:foregroundMark x1="36563" y1="52734" x2="65234" y2="53984"/>
                        <a14:foregroundMark x1="50156" y1="48359" x2="51016" y2="46250"/>
                        <a14:foregroundMark x1="56641" y1="50625" x2="69844" y2="48516"/>
                        <a14:foregroundMark x1="52656" y1="22734" x2="73438" y2="48359"/>
                        <a14:foregroundMark x1="49297" y1="23203" x2="28984" y2="49609"/>
                        <a14:foregroundMark x1="31328" y1="50234" x2="62344" y2="56328"/>
                        <a14:foregroundMark x1="31484" y1="51875" x2="53906" y2="59062"/>
                        <a14:foregroundMark x1="59375" y1="40391" x2="57891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76" t="14373" r="6853" b="26918"/>
          <a:stretch>
            <a:fillRect/>
          </a:stretch>
        </p:blipFill>
        <p:spPr bwMode="auto">
          <a:xfrm rot="20188447">
            <a:off x="9777372" y="4634380"/>
            <a:ext cx="2362121" cy="17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82606" y="3922948"/>
            <a:ext cx="1693356" cy="179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6605" y="1991995"/>
            <a:ext cx="7195820" cy="2245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LUYỆN TẬP</a:t>
            </a:r>
            <a:endParaRPr kumimoji="0" lang="vi-VN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190501"/>
            <a:ext cx="10959199" cy="6258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0" name="Nhóm 6"/>
          <p:cNvGrpSpPr/>
          <p:nvPr/>
        </p:nvGrpSpPr>
        <p:grpSpPr>
          <a:xfrm>
            <a:off x="768350" y="198585"/>
            <a:ext cx="2774123" cy="1052418"/>
            <a:chOff x="1203156" y="685799"/>
            <a:chExt cx="2080592" cy="789313"/>
          </a:xfrm>
        </p:grpSpPr>
        <p:grpSp>
          <p:nvGrpSpPr>
            <p:cNvPr id="41" name="Nhóm 4"/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51" name="Hình Bầu dục 2"/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52" name="Hộp Văn bản 3"/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5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/>
                    <a:sym typeface="Arial" panose="020B0604020202020204"/>
                  </a:rPr>
                  <a:t>1</a:t>
                </a:r>
                <a:endParaRPr kumimoji="0" lang="en-US" sz="586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5" name="Hộp Văn bản 5"/>
            <p:cNvSpPr txBox="1"/>
            <p:nvPr/>
          </p:nvSpPr>
          <p:spPr>
            <a:xfrm>
              <a:off x="1902436" y="811986"/>
              <a:ext cx="1381312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Số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aphicFrame>
        <p:nvGraphicFramePr>
          <p:cNvPr id="3" name="Table 4"/>
          <p:cNvGraphicFramePr>
            <a:graphicFrameLocks noGrp="1"/>
          </p:cNvGraphicFramePr>
          <p:nvPr/>
        </p:nvGraphicFramePr>
        <p:xfrm>
          <a:off x="1236869" y="1753334"/>
          <a:ext cx="10183192" cy="2202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5798"/>
                <a:gridCol w="2545798"/>
                <a:gridCol w="2545798"/>
                <a:gridCol w="2545798"/>
              </a:tblGrid>
              <a:tr h="734146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18 171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13 061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12 140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146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146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90 855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237921" y="4038434"/>
            <a:ext cx="2845369" cy="2819566"/>
            <a:chOff x="8001897" y="2517912"/>
            <a:chExt cx="3807499" cy="4003226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việc</a:t>
              </a:r>
              <a:r>
                <a:rPr kumimoji="0" lang="en-US" sz="32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cặp</a:t>
              </a:r>
              <a:r>
                <a:rPr kumimoji="0" lang="en-US" sz="32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đôi</a:t>
              </a:r>
              <a:endPara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10" name="Rectangle: Rounded Corners 9"/>
          <p:cNvSpPr/>
          <p:nvPr/>
        </p:nvSpPr>
        <p:spPr>
          <a:xfrm>
            <a:off x="6708913" y="3260035"/>
            <a:ext cx="1878496" cy="5565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78 366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9342782" y="3250096"/>
            <a:ext cx="1878496" cy="5565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84 980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285751"/>
            <a:ext cx="10959199" cy="61633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178227" y="104522"/>
            <a:ext cx="1475295" cy="147529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pic>
        <p:nvPicPr>
          <p:cNvPr id="42" name="图片 41">
            <a:hlinkClick r:id="rId3" action="ppaction://hlinksldjump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screen"/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-19234" y="5067300"/>
            <a:ext cx="1305109" cy="1717442"/>
            <a:chOff x="0" y="2574771"/>
            <a:chExt cx="2601022" cy="3911602"/>
          </a:xfrm>
        </p:grpSpPr>
        <p:pic>
          <p:nvPicPr>
            <p:cNvPr id="25" name="Graphic 18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26" name="Graphic 18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27" name="Graphic 18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28" name="Graphic 48"/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31" name="Freeform: Shape 191"/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-1" fmla="*/ 154626 w 163384"/>
                  <a:gd name="connsiteY0-2" fmla="*/ 289988 h 289988"/>
                  <a:gd name="connsiteX1-3" fmla="*/ 147958 w 163384"/>
                  <a:gd name="connsiteY1-4" fmla="*/ 286683 h 289988"/>
                  <a:gd name="connsiteX2-5" fmla="*/ 1273 w 163384"/>
                  <a:gd name="connsiteY2-6" fmla="*/ 107385 h 289988"/>
                  <a:gd name="connsiteX3-7" fmla="*/ 3178 w 163384"/>
                  <a:gd name="connsiteY3-8" fmla="*/ 97470 h 289988"/>
                  <a:gd name="connsiteX4-9" fmla="*/ 14608 w 163384"/>
                  <a:gd name="connsiteY4-10" fmla="*/ 99123 h 289988"/>
                  <a:gd name="connsiteX5-11" fmla="*/ 142243 w 163384"/>
                  <a:gd name="connsiteY5-12" fmla="*/ 255286 h 289988"/>
                  <a:gd name="connsiteX6-13" fmla="*/ 128908 w 163384"/>
                  <a:gd name="connsiteY6-14" fmla="*/ 171833 h 289988"/>
                  <a:gd name="connsiteX7-15" fmla="*/ 28896 w 163384"/>
                  <a:gd name="connsiteY7-16" fmla="*/ 10713 h 289988"/>
                  <a:gd name="connsiteX8-17" fmla="*/ 32706 w 163384"/>
                  <a:gd name="connsiteY8-18" fmla="*/ 798 h 289988"/>
                  <a:gd name="connsiteX9-19" fmla="*/ 44136 w 163384"/>
                  <a:gd name="connsiteY9-20" fmla="*/ 4103 h 289988"/>
                  <a:gd name="connsiteX10-21" fmla="*/ 144148 w 163384"/>
                  <a:gd name="connsiteY10-22" fmla="*/ 166050 h 289988"/>
                  <a:gd name="connsiteX11-23" fmla="*/ 145101 w 163384"/>
                  <a:gd name="connsiteY11-24" fmla="*/ 168528 h 289988"/>
                  <a:gd name="connsiteX12-25" fmla="*/ 163198 w 163384"/>
                  <a:gd name="connsiteY12-26" fmla="*/ 282552 h 289988"/>
                  <a:gd name="connsiteX13-27" fmla="*/ 158436 w 163384"/>
                  <a:gd name="connsiteY13-28" fmla="*/ 289988 h 289988"/>
                  <a:gd name="connsiteX14-29" fmla="*/ 154626 w 163384"/>
                  <a:gd name="connsiteY14-30" fmla="*/ 289988 h 289988"/>
                  <a:gd name="connsiteX0-31" fmla="*/ 151452 w 160210"/>
                  <a:gd name="connsiteY0-32" fmla="*/ 289988 h 289988"/>
                  <a:gd name="connsiteX1-33" fmla="*/ 144784 w 160210"/>
                  <a:gd name="connsiteY1-34" fmla="*/ 286683 h 289988"/>
                  <a:gd name="connsiteX2-35" fmla="*/ 10298 w 160210"/>
                  <a:gd name="connsiteY2-36" fmla="*/ 138331 h 289988"/>
                  <a:gd name="connsiteX3-37" fmla="*/ 4 w 160210"/>
                  <a:gd name="connsiteY3-38" fmla="*/ 97470 h 289988"/>
                  <a:gd name="connsiteX4-39" fmla="*/ 11434 w 160210"/>
                  <a:gd name="connsiteY4-40" fmla="*/ 99123 h 289988"/>
                  <a:gd name="connsiteX5-41" fmla="*/ 139069 w 160210"/>
                  <a:gd name="connsiteY5-42" fmla="*/ 255286 h 289988"/>
                  <a:gd name="connsiteX6-43" fmla="*/ 125734 w 160210"/>
                  <a:gd name="connsiteY6-44" fmla="*/ 171833 h 289988"/>
                  <a:gd name="connsiteX7-45" fmla="*/ 25722 w 160210"/>
                  <a:gd name="connsiteY7-46" fmla="*/ 10713 h 289988"/>
                  <a:gd name="connsiteX8-47" fmla="*/ 29532 w 160210"/>
                  <a:gd name="connsiteY8-48" fmla="*/ 798 h 289988"/>
                  <a:gd name="connsiteX9-49" fmla="*/ 40962 w 160210"/>
                  <a:gd name="connsiteY9-50" fmla="*/ 4103 h 289988"/>
                  <a:gd name="connsiteX10-51" fmla="*/ 140974 w 160210"/>
                  <a:gd name="connsiteY10-52" fmla="*/ 166050 h 289988"/>
                  <a:gd name="connsiteX11-53" fmla="*/ 141927 w 160210"/>
                  <a:gd name="connsiteY11-54" fmla="*/ 168528 h 289988"/>
                  <a:gd name="connsiteX12-55" fmla="*/ 160024 w 160210"/>
                  <a:gd name="connsiteY12-56" fmla="*/ 282552 h 289988"/>
                  <a:gd name="connsiteX13-57" fmla="*/ 155262 w 160210"/>
                  <a:gd name="connsiteY13-58" fmla="*/ 289988 h 289988"/>
                  <a:gd name="connsiteX14-59" fmla="*/ 151452 w 160210"/>
                  <a:gd name="connsiteY14-60" fmla="*/ 289988 h 289988"/>
                  <a:gd name="connsiteX0-61" fmla="*/ 151530 w 160288"/>
                  <a:gd name="connsiteY0-62" fmla="*/ 289988 h 289988"/>
                  <a:gd name="connsiteX1-63" fmla="*/ 144862 w 160288"/>
                  <a:gd name="connsiteY1-64" fmla="*/ 286683 h 289988"/>
                  <a:gd name="connsiteX2-65" fmla="*/ 10376 w 160288"/>
                  <a:gd name="connsiteY2-66" fmla="*/ 138331 h 289988"/>
                  <a:gd name="connsiteX3-67" fmla="*/ 82 w 160288"/>
                  <a:gd name="connsiteY3-68" fmla="*/ 97470 h 289988"/>
                  <a:gd name="connsiteX4-69" fmla="*/ 16392 w 160288"/>
                  <a:gd name="connsiteY4-70" fmla="*/ 130069 h 289988"/>
                  <a:gd name="connsiteX5-71" fmla="*/ 139147 w 160288"/>
                  <a:gd name="connsiteY5-72" fmla="*/ 255286 h 289988"/>
                  <a:gd name="connsiteX6-73" fmla="*/ 125812 w 160288"/>
                  <a:gd name="connsiteY6-74" fmla="*/ 171833 h 289988"/>
                  <a:gd name="connsiteX7-75" fmla="*/ 25800 w 160288"/>
                  <a:gd name="connsiteY7-76" fmla="*/ 10713 h 289988"/>
                  <a:gd name="connsiteX8-77" fmla="*/ 29610 w 160288"/>
                  <a:gd name="connsiteY8-78" fmla="*/ 798 h 289988"/>
                  <a:gd name="connsiteX9-79" fmla="*/ 41040 w 160288"/>
                  <a:gd name="connsiteY9-80" fmla="*/ 4103 h 289988"/>
                  <a:gd name="connsiteX10-81" fmla="*/ 141052 w 160288"/>
                  <a:gd name="connsiteY10-82" fmla="*/ 166050 h 289988"/>
                  <a:gd name="connsiteX11-83" fmla="*/ 142005 w 160288"/>
                  <a:gd name="connsiteY11-84" fmla="*/ 168528 h 289988"/>
                  <a:gd name="connsiteX12-85" fmla="*/ 160102 w 160288"/>
                  <a:gd name="connsiteY12-86" fmla="*/ 282552 h 289988"/>
                  <a:gd name="connsiteX13-87" fmla="*/ 155340 w 160288"/>
                  <a:gd name="connsiteY13-88" fmla="*/ 289988 h 289988"/>
                  <a:gd name="connsiteX14-89" fmla="*/ 151530 w 160288"/>
                  <a:gd name="connsiteY14-90" fmla="*/ 289988 h 289988"/>
                  <a:gd name="connsiteX0-91" fmla="*/ 141423 w 150181"/>
                  <a:gd name="connsiteY0-92" fmla="*/ 289988 h 289988"/>
                  <a:gd name="connsiteX1-93" fmla="*/ 134755 w 150181"/>
                  <a:gd name="connsiteY1-94" fmla="*/ 286683 h 289988"/>
                  <a:gd name="connsiteX2-95" fmla="*/ 269 w 150181"/>
                  <a:gd name="connsiteY2-96" fmla="*/ 138331 h 289988"/>
                  <a:gd name="connsiteX3-97" fmla="*/ 19252 w 150181"/>
                  <a:gd name="connsiteY3-98" fmla="*/ 128415 h 289988"/>
                  <a:gd name="connsiteX4-99" fmla="*/ 6285 w 150181"/>
                  <a:gd name="connsiteY4-100" fmla="*/ 130069 h 289988"/>
                  <a:gd name="connsiteX5-101" fmla="*/ 129040 w 150181"/>
                  <a:gd name="connsiteY5-102" fmla="*/ 255286 h 289988"/>
                  <a:gd name="connsiteX6-103" fmla="*/ 115705 w 150181"/>
                  <a:gd name="connsiteY6-104" fmla="*/ 171833 h 289988"/>
                  <a:gd name="connsiteX7-105" fmla="*/ 15693 w 150181"/>
                  <a:gd name="connsiteY7-106" fmla="*/ 10713 h 289988"/>
                  <a:gd name="connsiteX8-107" fmla="*/ 19503 w 150181"/>
                  <a:gd name="connsiteY8-108" fmla="*/ 798 h 289988"/>
                  <a:gd name="connsiteX9-109" fmla="*/ 30933 w 150181"/>
                  <a:gd name="connsiteY9-110" fmla="*/ 4103 h 289988"/>
                  <a:gd name="connsiteX10-111" fmla="*/ 130945 w 150181"/>
                  <a:gd name="connsiteY10-112" fmla="*/ 166050 h 289988"/>
                  <a:gd name="connsiteX11-113" fmla="*/ 131898 w 150181"/>
                  <a:gd name="connsiteY11-114" fmla="*/ 168528 h 289988"/>
                  <a:gd name="connsiteX12-115" fmla="*/ 149995 w 150181"/>
                  <a:gd name="connsiteY12-116" fmla="*/ 282552 h 289988"/>
                  <a:gd name="connsiteX13-117" fmla="*/ 145233 w 150181"/>
                  <a:gd name="connsiteY13-118" fmla="*/ 289988 h 289988"/>
                  <a:gd name="connsiteX14-119" fmla="*/ 141423 w 150181"/>
                  <a:gd name="connsiteY14-120" fmla="*/ 289988 h 2899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: Shape 192"/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3" name="Graphic 48"/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34" name="Freeform: Shape 194"/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Freeform: Shape 195"/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: Shape 196"/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Freeform: Shape 197"/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grpSp>
        <p:nvGrpSpPr>
          <p:cNvPr id="41" name="Nhóm 6"/>
          <p:cNvGrpSpPr/>
          <p:nvPr/>
        </p:nvGrpSpPr>
        <p:grpSpPr>
          <a:xfrm>
            <a:off x="777875" y="227160"/>
            <a:ext cx="5537200" cy="1052418"/>
            <a:chOff x="1203156" y="685799"/>
            <a:chExt cx="4152899" cy="789313"/>
          </a:xfrm>
        </p:grpSpPr>
        <p:grpSp>
          <p:nvGrpSpPr>
            <p:cNvPr id="45" name="Nhóm 4"/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52" name="Hình Bầu dục 2"/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53" name="Hộp Văn bản 3"/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5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/>
                    <a:sym typeface="Arial" panose="020B0604020202020204"/>
                  </a:rPr>
                  <a:t>2</a:t>
                </a:r>
                <a:endParaRPr kumimoji="0" lang="en-US" sz="586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1" name="Hộp Văn bản 5"/>
            <p:cNvSpPr txBox="1"/>
            <p:nvPr/>
          </p:nvSpPr>
          <p:spPr>
            <a:xfrm>
              <a:off x="2088794" y="834349"/>
              <a:ext cx="326726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265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Đặt</a:t>
              </a:r>
              <a:r>
                <a:rPr kumimoji="0" lang="en-US" sz="426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265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tính</a:t>
              </a:r>
              <a:r>
                <a:rPr kumimoji="0" lang="en-US" sz="426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265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rồi</a:t>
              </a:r>
              <a:r>
                <a:rPr kumimoji="0" lang="en-US" sz="426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265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tính</a:t>
              </a: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529" y="2037535"/>
            <a:ext cx="3630993" cy="440397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40428" y="2745132"/>
            <a:ext cx="3091770" cy="1743204"/>
            <a:chOff x="8979918" y="2365795"/>
            <a:chExt cx="2634434" cy="1743204"/>
          </a:xfrm>
        </p:grpSpPr>
        <p:sp>
          <p:nvSpPr>
            <p:cNvPr id="6" name="TextBox 5"/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455060" y="2365795"/>
              <a:ext cx="20389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10 706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9 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79918" y="2788249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x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9546165" y="4044198"/>
              <a:ext cx="165320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257550" y="441380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0387" y="441380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1567" y="441380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7984" y="440386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971800" y="3486150"/>
            <a:ext cx="200025" cy="190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105025" y="3467100"/>
            <a:ext cx="200025" cy="190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707459" y="43848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3604" y="2075635"/>
            <a:ext cx="3630993" cy="4403973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4688503" y="2783232"/>
            <a:ext cx="3091770" cy="1743204"/>
            <a:chOff x="8979918" y="2365795"/>
            <a:chExt cx="2634434" cy="1743204"/>
          </a:xfrm>
        </p:grpSpPr>
        <p:sp>
          <p:nvSpPr>
            <p:cNvPr id="66" name="TextBox 65"/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455060" y="2365795"/>
              <a:ext cx="20389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12 061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8 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979918" y="2788249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x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>
              <a:off x="9546165" y="4044198"/>
              <a:ext cx="165320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6905625" y="445190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578462" y="445190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21067" y="445190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746059" y="444196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276975" y="3533775"/>
            <a:ext cx="200025" cy="190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400675" y="3505200"/>
            <a:ext cx="200025" cy="190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365059" y="44229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1654" y="2047060"/>
            <a:ext cx="3630993" cy="4403973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8136553" y="2754657"/>
            <a:ext cx="3091770" cy="1743204"/>
            <a:chOff x="8979918" y="2365795"/>
            <a:chExt cx="2634434" cy="1743204"/>
          </a:xfrm>
        </p:grpSpPr>
        <p:sp>
          <p:nvSpPr>
            <p:cNvPr id="80" name="TextBox 79"/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455060" y="2365795"/>
              <a:ext cx="20389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15 108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5 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979918" y="2788249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x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H="1">
              <a:off x="9546165" y="4044198"/>
              <a:ext cx="165320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10353675" y="4423327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26512" y="442332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697692" y="442332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194109" y="441338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10067925" y="3495675"/>
            <a:ext cx="200025" cy="190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877300" y="3514725"/>
            <a:ext cx="200025" cy="190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8832159" y="439433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462" y="1276349"/>
            <a:ext cx="8861281" cy="923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 animBg="1"/>
      <p:bldP spid="61" grpId="1" animBg="1"/>
      <p:bldP spid="75" grpId="0" animBg="1"/>
      <p:bldP spid="75" grpId="1" animBg="1"/>
      <p:bldP spid="76" grpId="0" animBg="1"/>
      <p:bldP spid="76" grpId="1" animBg="1"/>
      <p:bldP spid="89" grpId="0" animBg="1"/>
      <p:bldP spid="89" grpId="1" animBg="1"/>
      <p:bldP spid="90" grpId="0" animBg="1"/>
      <p:bldP spid="9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285751"/>
            <a:ext cx="10959199" cy="61633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pic>
        <p:nvPicPr>
          <p:cNvPr id="42" name="图片 41">
            <a:hlinkClick r:id="rId2" action="ppaction://hlinksldjump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pic>
        <p:nvPicPr>
          <p:cNvPr id="40" name="Graphic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495" y="6029499"/>
            <a:ext cx="1288256" cy="521690"/>
          </a:xfrm>
          <a:prstGeom prst="rect">
            <a:avLst/>
          </a:prstGeom>
        </p:spPr>
      </p:pic>
      <p:grpSp>
        <p:nvGrpSpPr>
          <p:cNvPr id="41" name="Nhóm 6"/>
          <p:cNvGrpSpPr/>
          <p:nvPr/>
        </p:nvGrpSpPr>
        <p:grpSpPr>
          <a:xfrm>
            <a:off x="777875" y="227160"/>
            <a:ext cx="6268968" cy="1052418"/>
            <a:chOff x="1203156" y="685799"/>
            <a:chExt cx="4701725" cy="789313"/>
          </a:xfrm>
        </p:grpSpPr>
        <p:grpSp>
          <p:nvGrpSpPr>
            <p:cNvPr id="45" name="Nhóm 4"/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52" name="Hình Bầu dục 2"/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53" name="Hộp Văn bản 3"/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5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/>
                    <a:sym typeface="Arial" panose="020B0604020202020204"/>
                  </a:rPr>
                  <a:t>3</a:t>
                </a:r>
                <a:endParaRPr kumimoji="0" lang="en-US" sz="586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1" name="Hộp Văn bản 5"/>
            <p:cNvSpPr txBox="1"/>
            <p:nvPr/>
          </p:nvSpPr>
          <p:spPr>
            <a:xfrm>
              <a:off x="2088794" y="834349"/>
              <a:ext cx="381608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265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Tính</a:t>
              </a:r>
              <a:r>
                <a:rPr kumimoji="0" lang="en-US" sz="426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265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nhẩm</a:t>
              </a:r>
              <a:r>
                <a:rPr kumimoji="0" lang="en-US" sz="426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265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theo</a:t>
              </a:r>
              <a:r>
                <a:rPr kumimoji="0" lang="en-US" sz="426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265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mẫu</a:t>
              </a: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" name="Rectangle: Rounded Corners 3"/>
          <p:cNvSpPr/>
          <p:nvPr/>
        </p:nvSpPr>
        <p:spPr>
          <a:xfrm>
            <a:off x="1958009" y="1393963"/>
            <a:ext cx="8219661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0885" y="1489213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12 000 x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1709" y="214643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x 4 = 48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4309" y="2727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12 000 x 4 = 48 000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2878" y="4055165"/>
            <a:ext cx="1032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 11 000 x 9          b) 21 000 x 3        c)  15 000 x 6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285751"/>
            <a:ext cx="10959199" cy="61633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pic>
        <p:nvPicPr>
          <p:cNvPr id="42" name="图片 41">
            <a:hlinkClick r:id="rId2" action="ppaction://hlinksldjump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pic>
        <p:nvPicPr>
          <p:cNvPr id="40" name="Graphic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495" y="6029499"/>
            <a:ext cx="1288256" cy="52169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1824659" y="371475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609" y="37478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11 000 x 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3284" y="822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x 9 = 99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1859" y="141301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11 000 x 9 = 99 000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900859" y="2238375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809" y="224168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21 000 x 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9484" y="26893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x 3 = 63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8059" y="327991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21 000 x 3 = 63 000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910384" y="4181475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334" y="418478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15 000 x 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009" y="4632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x 6 = 90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7584" y="522301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15 000 x 6 = 90 000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/>
          <p:cNvPicPr>
            <a:picLocks noChangeAspect="1"/>
          </p:cNvPicPr>
          <p:nvPr/>
        </p:nvPicPr>
        <p:blipFill rotWithShape="1">
          <a:blip r:embed="rId2" cstate="screen"/>
          <a:srcRect t="11971" b="5976"/>
          <a:stretch>
            <a:fillRect/>
          </a:stretch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728089"/>
            <a:ext cx="11673445" cy="59753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>
                <a:solidFill>
                  <a:prstClr val="white"/>
                </a:solidFill>
                <a:latin typeface="Calibri" panose="020F0502020204030204"/>
              </a:rPr>
              <a:t>Mỗi lần người ta chuyển 15 250 kg thóc vào kho. Hỏi sau 3 lần chuyển như vậy, người ta chuyển được bao nhiêu ki-lô-gam thóc vào kho?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447675" y="981364"/>
            <a:ext cx="114014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vi-VN" altLang="en-US" sz="3600" dirty="0">
                <a:solidFill>
                  <a:prstClr val="black"/>
                </a:solidFill>
                <a:latin typeface="Calibri" panose="020F0502020204030204"/>
                <a:cs typeface="Baloo 2" pitchFamily="2" charset="0"/>
              </a:rPr>
              <a:t>Có ba kho chứa dầu, mỗi kho chứa 12 000 </a:t>
            </a:r>
            <a:r>
              <a:rPr lang="vi-VN" altLang="en-US" sz="3600" i="1" dirty="0">
                <a:solidFill>
                  <a:prstClr val="black"/>
                </a:solidFill>
                <a:latin typeface="Calibri" panose="020F0502020204030204"/>
                <a:cs typeface="Baloo 2" pitchFamily="2" charset="0"/>
              </a:rPr>
              <a:t>l</a:t>
            </a:r>
            <a:r>
              <a:rPr lang="vi-VN" altLang="en-US" sz="3600" dirty="0">
                <a:solidFill>
                  <a:prstClr val="black"/>
                </a:solidFill>
                <a:latin typeface="Calibri" panose="020F0502020204030204"/>
                <a:cs typeface="Baloo 2" pitchFamily="2" charset="0"/>
              </a:rPr>
              <a:t>. Người ta đã chuyển đi 21 000 </a:t>
            </a:r>
            <a:r>
              <a:rPr lang="vi-VN" altLang="en-US" sz="3600" i="1" dirty="0">
                <a:solidFill>
                  <a:prstClr val="black"/>
                </a:solidFill>
                <a:latin typeface="Calibri" panose="020F0502020204030204"/>
                <a:cs typeface="Baloo 2" pitchFamily="2" charset="0"/>
              </a:rPr>
              <a:t>l </a:t>
            </a:r>
            <a:r>
              <a:rPr lang="vi-VN" altLang="en-US" sz="3600" dirty="0">
                <a:solidFill>
                  <a:prstClr val="black"/>
                </a:solidFill>
                <a:latin typeface="Calibri" panose="020F0502020204030204"/>
                <a:cs typeface="Baloo 2" pitchFamily="2" charset="0"/>
              </a:rPr>
              <a:t>dầu. Hỏi ba kho đó còn lại bao nhiêu lít dầu?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aloo 2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561484" y="388165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 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pic>
        <p:nvPicPr>
          <p:cNvPr id="15" name="Picture 14" descr="A picture containing toy, doll, vector graphics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7" y="5241512"/>
            <a:ext cx="1273173" cy="1536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725" y="2676525"/>
            <a:ext cx="6619875" cy="359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nl-NL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Bài giải</a:t>
            </a:r>
            <a:endParaRPr lang="nl-NL" sz="3200" b="1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</a:pPr>
            <a:r>
              <a:rPr lang="nl-NL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Ba kho có số dầu là:</a:t>
            </a:r>
            <a:endParaRPr lang="nl-NL" sz="3200" b="1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</a:pPr>
            <a:r>
              <a:rPr lang="nl-NL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12 000 x 3 = 36 000 (</a:t>
            </a:r>
            <a:r>
              <a:rPr lang="nl-NL" sz="3200" b="1" i="1" dirty="0">
                <a:solidFill>
                  <a:srgbClr val="7030A0"/>
                </a:solidFill>
                <a:ea typeface="Times New Roman" panose="02020603050405020304" pitchFamily="18" charset="0"/>
              </a:rPr>
              <a:t>l</a:t>
            </a:r>
            <a:r>
              <a:rPr lang="nl-NL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)</a:t>
            </a:r>
            <a:endParaRPr lang="nl-NL" sz="3200" b="1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</a:pPr>
            <a:r>
              <a:rPr lang="nl-NL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Ba kho đó còn lại số lít dầu là:</a:t>
            </a:r>
            <a:endParaRPr lang="nl-NL" sz="3200" b="1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</a:pPr>
            <a:r>
              <a:rPr lang="nl-NL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36 000 – 21 000 = 15 000 ( </a:t>
            </a:r>
            <a:r>
              <a:rPr lang="nl-NL" sz="3200" b="1" i="1" dirty="0">
                <a:solidFill>
                  <a:srgbClr val="7030A0"/>
                </a:solidFill>
                <a:ea typeface="Times New Roman" panose="02020603050405020304" pitchFamily="18" charset="0"/>
              </a:rPr>
              <a:t>l</a:t>
            </a:r>
            <a:r>
              <a:rPr lang="nl-NL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 )</a:t>
            </a:r>
            <a:endParaRPr lang="nl-NL" sz="3200" b="1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lvl="0" algn="r">
              <a:lnSpc>
                <a:spcPct val="120000"/>
              </a:lnSpc>
            </a:pPr>
            <a:r>
              <a:rPr lang="nl-NL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Đáp số: 15 000 lít</a:t>
            </a:r>
            <a:endParaRPr lang="nl-NL" sz="3200" b="1" dirty="0">
              <a:solidFill>
                <a:srgbClr val="7030A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630" y="3124200"/>
            <a:ext cx="5108319" cy="229076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38175" y="1543050"/>
            <a:ext cx="1724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38700" y="1514475"/>
            <a:ext cx="4324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6275" y="2085975"/>
            <a:ext cx="4162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95975" y="2066925"/>
            <a:ext cx="1333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91475" y="2057400"/>
            <a:ext cx="3724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p="http://schemas.openxmlformats.org/presentationml/2006/main">
  <p:tag name="MH" val="20170414135357"/>
  <p:tag name="MH_LIBRARY" val="GRAPHIC"/>
  <p:tag name="MH_ORDER" val="Picture 206"/>
</p:tagLst>
</file>

<file path=ppt/tags/tag2.xml><?xml version="1.0" encoding="utf-8"?>
<p:tagLst xmlns:p="http://schemas.openxmlformats.org/presentationml/2006/main">
  <p:tag name="MH" val="20170414135357"/>
  <p:tag name="MH_LIBRARY" val="GRAPHIC"/>
  <p:tag name="MH_ORDER" val="Picture 206"/>
</p:tagLst>
</file>

<file path=ppt/tags/tag3.xml><?xml version="1.0" encoding="utf-8"?>
<p:tagLst xmlns:p="http://schemas.openxmlformats.org/presentationml/2006/main">
  <p:tag name="MH" val="20170414135357"/>
  <p:tag name="MH_LIBRARY" val="GRAPHIC"/>
  <p:tag name="MH_ORDER" val="Picture 20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WPS Presentation</Application>
  <PresentationFormat>Widescreen</PresentationFormat>
  <Paragraphs>137</Paragraphs>
  <Slides>7</Slides>
  <Notes>10</Notes>
  <HiddenSlides>0</HiddenSlides>
  <MMClips>2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7</vt:i4>
      </vt:variant>
    </vt:vector>
  </HeadingPairs>
  <TitlesOfParts>
    <vt:vector size="32" baseType="lpstr">
      <vt:lpstr>Arial</vt:lpstr>
      <vt:lpstr>SimSun</vt:lpstr>
      <vt:lpstr>Wingdings</vt:lpstr>
      <vt:lpstr>等线</vt:lpstr>
      <vt:lpstr>Calibri</vt:lpstr>
      <vt:lpstr>Arial</vt:lpstr>
      <vt:lpstr>Coiny</vt:lpstr>
      <vt:lpstr>Yu Gothic UI Semibold</vt:lpstr>
      <vt:lpstr>等线</vt:lpstr>
      <vt:lpstr>Cambria Math</vt:lpstr>
      <vt:lpstr>Calibri</vt:lpstr>
      <vt:lpstr>Cambria</vt:lpstr>
      <vt:lpstr>Microsoft YaHei</vt:lpstr>
      <vt:lpstr>Baloo 2</vt:lpstr>
      <vt:lpstr>Segoe Print</vt:lpstr>
      <vt:lpstr>UVF Lobster12</vt:lpstr>
      <vt:lpstr>Times New Roman</vt:lpstr>
      <vt:lpstr>Arial Unicode MS</vt:lpstr>
      <vt:lpstr>等线 Light</vt:lpstr>
      <vt:lpstr>Yu Gothic UI</vt:lpstr>
      <vt:lpstr>Calibri Light</vt:lpstr>
      <vt:lpstr>1_Office Theme</vt:lpstr>
      <vt:lpstr>Custom Design</vt:lpstr>
      <vt:lpstr>1_Office 主题​​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Phạm</cp:lastModifiedBy>
  <cp:revision>31</cp:revision>
  <dcterms:created xsi:type="dcterms:W3CDTF">2023-02-05T22:00:00Z</dcterms:created>
  <dcterms:modified xsi:type="dcterms:W3CDTF">2026-04-08T17:20:08Z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E56A53EE9ABD473988671CD798D9771E_13</vt:lpwstr>
  </property>
  <property fmtid="{D5CDD505-2E9C-101B-9397-08002B2CF9AE}" pid="3" name="KSOProductBuildVer">
    <vt:lpwstr>1033-12.2.0.22549</vt:lpwstr>
  </property>
</Properties>
</file>