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804" r:id="rId4"/>
    <p:sldMasterId id="2147483839" r:id="rId5"/>
  </p:sldMasterIdLst>
  <p:notesMasterIdLst>
    <p:notesMasterId r:id="rId24"/>
  </p:notesMasterIdLst>
  <p:sldIdLst>
    <p:sldId id="9473" r:id="rId6"/>
    <p:sldId id="298" r:id="rId7"/>
    <p:sldId id="11661" r:id="rId8"/>
    <p:sldId id="295" r:id="rId9"/>
    <p:sldId id="257" r:id="rId10"/>
    <p:sldId id="260" r:id="rId11"/>
    <p:sldId id="11664" r:id="rId12"/>
    <p:sldId id="11665" r:id="rId13"/>
    <p:sldId id="263" r:id="rId14"/>
    <p:sldId id="264" r:id="rId15"/>
    <p:sldId id="11662" r:id="rId16"/>
    <p:sldId id="11663" r:id="rId17"/>
    <p:sldId id="320" r:id="rId18"/>
    <p:sldId id="317" r:id="rId19"/>
    <p:sldId id="321" r:id="rId20"/>
    <p:sldId id="322" r:id="rId21"/>
    <p:sldId id="318" r:id="rId22"/>
    <p:sldId id="31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00" autoAdjust="0"/>
  </p:normalViewPr>
  <p:slideViewPr>
    <p:cSldViewPr snapToGrid="0">
      <p:cViewPr varScale="1">
        <p:scale>
          <a:sx n="66" d="100"/>
          <a:sy n="66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4DD7-3A6E-44CE-9968-24B83D97A0F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8334-9AF3-45A0-90A9-10E12ACA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96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2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59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34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50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968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85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47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877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5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31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842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67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51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72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6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440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98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32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53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7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741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380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19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09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321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92F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02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812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3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9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7448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6844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2026/4/1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24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35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85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70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09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28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56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7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47314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5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04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71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47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3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87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926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7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487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4EDABDF-9DC6-258D-4AC8-3E1617F1BC9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810" y="0"/>
            <a:ext cx="1584662" cy="15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5AF5E9D-F1D6-1FF3-682D-91C114A09E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810" y="0"/>
            <a:ext cx="1584662" cy="15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3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C56C8B6-2D3E-E60D-2F2C-9BC04CF53F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810" y="0"/>
            <a:ext cx="1584662" cy="15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87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png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png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png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png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png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png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Lưu đồ: Điểm Kết Thúc 15">
            <a:extLst>
              <a:ext uri="{FF2B5EF4-FFF2-40B4-BE49-F238E27FC236}">
                <a16:creationId xmlns:a16="http://schemas.microsoft.com/office/drawing/2014/main" id="{FD55AC45-7237-4E7D-99BC-E51E0473655B}"/>
              </a:ext>
            </a:extLst>
          </p:cNvPr>
          <p:cNvSpPr/>
          <p:nvPr/>
        </p:nvSpPr>
        <p:spPr>
          <a:xfrm>
            <a:off x="1974905" y="83932"/>
            <a:ext cx="7510670" cy="4464137"/>
          </a:xfrm>
          <a:prstGeom prst="flowChartTerminator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C12ACEE4-84EF-4A5C-A79F-881E305E7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98" y="3126856"/>
            <a:ext cx="4153590" cy="3480035"/>
          </a:xfrm>
          <a:prstGeom prst="rect">
            <a:avLst/>
          </a:prstGeom>
        </p:spPr>
      </p:pic>
      <p:pic>
        <p:nvPicPr>
          <p:cNvPr id="5" name="Picture 2" descr="Pin on مجسمات">
            <a:extLst>
              <a:ext uri="{FF2B5EF4-FFF2-40B4-BE49-F238E27FC236}">
                <a16:creationId xmlns:a16="http://schemas.microsoft.com/office/drawing/2014/main" id="{A9F0AC91-B079-F564-8EC3-3638A5DF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9233" y1="19808" x2="79233" y2="19808"/>
                        <a14:foregroundMark x1="80351" y1="75559" x2="80351" y2="75559"/>
                        <a14:foregroundMark x1="78754" y1="75399" x2="78754" y2="75399"/>
                        <a14:foregroundMark x1="77636" y1="75240" x2="76198" y2="76038"/>
                        <a14:foregroundMark x1="61661" y1="88818" x2="61661" y2="88818"/>
                        <a14:foregroundMark x1="14856" y1="57987" x2="14856" y2="57987"/>
                        <a14:foregroundMark x1="25559" y1="28754" x2="25559" y2="28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72" y="2834130"/>
            <a:ext cx="4004626" cy="40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B34A3B-3775-5E2E-78E6-7ACEBCFE7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995" y="671286"/>
            <a:ext cx="2267909" cy="82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00758-EB60-53D7-0DF9-E6317C76D1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753" y="1986476"/>
            <a:ext cx="7474344" cy="1322947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D9960F0-6279-E089-BBEE-315FF3B5B1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810" y="0"/>
            <a:ext cx="1584662" cy="15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51992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D18F4602-FFE7-72CA-7AC9-B0E6D3B6C4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27" b="5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3">
            <a:extLst>
              <a:ext uri="{FF2B5EF4-FFF2-40B4-BE49-F238E27FC236}">
                <a16:creationId xmlns:a16="http://schemas.microsoft.com/office/drawing/2014/main" id="{EA84AC8B-5223-8C65-2F8F-65CD0D69CBA0}"/>
              </a:ext>
            </a:extLst>
          </p:cNvPr>
          <p:cNvGrpSpPr/>
          <p:nvPr/>
        </p:nvGrpSpPr>
        <p:grpSpPr>
          <a:xfrm>
            <a:off x="741287" y="691966"/>
            <a:ext cx="10709426" cy="5474069"/>
            <a:chOff x="0" y="0"/>
            <a:chExt cx="45219913" cy="23113930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1B13FA58-3935-2795-25EC-8669F00B19B2}"/>
                </a:ext>
              </a:extLst>
            </p:cNvPr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894A98F-1058-B4A8-E9F4-C045972894BA}"/>
                </a:ext>
              </a:extLst>
            </p:cNvPr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6">
            <a:extLst>
              <a:ext uri="{FF2B5EF4-FFF2-40B4-BE49-F238E27FC236}">
                <a16:creationId xmlns:a16="http://schemas.microsoft.com/office/drawing/2014/main" id="{41D3A21E-879C-317C-3CE3-E675FE24B653}"/>
              </a:ext>
            </a:extLst>
          </p:cNvPr>
          <p:cNvGrpSpPr/>
          <p:nvPr/>
        </p:nvGrpSpPr>
        <p:grpSpPr>
          <a:xfrm>
            <a:off x="926752" y="894100"/>
            <a:ext cx="10338496" cy="5069802"/>
            <a:chOff x="0" y="0"/>
            <a:chExt cx="41155827" cy="20182034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03AF39-56A1-E985-D02D-7F918620D109}"/>
                </a:ext>
              </a:extLst>
            </p:cNvPr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13164AB-3E12-E8EE-3780-8AE28231DC27}"/>
                </a:ext>
              </a:extLst>
            </p:cNvPr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Picture 9">
            <a:extLst>
              <a:ext uri="{FF2B5EF4-FFF2-40B4-BE49-F238E27FC236}">
                <a16:creationId xmlns:a16="http://schemas.microsoft.com/office/drawing/2014/main" id="{7499BAC9-FA2B-5526-4223-B94AFC9719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3437" y="4551693"/>
            <a:ext cx="1418379" cy="2306307"/>
          </a:xfrm>
          <a:prstGeom prst="rect">
            <a:avLst/>
          </a:prstGeom>
        </p:spPr>
      </p:pic>
      <p:sp>
        <p:nvSpPr>
          <p:cNvPr id="24" name="Hình chữ nhật 11">
            <a:extLst>
              <a:ext uri="{FF2B5EF4-FFF2-40B4-BE49-F238E27FC236}">
                <a16:creationId xmlns:a16="http://schemas.microsoft.com/office/drawing/2014/main" id="{20D10850-492C-BC98-F0EA-A72DD0C290DD}"/>
              </a:ext>
            </a:extLst>
          </p:cNvPr>
          <p:cNvSpPr/>
          <p:nvPr/>
        </p:nvSpPr>
        <p:spPr>
          <a:xfrm>
            <a:off x="925961" y="1035574"/>
            <a:ext cx="10300555" cy="116955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609630"/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Tìm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ngữ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thích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hợp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cho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mỗi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chỗ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trống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09630"/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Cảnh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đẹp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(…) </a:t>
            </a:r>
            <a:endParaRPr lang="vi-VN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" name="Hình chữ nhật: Góc Tròn 12">
            <a:extLst>
              <a:ext uri="{FF2B5EF4-FFF2-40B4-BE49-F238E27FC236}">
                <a16:creationId xmlns:a16="http://schemas.microsoft.com/office/drawing/2014/main" id="{4E15C412-B8B7-7FBC-0A42-CEA92EB0B8CD}"/>
              </a:ext>
            </a:extLst>
          </p:cNvPr>
          <p:cNvSpPr/>
          <p:nvPr/>
        </p:nvSpPr>
        <p:spPr>
          <a:xfrm>
            <a:off x="2558265" y="2821112"/>
            <a:ext cx="7346023" cy="1720066"/>
          </a:xfrm>
          <a:prstGeom prst="roundRect">
            <a:avLst>
              <a:gd name="adj" fmla="val 26855"/>
            </a:avLst>
          </a:prstGeom>
          <a:gradFill flip="none" rotWithShape="1">
            <a:gsLst>
              <a:gs pos="0">
                <a:srgbClr val="5D1D12">
                  <a:shade val="30000"/>
                  <a:satMod val="115000"/>
                </a:srgbClr>
              </a:gs>
              <a:gs pos="32000">
                <a:srgbClr val="5D1D12">
                  <a:shade val="67500"/>
                  <a:satMod val="115000"/>
                </a:srgbClr>
              </a:gs>
              <a:gs pos="100000">
                <a:srgbClr val="F0938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4800" dirty="0">
                <a:solidFill>
                  <a:prstClr val="white"/>
                </a:solidFill>
                <a:latin typeface="Calibri"/>
              </a:rPr>
              <a:t>vịnh Hạ Long, hồ Ba Bể, biển Sầm Sơn</a:t>
            </a:r>
            <a:endParaRPr lang="vi-VN" sz="4800" dirty="0">
              <a:solidFill>
                <a:prstClr val="white"/>
              </a:solidFill>
            </a:endParaRPr>
          </a:p>
        </p:txBody>
      </p:sp>
      <p:pic>
        <p:nvPicPr>
          <p:cNvPr id="26" name="Picture 35">
            <a:hlinkClick r:id="rId5" action="ppaction://hlinksldjump"/>
            <a:extLst>
              <a:ext uri="{FF2B5EF4-FFF2-40B4-BE49-F238E27FC236}">
                <a16:creationId xmlns:a16="http://schemas.microsoft.com/office/drawing/2014/main" id="{5BDAB401-AA9B-F055-4B86-6F05155B9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24141" y="5486400"/>
            <a:ext cx="136411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AA44CE-984A-C36A-F811-E260D720968D}"/>
              </a:ext>
            </a:extLst>
          </p:cNvPr>
          <p:cNvSpPr/>
          <p:nvPr/>
        </p:nvSpPr>
        <p:spPr>
          <a:xfrm>
            <a:off x="616449" y="482885"/>
            <a:ext cx="11024171" cy="5979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C779BD-2164-4876-510A-B3BAB6C70A6E}"/>
              </a:ext>
            </a:extLst>
          </p:cNvPr>
          <p:cNvGrpSpPr/>
          <p:nvPr/>
        </p:nvGrpSpPr>
        <p:grpSpPr>
          <a:xfrm>
            <a:off x="1205939" y="85703"/>
            <a:ext cx="9755945" cy="687919"/>
            <a:chOff x="310632" y="188708"/>
            <a:chExt cx="6613907" cy="687919"/>
          </a:xfrm>
        </p:grpSpPr>
        <p:sp>
          <p:nvSpPr>
            <p:cNvPr id="10" name="Plaque 9">
              <a:extLst>
                <a:ext uri="{FF2B5EF4-FFF2-40B4-BE49-F238E27FC236}">
                  <a16:creationId xmlns:a16="http://schemas.microsoft.com/office/drawing/2014/main" id="{57B43FF7-2814-FE57-A69F-851EC9FF65EF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597B3A-14E2-3E6E-5EA8-5C5599E9D935}"/>
                </a:ext>
              </a:extLst>
            </p:cNvPr>
            <p:cNvSpPr txBox="1"/>
            <p:nvPr/>
          </p:nvSpPr>
          <p:spPr>
            <a:xfrm>
              <a:off x="366642" y="198258"/>
              <a:ext cx="650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2.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Các câu ở cột A thuộc kiểu câu nào ở cột B?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5DC0D-B66D-FFB3-D308-713F9EADB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831" y="1179067"/>
            <a:ext cx="8389701" cy="4999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7106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AA44CE-984A-C36A-F811-E260D720968D}"/>
              </a:ext>
            </a:extLst>
          </p:cNvPr>
          <p:cNvSpPr/>
          <p:nvPr/>
        </p:nvSpPr>
        <p:spPr>
          <a:xfrm>
            <a:off x="616449" y="482885"/>
            <a:ext cx="11024171" cy="5979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C779BD-2164-4876-510A-B3BAB6C70A6E}"/>
              </a:ext>
            </a:extLst>
          </p:cNvPr>
          <p:cNvGrpSpPr/>
          <p:nvPr/>
        </p:nvGrpSpPr>
        <p:grpSpPr>
          <a:xfrm>
            <a:off x="1205939" y="85703"/>
            <a:ext cx="9755945" cy="687919"/>
            <a:chOff x="310632" y="188708"/>
            <a:chExt cx="6613907" cy="687919"/>
          </a:xfrm>
        </p:grpSpPr>
        <p:sp>
          <p:nvSpPr>
            <p:cNvPr id="10" name="Plaque 9">
              <a:extLst>
                <a:ext uri="{FF2B5EF4-FFF2-40B4-BE49-F238E27FC236}">
                  <a16:creationId xmlns:a16="http://schemas.microsoft.com/office/drawing/2014/main" id="{57B43FF7-2814-FE57-A69F-851EC9FF65EF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597B3A-14E2-3E6E-5EA8-5C5599E9D935}"/>
                </a:ext>
              </a:extLst>
            </p:cNvPr>
            <p:cNvSpPr txBox="1"/>
            <p:nvPr/>
          </p:nvSpPr>
          <p:spPr>
            <a:xfrm>
              <a:off x="366642" y="198258"/>
              <a:ext cx="650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Các câu ở cột A thuộc kiểu câu nào ở cột B?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5DC0D-B66D-FFB3-D308-713F9EADB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12" y="1076325"/>
            <a:ext cx="9270871" cy="552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A06723-9E86-C195-4352-7C0021D04674}"/>
              </a:ext>
            </a:extLst>
          </p:cNvPr>
          <p:cNvCxnSpPr>
            <a:cxnSpLocks/>
          </p:cNvCxnSpPr>
          <p:nvPr/>
        </p:nvCxnSpPr>
        <p:spPr>
          <a:xfrm>
            <a:off x="6296025" y="2247900"/>
            <a:ext cx="619125" cy="2924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C6A9B9-F1EE-96F0-6BC9-4C31A39E1141}"/>
              </a:ext>
            </a:extLst>
          </p:cNvPr>
          <p:cNvCxnSpPr>
            <a:cxnSpLocks/>
          </p:cNvCxnSpPr>
          <p:nvPr/>
        </p:nvCxnSpPr>
        <p:spPr>
          <a:xfrm flipV="1">
            <a:off x="6362700" y="2762250"/>
            <a:ext cx="600075" cy="800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063950-C6FC-1DFC-0384-2FF7F8533221}"/>
              </a:ext>
            </a:extLst>
          </p:cNvPr>
          <p:cNvCxnSpPr>
            <a:cxnSpLocks/>
          </p:cNvCxnSpPr>
          <p:nvPr/>
        </p:nvCxnSpPr>
        <p:spPr>
          <a:xfrm>
            <a:off x="6400800" y="4714875"/>
            <a:ext cx="552450" cy="1095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578F30-D3A7-23D5-096F-7DA2AA196268}"/>
              </a:ext>
            </a:extLst>
          </p:cNvPr>
          <p:cNvCxnSpPr>
            <a:cxnSpLocks/>
          </p:cNvCxnSpPr>
          <p:nvPr/>
        </p:nvCxnSpPr>
        <p:spPr>
          <a:xfrm flipV="1">
            <a:off x="6410325" y="3467100"/>
            <a:ext cx="552450" cy="2295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446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687919"/>
            <a:chOff x="284878" y="188708"/>
            <a:chExt cx="6863345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vi-VN" sz="4000" dirty="0">
                <a:solidFill>
                  <a:prstClr val="black"/>
                </a:solidFill>
              </a:rPr>
              <a:t>Bày tỏ cảm xúc về một cảnh đẹp của quê hương em.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vi-VN" sz="4000" dirty="0">
                <a:solidFill>
                  <a:prstClr val="black"/>
                </a:solidFill>
              </a:rPr>
              <a:t>Đưa ra một yêu cầu về việc bảo vệ, giữ gìn cảnh đẹp quê hương.   </a:t>
            </a:r>
          </a:p>
        </p:txBody>
      </p:sp>
    </p:spTree>
    <p:extLst>
      <p:ext uri="{BB962C8B-B14F-4D97-AF65-F5344CB8AC3E}">
        <p14:creationId xmlns:p14="http://schemas.microsoft.com/office/powerpoint/2010/main" val="339194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EC008C-088E-4B09-8136-BF1CA8C94D90}"/>
              </a:ext>
            </a:extLst>
          </p:cNvPr>
          <p:cNvGrpSpPr/>
          <p:nvPr/>
        </p:nvGrpSpPr>
        <p:grpSpPr>
          <a:xfrm>
            <a:off x="4626600" y="1295399"/>
            <a:ext cx="7373616" cy="4735531"/>
            <a:chOff x="62859" y="368901"/>
            <a:chExt cx="11113491" cy="363881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77DAE9-B9E4-4E4E-851C-37378EE40308}"/>
                </a:ext>
              </a:extLst>
            </p:cNvPr>
            <p:cNvSpPr/>
            <p:nvPr/>
          </p:nvSpPr>
          <p:spPr>
            <a:xfrm>
              <a:off x="62859" y="368901"/>
              <a:ext cx="11113491" cy="2847975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8A2F5-36A2-478A-8248-C0DB5761BC23}"/>
                </a:ext>
              </a:extLst>
            </p:cNvPr>
            <p:cNvSpPr txBox="1"/>
            <p:nvPr/>
          </p:nvSpPr>
          <p:spPr>
            <a:xfrm>
              <a:off x="216766" y="393596"/>
              <a:ext cx="10830405" cy="36141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</a:t>
              </a:r>
              <a:r>
                <a:rPr lang="vi-VN" sz="3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ày tỏ cảm xúc về một cảnh đẹp của quê hương em; đưa ra một yêu cầu về việc bảo vệ, giữ gìn cảnh đẹp quê hương</a:t>
              </a:r>
              <a:endPara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b="1" i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Lưu</a:t>
              </a:r>
              <a:r>
                <a:rPr lang="en-US" sz="3200" b="1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ý: </a:t>
              </a:r>
              <a:r>
                <a:rPr lang="vi-VN" sz="3200" b="1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Khi viết câu cảm phải dùng dấu chấm than; câu khiến có thể dùng dấu chấm than hoặc dấu chấm ở cuối câu 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9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687919"/>
            <a:chOff x="284878" y="188708"/>
            <a:chExt cx="6863345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Bày tỏ cảm xúc về một cảnh đẹp của quê hương em.</a:t>
              </a:r>
            </a:p>
          </p:txBody>
        </p:sp>
      </p:grpSp>
      <p:pic>
        <p:nvPicPr>
          <p:cNvPr id="1026" name="Picture 2" descr="Những cung đường hùng vĩ ở Việt Nam - VnExpress Du lịch">
            <a:extLst>
              <a:ext uri="{FF2B5EF4-FFF2-40B4-BE49-F238E27FC236}">
                <a16:creationId xmlns:a16="http://schemas.microsoft.com/office/drawing/2014/main" id="{4DE6C569-07B7-040F-A3C3-D2085B2E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4" y="1314774"/>
            <a:ext cx="7820025" cy="47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AEBE37-68DD-2421-1206-E73D976C1155}"/>
              </a:ext>
            </a:extLst>
          </p:cNvPr>
          <p:cNvSpPr txBox="1"/>
          <p:nvPr/>
        </p:nvSpPr>
        <p:spPr>
          <a:xfrm>
            <a:off x="1676400" y="6210300"/>
            <a:ext cx="875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ừng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nước ta hùng vĩ thật!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4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696700" cy="1124610"/>
            <a:chOff x="284878" y="188708"/>
            <a:chExt cx="7046980" cy="1124610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1014445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70469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Đưa ra một yêu cầu về việc bảo vệ, giữ gìn cảnh đẹp quê hương.</a:t>
              </a:r>
            </a:p>
          </p:txBody>
        </p:sp>
      </p:grpSp>
      <p:pic>
        <p:nvPicPr>
          <p:cNvPr id="2052" name="Picture 4" descr="Đoạn văn vận động mọi người chung tay bảo vệ rừng (2 mẫu)">
            <a:extLst>
              <a:ext uri="{FF2B5EF4-FFF2-40B4-BE49-F238E27FC236}">
                <a16:creationId xmlns:a16="http://schemas.microsoft.com/office/drawing/2014/main" id="{2793D0DC-CEBC-D740-3F0E-41CDF3F65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9" y="1585913"/>
            <a:ext cx="8124825" cy="42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80EE6E-6E16-54A1-A78F-F2150811AEFD}"/>
              </a:ext>
            </a:extLst>
          </p:cNvPr>
          <p:cNvSpPr txBox="1"/>
          <p:nvPr/>
        </p:nvSpPr>
        <p:spPr>
          <a:xfrm>
            <a:off x="1676400" y="6210300"/>
            <a:ext cx="875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cs typeface="Arial" panose="020B0604020202020204" pitchFamily="34" charset="0"/>
              </a:rPr>
              <a:t>Hãy bảo vệ lấy rừng xanh của đất nước!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17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684B23-5A9E-C7F5-8C43-2DF052CF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AEBB8-1F95-89F1-97B2-7A745233C37D}"/>
              </a:ext>
            </a:extLst>
          </p:cNvPr>
          <p:cNvSpPr txBox="1"/>
          <p:nvPr/>
        </p:nvSpPr>
        <p:spPr>
          <a:xfrm>
            <a:off x="3609976" y="838200"/>
            <a:ext cx="5200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Sưu tầm tranh ảnh, bài văn, bài thơ,... về cảnh đẹp đất nước 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25 bức ảnh về Việt Nam đẹp khiến bạn phải thốt lên &quot;Đất nước mình đẹp quá!&quot;">
            <a:extLst>
              <a:ext uri="{FF2B5EF4-FFF2-40B4-BE49-F238E27FC236}">
                <a16:creationId xmlns:a16="http://schemas.microsoft.com/office/drawing/2014/main" id="{2D8EE8FF-2CE2-2999-B00D-6421E2E12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r="2" b="3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hình ảnh đẹp nhất về thiên nhiên Việt Nam - Vntrip.vn">
            <a:extLst>
              <a:ext uri="{FF2B5EF4-FFF2-40B4-BE49-F238E27FC236}">
                <a16:creationId xmlns:a16="http://schemas.microsoft.com/office/drawing/2014/main" id="{F75E94B9-6D35-CE31-D108-D9F6AC512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2" b="4551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ảnh đẹp thiên nhiên tuyệt mỹ của Việt Nam">
            <a:extLst>
              <a:ext uri="{FF2B5EF4-FFF2-40B4-BE49-F238E27FC236}">
                <a16:creationId xmlns:a16="http://schemas.microsoft.com/office/drawing/2014/main" id="{6AE0BD28-260F-0D27-F101-EAC68EA00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Ảnh đẹp Việt Nam - Những hình ảnh đất nước, con người Việt Nam tươi đẹp">
            <a:extLst>
              <a:ext uri="{FF2B5EF4-FFF2-40B4-BE49-F238E27FC236}">
                <a16:creationId xmlns:a16="http://schemas.microsoft.com/office/drawing/2014/main" id="{E2EE9527-A2EE-FFEB-9435-2751432AA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r="2" b="426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0646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266333-120F-5140-173F-ADCA09323A30}"/>
              </a:ext>
            </a:extLst>
          </p:cNvPr>
          <p:cNvSpPr/>
          <p:nvPr/>
        </p:nvSpPr>
        <p:spPr>
          <a:xfrm>
            <a:off x="676275" y="1740457"/>
            <a:ext cx="11373938" cy="1783793"/>
          </a:xfrm>
          <a:custGeom>
            <a:avLst/>
            <a:gdLst>
              <a:gd name="connsiteX0" fmla="*/ 0 w 11373938"/>
              <a:gd name="connsiteY0" fmla="*/ 355082 h 1783793"/>
              <a:gd name="connsiteX1" fmla="*/ 355082 w 11373938"/>
              <a:gd name="connsiteY1" fmla="*/ 0 h 1783793"/>
              <a:gd name="connsiteX2" fmla="*/ 11018856 w 11373938"/>
              <a:gd name="connsiteY2" fmla="*/ 0 h 1783793"/>
              <a:gd name="connsiteX3" fmla="*/ 11373938 w 11373938"/>
              <a:gd name="connsiteY3" fmla="*/ 355082 h 1783793"/>
              <a:gd name="connsiteX4" fmla="*/ 11373938 w 11373938"/>
              <a:gd name="connsiteY4" fmla="*/ 1428711 h 1783793"/>
              <a:gd name="connsiteX5" fmla="*/ 11018856 w 11373938"/>
              <a:gd name="connsiteY5" fmla="*/ 1783793 h 1783793"/>
              <a:gd name="connsiteX6" fmla="*/ 355082 w 11373938"/>
              <a:gd name="connsiteY6" fmla="*/ 1783793 h 1783793"/>
              <a:gd name="connsiteX7" fmla="*/ 0 w 11373938"/>
              <a:gd name="connsiteY7" fmla="*/ 1428711 h 1783793"/>
              <a:gd name="connsiteX8" fmla="*/ 0 w 11373938"/>
              <a:gd name="connsiteY8" fmla="*/ 355082 h 178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73938" h="1783793" fill="none" extrusionOk="0">
                <a:moveTo>
                  <a:pt x="0" y="355082"/>
                </a:moveTo>
                <a:cubicBezTo>
                  <a:pt x="422" y="170393"/>
                  <a:pt x="165640" y="11184"/>
                  <a:pt x="355082" y="0"/>
                </a:cubicBezTo>
                <a:cubicBezTo>
                  <a:pt x="2108456" y="72427"/>
                  <a:pt x="9713356" y="61419"/>
                  <a:pt x="11018856" y="0"/>
                </a:cubicBezTo>
                <a:cubicBezTo>
                  <a:pt x="11214202" y="-5232"/>
                  <a:pt x="11351759" y="152267"/>
                  <a:pt x="11373938" y="355082"/>
                </a:cubicBezTo>
                <a:cubicBezTo>
                  <a:pt x="11398544" y="864153"/>
                  <a:pt x="11407163" y="1279555"/>
                  <a:pt x="11373938" y="1428711"/>
                </a:cubicBezTo>
                <a:cubicBezTo>
                  <a:pt x="11378028" y="1604057"/>
                  <a:pt x="11189473" y="1755220"/>
                  <a:pt x="11018856" y="1783793"/>
                </a:cubicBezTo>
                <a:cubicBezTo>
                  <a:pt x="6272417" y="1813620"/>
                  <a:pt x="2208945" y="1704487"/>
                  <a:pt x="355082" y="1783793"/>
                </a:cubicBezTo>
                <a:cubicBezTo>
                  <a:pt x="168292" y="1782740"/>
                  <a:pt x="-6270" y="1626057"/>
                  <a:pt x="0" y="1428711"/>
                </a:cubicBezTo>
                <a:cubicBezTo>
                  <a:pt x="59323" y="1304992"/>
                  <a:pt x="-57514" y="554185"/>
                  <a:pt x="0" y="355082"/>
                </a:cubicBezTo>
                <a:close/>
              </a:path>
              <a:path w="11373938" h="1783793" stroke="0" extrusionOk="0">
                <a:moveTo>
                  <a:pt x="0" y="355082"/>
                </a:moveTo>
                <a:cubicBezTo>
                  <a:pt x="20701" y="164619"/>
                  <a:pt x="172391" y="27950"/>
                  <a:pt x="355082" y="0"/>
                </a:cubicBezTo>
                <a:cubicBezTo>
                  <a:pt x="3029090" y="123000"/>
                  <a:pt x="7587274" y="-96860"/>
                  <a:pt x="11018856" y="0"/>
                </a:cubicBezTo>
                <a:cubicBezTo>
                  <a:pt x="11200273" y="-11195"/>
                  <a:pt x="11389830" y="126937"/>
                  <a:pt x="11373938" y="355082"/>
                </a:cubicBezTo>
                <a:cubicBezTo>
                  <a:pt x="11384968" y="511979"/>
                  <a:pt x="11336329" y="957335"/>
                  <a:pt x="11373938" y="1428711"/>
                </a:cubicBezTo>
                <a:cubicBezTo>
                  <a:pt x="11370906" y="1625915"/>
                  <a:pt x="11176703" y="1777532"/>
                  <a:pt x="11018856" y="1783793"/>
                </a:cubicBezTo>
                <a:cubicBezTo>
                  <a:pt x="6327070" y="1623086"/>
                  <a:pt x="4618620" y="1823460"/>
                  <a:pt x="355082" y="1783793"/>
                </a:cubicBezTo>
                <a:cubicBezTo>
                  <a:pt x="125047" y="1776940"/>
                  <a:pt x="-8491" y="1620971"/>
                  <a:pt x="0" y="1428711"/>
                </a:cubicBezTo>
                <a:cubicBezTo>
                  <a:pt x="-73572" y="1305283"/>
                  <a:pt x="7285" y="830931"/>
                  <a:pt x="0" y="355082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990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dirty="0"/>
              <a:t>Mở rộng vốn từ về đất nước Việt Nam; </a:t>
            </a:r>
          </a:p>
          <a:p>
            <a:r>
              <a:rPr lang="vi-VN" sz="3200" dirty="0"/>
              <a:t>Biết đặc điểm, dấu hiệu nhận diện và công dụng của câu khiến, câu cảm.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9028B-6D25-4D92-FC2F-10DC83BC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12" y="1923664"/>
            <a:ext cx="467048" cy="467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98EFA-015B-6EEB-6361-53CC50A42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12" y="2608336"/>
            <a:ext cx="467048" cy="467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1D536-BD5C-B706-8D01-B630ED8D1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506" y="390525"/>
            <a:ext cx="6431837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52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AA44CE-984A-C36A-F811-E260D720968D}"/>
              </a:ext>
            </a:extLst>
          </p:cNvPr>
          <p:cNvSpPr/>
          <p:nvPr/>
        </p:nvSpPr>
        <p:spPr>
          <a:xfrm>
            <a:off x="616449" y="482885"/>
            <a:ext cx="11024171" cy="5979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018EA6-3673-432D-63AB-2652C083C83C}"/>
              </a:ext>
            </a:extLst>
          </p:cNvPr>
          <p:cNvGrpSpPr/>
          <p:nvPr/>
        </p:nvGrpSpPr>
        <p:grpSpPr>
          <a:xfrm>
            <a:off x="207736" y="270341"/>
            <a:ext cx="11869963" cy="687919"/>
            <a:chOff x="310632" y="188708"/>
            <a:chExt cx="6613907" cy="68791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" name="Plaque 4">
              <a:extLst>
                <a:ext uri="{FF2B5EF4-FFF2-40B4-BE49-F238E27FC236}">
                  <a16:creationId xmlns:a16="http://schemas.microsoft.com/office/drawing/2014/main" id="{39F63DEE-9766-3CF8-466D-E2B9804D6337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grpFill/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E3C0E2-A73F-E07A-2A94-1FF6CF47CA7B}"/>
                </a:ext>
              </a:extLst>
            </p:cNvPr>
            <p:cNvSpPr txBox="1"/>
            <p:nvPr/>
          </p:nvSpPr>
          <p:spPr>
            <a:xfrm>
              <a:off x="593280" y="205201"/>
              <a:ext cx="621923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từ ngữ thích hợp cho mỗi chỗ trống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5E1602-74D5-4EA9-BB95-5839FACEC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1238250"/>
            <a:ext cx="634365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C88E14-4F26-68E6-95F2-64D3CA8D7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575" y="2776537"/>
            <a:ext cx="8077200" cy="338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229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EC008C-088E-4B09-8136-BF1CA8C94D90}"/>
              </a:ext>
            </a:extLst>
          </p:cNvPr>
          <p:cNvGrpSpPr/>
          <p:nvPr/>
        </p:nvGrpSpPr>
        <p:grpSpPr>
          <a:xfrm>
            <a:off x="4626600" y="1607123"/>
            <a:ext cx="7113182" cy="2536252"/>
            <a:chOff x="62859" y="680624"/>
            <a:chExt cx="11113491" cy="253625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77DAE9-B9E4-4E4E-851C-37378EE40308}"/>
                </a:ext>
              </a:extLst>
            </p:cNvPr>
            <p:cNvSpPr/>
            <p:nvPr/>
          </p:nvSpPr>
          <p:spPr>
            <a:xfrm>
              <a:off x="62859" y="680624"/>
              <a:ext cx="11113491" cy="2536252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8A2F5-36A2-478A-8248-C0DB5761BC23}"/>
                </a:ext>
              </a:extLst>
            </p:cNvPr>
            <p:cNvSpPr txBox="1"/>
            <p:nvPr/>
          </p:nvSpPr>
          <p:spPr>
            <a:xfrm>
              <a:off x="606032" y="907188"/>
              <a:ext cx="1038681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Trao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đổi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thảo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luận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để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tìm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ngữ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thích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hợp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mỗi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chỗ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trống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.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6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5327" b="5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41287" y="691966"/>
            <a:ext cx="10709426" cy="5474069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26752" y="894100"/>
            <a:ext cx="10338496" cy="5069802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3437" y="4551693"/>
            <a:ext cx="1418379" cy="2306307"/>
          </a:xfrm>
          <a:prstGeom prst="rect">
            <a:avLst/>
          </a:prstGeom>
        </p:spPr>
      </p:pic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A3E04419-CC07-4455-449C-03A84E11D3CA}"/>
              </a:ext>
            </a:extLst>
          </p:cNvPr>
          <p:cNvSpPr/>
          <p:nvPr/>
        </p:nvSpPr>
        <p:spPr>
          <a:xfrm>
            <a:off x="925961" y="1035574"/>
            <a:ext cx="10300555" cy="116955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609630"/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Tìm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ngữ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thích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hợp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cho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mỗi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chỗ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trống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09630"/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Thủ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đô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(…) </a:t>
            </a:r>
            <a:endParaRPr lang="vi-VN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74F096B8-6E11-4528-6B6A-473245EC22DC}"/>
              </a:ext>
            </a:extLst>
          </p:cNvPr>
          <p:cNvSpPr/>
          <p:nvPr/>
        </p:nvSpPr>
        <p:spPr>
          <a:xfrm>
            <a:off x="4639353" y="2821112"/>
            <a:ext cx="3657600" cy="863600"/>
          </a:xfrm>
          <a:prstGeom prst="roundRect">
            <a:avLst>
              <a:gd name="adj" fmla="val 26855"/>
            </a:avLst>
          </a:prstGeom>
          <a:gradFill flip="none" rotWithShape="1">
            <a:gsLst>
              <a:gs pos="0">
                <a:srgbClr val="5D1D12">
                  <a:shade val="30000"/>
                  <a:satMod val="115000"/>
                </a:srgbClr>
              </a:gs>
              <a:gs pos="32000">
                <a:srgbClr val="5D1D12">
                  <a:shade val="67500"/>
                  <a:satMod val="115000"/>
                </a:srgbClr>
              </a:gs>
              <a:gs pos="100000">
                <a:srgbClr val="F0938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dirty="0">
                <a:solidFill>
                  <a:prstClr val="white"/>
                </a:solidFill>
                <a:latin typeface="Calibri"/>
              </a:rPr>
              <a:t>Hà </a:t>
            </a:r>
            <a:r>
              <a:rPr lang="en-US" sz="4800" dirty="0" err="1">
                <a:solidFill>
                  <a:prstClr val="white"/>
                </a:solidFill>
                <a:latin typeface="Calibri"/>
              </a:rPr>
              <a:t>Nội</a:t>
            </a:r>
            <a:endParaRPr lang="vi-VN" sz="4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35">
            <a:hlinkClick r:id="rId5" action="ppaction://hlinksldjump"/>
            <a:extLst>
              <a:ext uri="{FF2B5EF4-FFF2-40B4-BE49-F238E27FC236}">
                <a16:creationId xmlns:a16="http://schemas.microsoft.com/office/drawing/2014/main" id="{9CC9FB3B-3E43-835C-CC51-BCB8C63078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24141" y="5486400"/>
            <a:ext cx="1364119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0DE38364-AE5F-1E58-4C1C-A34E43CF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27" b="5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3">
            <a:extLst>
              <a:ext uri="{FF2B5EF4-FFF2-40B4-BE49-F238E27FC236}">
                <a16:creationId xmlns:a16="http://schemas.microsoft.com/office/drawing/2014/main" id="{B946FAA7-220B-B710-09E9-9EA490CE3868}"/>
              </a:ext>
            </a:extLst>
          </p:cNvPr>
          <p:cNvGrpSpPr/>
          <p:nvPr/>
        </p:nvGrpSpPr>
        <p:grpSpPr>
          <a:xfrm>
            <a:off x="741287" y="691966"/>
            <a:ext cx="10709426" cy="5474069"/>
            <a:chOff x="0" y="0"/>
            <a:chExt cx="45219913" cy="23113930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8F48D03C-2EDF-D062-6D60-0C7B9C9941FF}"/>
                </a:ext>
              </a:extLst>
            </p:cNvPr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73F0139-6365-F3E9-CCD0-45D3E5E4D81A}"/>
                </a:ext>
              </a:extLst>
            </p:cNvPr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6">
            <a:extLst>
              <a:ext uri="{FF2B5EF4-FFF2-40B4-BE49-F238E27FC236}">
                <a16:creationId xmlns:a16="http://schemas.microsoft.com/office/drawing/2014/main" id="{BD3C742E-9CD6-5DA6-3012-6C8B2F6DE0EF}"/>
              </a:ext>
            </a:extLst>
          </p:cNvPr>
          <p:cNvGrpSpPr/>
          <p:nvPr/>
        </p:nvGrpSpPr>
        <p:grpSpPr>
          <a:xfrm>
            <a:off x="926752" y="894100"/>
            <a:ext cx="10338496" cy="5069802"/>
            <a:chOff x="0" y="0"/>
            <a:chExt cx="41155827" cy="20182034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F43ABB9-C8EF-6BAE-6816-E76CDE5029E7}"/>
                </a:ext>
              </a:extLst>
            </p:cNvPr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AFB8DDD-4E14-FAC3-9D56-361C53C9E274}"/>
                </a:ext>
              </a:extLst>
            </p:cNvPr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Picture 9">
            <a:extLst>
              <a:ext uri="{FF2B5EF4-FFF2-40B4-BE49-F238E27FC236}">
                <a16:creationId xmlns:a16="http://schemas.microsoft.com/office/drawing/2014/main" id="{11449AEC-3D81-3727-E556-37A3E8895B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3437" y="4551693"/>
            <a:ext cx="1418379" cy="2306307"/>
          </a:xfrm>
          <a:prstGeom prst="rect">
            <a:avLst/>
          </a:prstGeom>
        </p:spPr>
      </p:pic>
      <p:sp>
        <p:nvSpPr>
          <p:cNvPr id="24" name="Hình chữ nhật 11">
            <a:extLst>
              <a:ext uri="{FF2B5EF4-FFF2-40B4-BE49-F238E27FC236}">
                <a16:creationId xmlns:a16="http://schemas.microsoft.com/office/drawing/2014/main" id="{3B0DC799-A330-7968-0F53-46DDE504EA22}"/>
              </a:ext>
            </a:extLst>
          </p:cNvPr>
          <p:cNvSpPr/>
          <p:nvPr/>
        </p:nvSpPr>
        <p:spPr>
          <a:xfrm>
            <a:off x="925961" y="1035574"/>
            <a:ext cx="10300555" cy="116955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609630"/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Tìm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ngữ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thích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hợp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cho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mỗi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chỗ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trống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09630"/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Quốc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kì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(…) </a:t>
            </a:r>
            <a:endParaRPr lang="vi-VN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" name="Hình chữ nhật: Góc Tròn 12">
            <a:extLst>
              <a:ext uri="{FF2B5EF4-FFF2-40B4-BE49-F238E27FC236}">
                <a16:creationId xmlns:a16="http://schemas.microsoft.com/office/drawing/2014/main" id="{30113BC3-063D-9BFB-0569-031585A1852D}"/>
              </a:ext>
            </a:extLst>
          </p:cNvPr>
          <p:cNvSpPr/>
          <p:nvPr/>
        </p:nvSpPr>
        <p:spPr>
          <a:xfrm>
            <a:off x="3883630" y="2821112"/>
            <a:ext cx="5116531" cy="863600"/>
          </a:xfrm>
          <a:prstGeom prst="roundRect">
            <a:avLst>
              <a:gd name="adj" fmla="val 26855"/>
            </a:avLst>
          </a:prstGeom>
          <a:gradFill flip="none" rotWithShape="1">
            <a:gsLst>
              <a:gs pos="0">
                <a:srgbClr val="5D1D12">
                  <a:shade val="30000"/>
                  <a:satMod val="115000"/>
                </a:srgbClr>
              </a:gs>
              <a:gs pos="32000">
                <a:srgbClr val="5D1D12">
                  <a:shade val="67500"/>
                  <a:satMod val="115000"/>
                </a:srgbClr>
              </a:gs>
              <a:gs pos="100000">
                <a:srgbClr val="F0938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dirty="0" err="1">
                <a:solidFill>
                  <a:prstClr val="white"/>
                </a:solidFill>
              </a:rPr>
              <a:t>Cờ</a:t>
            </a:r>
            <a:r>
              <a:rPr lang="en-US" sz="4800" dirty="0">
                <a:solidFill>
                  <a:prstClr val="white"/>
                </a:solidFill>
              </a:rPr>
              <a:t> </a:t>
            </a:r>
            <a:r>
              <a:rPr lang="en-US" sz="4800" dirty="0" err="1">
                <a:solidFill>
                  <a:prstClr val="white"/>
                </a:solidFill>
              </a:rPr>
              <a:t>đỏ</a:t>
            </a:r>
            <a:r>
              <a:rPr lang="en-US" sz="4800" dirty="0">
                <a:solidFill>
                  <a:prstClr val="white"/>
                </a:solidFill>
              </a:rPr>
              <a:t> </a:t>
            </a:r>
            <a:r>
              <a:rPr lang="en-US" sz="4800" dirty="0" err="1">
                <a:solidFill>
                  <a:prstClr val="white"/>
                </a:solidFill>
              </a:rPr>
              <a:t>sao</a:t>
            </a:r>
            <a:r>
              <a:rPr lang="en-US" sz="4800" dirty="0">
                <a:solidFill>
                  <a:prstClr val="white"/>
                </a:solidFill>
              </a:rPr>
              <a:t> </a:t>
            </a:r>
            <a:r>
              <a:rPr lang="en-US" sz="4800" dirty="0" err="1">
                <a:solidFill>
                  <a:prstClr val="white"/>
                </a:solidFill>
              </a:rPr>
              <a:t>vàng</a:t>
            </a:r>
            <a:endParaRPr lang="vi-VN" sz="4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35">
            <a:hlinkClick r:id="rId5" action="ppaction://hlinksldjump"/>
            <a:extLst>
              <a:ext uri="{FF2B5EF4-FFF2-40B4-BE49-F238E27FC236}">
                <a16:creationId xmlns:a16="http://schemas.microsoft.com/office/drawing/2014/main" id="{CB4066C9-6A91-495D-3B09-4A5AE9DBE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24141" y="5486400"/>
            <a:ext cx="136411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3BB9B37-AEC7-9653-9EDA-FCBD8155A3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27" b="5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8CF179F8-F55D-CB51-9C0B-324D95E9A984}"/>
              </a:ext>
            </a:extLst>
          </p:cNvPr>
          <p:cNvGrpSpPr/>
          <p:nvPr/>
        </p:nvGrpSpPr>
        <p:grpSpPr>
          <a:xfrm>
            <a:off x="741287" y="691966"/>
            <a:ext cx="10709426" cy="5474069"/>
            <a:chOff x="0" y="0"/>
            <a:chExt cx="45219913" cy="2311393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46F5F98-ADB6-DFC8-AD68-58683C511907}"/>
                </a:ext>
              </a:extLst>
            </p:cNvPr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D7BEB55-5A12-7324-2A23-B43950F9DB43}"/>
                </a:ext>
              </a:extLst>
            </p:cNvPr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E2814BF-5C9B-9D87-E4E3-99A8E29DD5AA}"/>
              </a:ext>
            </a:extLst>
          </p:cNvPr>
          <p:cNvGrpSpPr/>
          <p:nvPr/>
        </p:nvGrpSpPr>
        <p:grpSpPr>
          <a:xfrm>
            <a:off x="926752" y="894100"/>
            <a:ext cx="10338496" cy="5069802"/>
            <a:chOff x="0" y="0"/>
            <a:chExt cx="41155827" cy="2018203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5B754D7-3148-8EAB-B8AB-A7606660387F}"/>
                </a:ext>
              </a:extLst>
            </p:cNvPr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7AA9F8F-77C7-3B96-A452-B936EA1E9DE7}"/>
                </a:ext>
              </a:extLst>
            </p:cNvPr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DD7D4169-2F1C-354B-055B-3FBDCF9413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3437" y="4551693"/>
            <a:ext cx="1418379" cy="2306307"/>
          </a:xfrm>
          <a:prstGeom prst="rect">
            <a:avLst/>
          </a:prstGeom>
        </p:spPr>
      </p:pic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925CA035-C58F-20FE-8F2D-1D0FE556A88B}"/>
              </a:ext>
            </a:extLst>
          </p:cNvPr>
          <p:cNvSpPr/>
          <p:nvPr/>
        </p:nvSpPr>
        <p:spPr>
          <a:xfrm>
            <a:off x="925961" y="1035574"/>
            <a:ext cx="10300555" cy="116955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609630"/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Tìm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ngữ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thích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hợp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cho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mỗi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chỗ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trống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09630"/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Quốc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ca (…) </a:t>
            </a:r>
            <a:endParaRPr lang="vi-VN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75A48B89-AEF6-5FE7-4E2E-631FBA69D077}"/>
              </a:ext>
            </a:extLst>
          </p:cNvPr>
          <p:cNvSpPr/>
          <p:nvPr/>
        </p:nvSpPr>
        <p:spPr>
          <a:xfrm>
            <a:off x="3883630" y="2821112"/>
            <a:ext cx="5116531" cy="863600"/>
          </a:xfrm>
          <a:prstGeom prst="roundRect">
            <a:avLst>
              <a:gd name="adj" fmla="val 26855"/>
            </a:avLst>
          </a:prstGeom>
          <a:gradFill flip="none" rotWithShape="1">
            <a:gsLst>
              <a:gs pos="0">
                <a:srgbClr val="5D1D12">
                  <a:shade val="30000"/>
                  <a:satMod val="115000"/>
                </a:srgbClr>
              </a:gs>
              <a:gs pos="32000">
                <a:srgbClr val="5D1D12">
                  <a:shade val="67500"/>
                  <a:satMod val="115000"/>
                </a:srgbClr>
              </a:gs>
              <a:gs pos="100000">
                <a:srgbClr val="F0938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dirty="0" err="1">
                <a:solidFill>
                  <a:prstClr val="white"/>
                </a:solidFill>
                <a:latin typeface="Calibri"/>
              </a:rPr>
              <a:t>Tiến</a:t>
            </a:r>
            <a:r>
              <a:rPr lang="en-US" sz="4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libri"/>
              </a:rPr>
              <a:t>quân</a:t>
            </a:r>
            <a:r>
              <a:rPr lang="en-US" sz="4800" dirty="0">
                <a:solidFill>
                  <a:prstClr val="white"/>
                </a:solidFill>
                <a:latin typeface="Calibri"/>
              </a:rPr>
              <a:t> ca</a:t>
            </a:r>
            <a:endParaRPr lang="vi-VN" sz="4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35">
            <a:hlinkClick r:id="rId5" action="ppaction://hlinksldjump"/>
            <a:extLst>
              <a:ext uri="{FF2B5EF4-FFF2-40B4-BE49-F238E27FC236}">
                <a16:creationId xmlns:a16="http://schemas.microsoft.com/office/drawing/2014/main" id="{59879ED8-5BEB-3DDA-BD1C-70F74BDC1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24141" y="5486400"/>
            <a:ext cx="136411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AC0854B7-5FAE-ED61-1B71-D10AE31DAB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27" b="5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3">
            <a:extLst>
              <a:ext uri="{FF2B5EF4-FFF2-40B4-BE49-F238E27FC236}">
                <a16:creationId xmlns:a16="http://schemas.microsoft.com/office/drawing/2014/main" id="{D69F2449-BD38-D3F1-E1CF-CB9090E66846}"/>
              </a:ext>
            </a:extLst>
          </p:cNvPr>
          <p:cNvGrpSpPr/>
          <p:nvPr/>
        </p:nvGrpSpPr>
        <p:grpSpPr>
          <a:xfrm>
            <a:off x="741287" y="691966"/>
            <a:ext cx="10709426" cy="5474069"/>
            <a:chOff x="0" y="0"/>
            <a:chExt cx="45219913" cy="23113930"/>
          </a:xfrm>
        </p:grpSpPr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364F953B-730F-685C-8147-9720C769DCEF}"/>
                </a:ext>
              </a:extLst>
            </p:cNvPr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EDE4281C-03E8-E313-279F-D01B625D5564}"/>
                </a:ext>
              </a:extLst>
            </p:cNvPr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6">
            <a:extLst>
              <a:ext uri="{FF2B5EF4-FFF2-40B4-BE49-F238E27FC236}">
                <a16:creationId xmlns:a16="http://schemas.microsoft.com/office/drawing/2014/main" id="{CEA76F76-9FCB-AA0A-1755-A7AE3CE4FE85}"/>
              </a:ext>
            </a:extLst>
          </p:cNvPr>
          <p:cNvGrpSpPr/>
          <p:nvPr/>
        </p:nvGrpSpPr>
        <p:grpSpPr>
          <a:xfrm>
            <a:off x="926752" y="894100"/>
            <a:ext cx="10338496" cy="5069802"/>
            <a:chOff x="0" y="0"/>
            <a:chExt cx="41155827" cy="20182034"/>
          </a:xfrm>
        </p:grpSpPr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EEDD1C7-8BCB-F21D-00DD-73235F8E5770}"/>
                </a:ext>
              </a:extLst>
            </p:cNvPr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B9AD8EF5-C026-FF67-EE79-2164FC99F6A1}"/>
                </a:ext>
              </a:extLst>
            </p:cNvPr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9">
            <a:extLst>
              <a:ext uri="{FF2B5EF4-FFF2-40B4-BE49-F238E27FC236}">
                <a16:creationId xmlns:a16="http://schemas.microsoft.com/office/drawing/2014/main" id="{1B48EF66-C495-B1C7-2A1A-D006AA6292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3437" y="4551693"/>
            <a:ext cx="1418379" cy="2306307"/>
          </a:xfrm>
          <a:prstGeom prst="rect">
            <a:avLst/>
          </a:prstGeom>
        </p:spPr>
      </p:pic>
      <p:sp>
        <p:nvSpPr>
          <p:cNvPr id="35" name="Hình chữ nhật 11">
            <a:extLst>
              <a:ext uri="{FF2B5EF4-FFF2-40B4-BE49-F238E27FC236}">
                <a16:creationId xmlns:a16="http://schemas.microsoft.com/office/drawing/2014/main" id="{312EE3EB-560E-BF7D-B75E-18A6B28F8FF9}"/>
              </a:ext>
            </a:extLst>
          </p:cNvPr>
          <p:cNvSpPr/>
          <p:nvPr/>
        </p:nvSpPr>
        <p:spPr>
          <a:xfrm>
            <a:off x="925961" y="1035574"/>
            <a:ext cx="10300555" cy="116955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609630"/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Tìm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ngữ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thích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hợp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cho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mỗi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chỗ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trống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09630"/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Ngôn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ngữ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(…) </a:t>
            </a:r>
            <a:endParaRPr lang="vi-VN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6" name="Hình chữ nhật: Góc Tròn 12">
            <a:extLst>
              <a:ext uri="{FF2B5EF4-FFF2-40B4-BE49-F238E27FC236}">
                <a16:creationId xmlns:a16="http://schemas.microsoft.com/office/drawing/2014/main" id="{1163AACD-0703-D765-51FE-7BEC13D401D2}"/>
              </a:ext>
            </a:extLst>
          </p:cNvPr>
          <p:cNvSpPr/>
          <p:nvPr/>
        </p:nvSpPr>
        <p:spPr>
          <a:xfrm>
            <a:off x="3945277" y="2831385"/>
            <a:ext cx="4458983" cy="1196085"/>
          </a:xfrm>
          <a:prstGeom prst="roundRect">
            <a:avLst>
              <a:gd name="adj" fmla="val 26855"/>
            </a:avLst>
          </a:prstGeom>
          <a:gradFill flip="none" rotWithShape="1">
            <a:gsLst>
              <a:gs pos="0">
                <a:srgbClr val="5D1D12">
                  <a:shade val="30000"/>
                  <a:satMod val="115000"/>
                </a:srgbClr>
              </a:gs>
              <a:gs pos="32000">
                <a:srgbClr val="5D1D12">
                  <a:shade val="67500"/>
                  <a:satMod val="115000"/>
                </a:srgbClr>
              </a:gs>
              <a:gs pos="100000">
                <a:srgbClr val="F0938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dirty="0" err="1">
                <a:solidFill>
                  <a:prstClr val="white"/>
                </a:solidFill>
                <a:latin typeface="Calibri"/>
              </a:rPr>
              <a:t>Tiếng</a:t>
            </a:r>
            <a:r>
              <a:rPr lang="en-US" sz="4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libri"/>
              </a:rPr>
              <a:t>Việt</a:t>
            </a:r>
            <a:endParaRPr lang="vi-VN" sz="4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5">
            <a:hlinkClick r:id="rId5" action="ppaction://hlinksldjump"/>
            <a:extLst>
              <a:ext uri="{FF2B5EF4-FFF2-40B4-BE49-F238E27FC236}">
                <a16:creationId xmlns:a16="http://schemas.microsoft.com/office/drawing/2014/main" id="{DBF26767-6BBA-1FB8-6627-C45A359E0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24141" y="5486400"/>
            <a:ext cx="136411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E1254A49-3CD6-D7B9-0789-E4FC5D5354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27" b="5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3">
            <a:extLst>
              <a:ext uri="{FF2B5EF4-FFF2-40B4-BE49-F238E27FC236}">
                <a16:creationId xmlns:a16="http://schemas.microsoft.com/office/drawing/2014/main" id="{59F6F086-4F36-161A-7CB7-1A62D015FC39}"/>
              </a:ext>
            </a:extLst>
          </p:cNvPr>
          <p:cNvGrpSpPr/>
          <p:nvPr/>
        </p:nvGrpSpPr>
        <p:grpSpPr>
          <a:xfrm>
            <a:off x="741287" y="691966"/>
            <a:ext cx="10709426" cy="5474069"/>
            <a:chOff x="0" y="0"/>
            <a:chExt cx="45219913" cy="23113930"/>
          </a:xfrm>
        </p:grpSpPr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323A2F91-F5FD-1206-3D81-EE3853C2345A}"/>
                </a:ext>
              </a:extLst>
            </p:cNvPr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B1377281-D3A2-8788-294A-CA9EC65D7816}"/>
                </a:ext>
              </a:extLst>
            </p:cNvPr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6">
            <a:extLst>
              <a:ext uri="{FF2B5EF4-FFF2-40B4-BE49-F238E27FC236}">
                <a16:creationId xmlns:a16="http://schemas.microsoft.com/office/drawing/2014/main" id="{475481CC-2CA3-A67C-E7D1-9EB5C438C75C}"/>
              </a:ext>
            </a:extLst>
          </p:cNvPr>
          <p:cNvGrpSpPr/>
          <p:nvPr/>
        </p:nvGrpSpPr>
        <p:grpSpPr>
          <a:xfrm>
            <a:off x="926752" y="894100"/>
            <a:ext cx="10338496" cy="5069802"/>
            <a:chOff x="0" y="0"/>
            <a:chExt cx="41155827" cy="20182034"/>
          </a:xfrm>
        </p:grpSpPr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A318BBF0-94B4-E184-12F1-2E946EBD9836}"/>
                </a:ext>
              </a:extLst>
            </p:cNvPr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5D6D3AF8-24D3-A74F-BF2C-B689D21934F4}"/>
                </a:ext>
              </a:extLst>
            </p:cNvPr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9">
            <a:extLst>
              <a:ext uri="{FF2B5EF4-FFF2-40B4-BE49-F238E27FC236}">
                <a16:creationId xmlns:a16="http://schemas.microsoft.com/office/drawing/2014/main" id="{6E7805A2-D5A4-407A-209F-80A82093D4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3437" y="4551693"/>
            <a:ext cx="1418379" cy="2306307"/>
          </a:xfrm>
          <a:prstGeom prst="rect">
            <a:avLst/>
          </a:prstGeom>
        </p:spPr>
      </p:pic>
      <p:sp>
        <p:nvSpPr>
          <p:cNvPr id="35" name="Hình chữ nhật 11">
            <a:extLst>
              <a:ext uri="{FF2B5EF4-FFF2-40B4-BE49-F238E27FC236}">
                <a16:creationId xmlns:a16="http://schemas.microsoft.com/office/drawing/2014/main" id="{ECF35AD8-EAA5-5A4A-A3C3-4EC001C71F45}"/>
              </a:ext>
            </a:extLst>
          </p:cNvPr>
          <p:cNvSpPr/>
          <p:nvPr/>
        </p:nvSpPr>
        <p:spPr>
          <a:xfrm>
            <a:off x="925961" y="1035574"/>
            <a:ext cx="10300555" cy="116955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609630"/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Tìm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ngữ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thích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hợp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cho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mỗi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chỗ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trống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defTabSz="609630"/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Nghệ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thuật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truyền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thống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(…) </a:t>
            </a:r>
            <a:endParaRPr lang="vi-VN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6" name="Hình chữ nhật: Góc Tròn 12">
            <a:extLst>
              <a:ext uri="{FF2B5EF4-FFF2-40B4-BE49-F238E27FC236}">
                <a16:creationId xmlns:a16="http://schemas.microsoft.com/office/drawing/2014/main" id="{1D76F37A-BB48-AD50-9B94-5BACBC6F75E0}"/>
              </a:ext>
            </a:extLst>
          </p:cNvPr>
          <p:cNvSpPr/>
          <p:nvPr/>
        </p:nvSpPr>
        <p:spPr>
          <a:xfrm>
            <a:off x="2558265" y="2821112"/>
            <a:ext cx="6626831" cy="1720066"/>
          </a:xfrm>
          <a:prstGeom prst="roundRect">
            <a:avLst>
              <a:gd name="adj" fmla="val 26855"/>
            </a:avLst>
          </a:prstGeom>
          <a:gradFill flip="none" rotWithShape="1">
            <a:gsLst>
              <a:gs pos="0">
                <a:srgbClr val="5D1D12">
                  <a:shade val="30000"/>
                  <a:satMod val="115000"/>
                </a:srgbClr>
              </a:gs>
              <a:gs pos="32000">
                <a:srgbClr val="5D1D12">
                  <a:shade val="67500"/>
                  <a:satMod val="115000"/>
                </a:srgbClr>
              </a:gs>
              <a:gs pos="100000">
                <a:srgbClr val="F0938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4800" dirty="0">
                <a:solidFill>
                  <a:prstClr val="white"/>
                </a:solidFill>
                <a:latin typeface="Calibri"/>
              </a:rPr>
              <a:t>chèo, tuồng, cải lương, múa dối nước</a:t>
            </a:r>
            <a:r>
              <a:rPr lang="en-US" sz="4800" dirty="0">
                <a:solidFill>
                  <a:prstClr val="white"/>
                </a:solidFill>
              </a:rPr>
              <a:t>,…</a:t>
            </a:r>
            <a:endParaRPr lang="vi-VN" sz="4800" dirty="0">
              <a:solidFill>
                <a:prstClr val="white"/>
              </a:solidFill>
            </a:endParaRPr>
          </a:p>
        </p:txBody>
      </p:sp>
      <p:pic>
        <p:nvPicPr>
          <p:cNvPr id="37" name="Picture 35">
            <a:hlinkClick r:id="rId5" action="ppaction://hlinksldjump"/>
            <a:extLst>
              <a:ext uri="{FF2B5EF4-FFF2-40B4-BE49-F238E27FC236}">
                <a16:creationId xmlns:a16="http://schemas.microsoft.com/office/drawing/2014/main" id="{C70493B9-7676-24DF-5EFB-BCF7D0DEB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24141" y="5486400"/>
            <a:ext cx="136411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8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408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2_Office Theme</vt:lpstr>
      <vt:lpstr>3_Office Theme</vt:lpstr>
      <vt:lpstr>7_Office Theme</vt:lpstr>
      <vt:lpstr>2_Office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54</cp:revision>
  <dcterms:created xsi:type="dcterms:W3CDTF">2023-01-29T11:38:57Z</dcterms:created>
  <dcterms:modified xsi:type="dcterms:W3CDTF">2026-04-01T04:48:40Z</dcterms:modified>
</cp:coreProperties>
</file>