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5" r:id="rId2"/>
  </p:sldMasterIdLst>
  <p:notesMasterIdLst>
    <p:notesMasterId r:id="rId14"/>
  </p:notesMasterIdLst>
  <p:handoutMasterIdLst>
    <p:handoutMasterId r:id="rId15"/>
  </p:handoutMasterIdLst>
  <p:sldIdLst>
    <p:sldId id="327" r:id="rId3"/>
    <p:sldId id="522" r:id="rId4"/>
    <p:sldId id="870" r:id="rId5"/>
    <p:sldId id="469" r:id="rId6"/>
    <p:sldId id="871" r:id="rId7"/>
    <p:sldId id="475" r:id="rId8"/>
    <p:sldId id="881" r:id="rId9"/>
    <p:sldId id="883" r:id="rId10"/>
    <p:sldId id="885" r:id="rId11"/>
    <p:sldId id="891" r:id="rId12"/>
    <p:sldId id="898" r:id="rId13"/>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2473"/>
    <a:srgbClr val="6D4112"/>
    <a:srgbClr val="34AC3D"/>
    <a:srgbClr val="00A7E2"/>
    <a:srgbClr val="FFCC00"/>
    <a:srgbClr val="31C3F2"/>
    <a:srgbClr val="885118"/>
    <a:srgbClr val="09BFFF"/>
    <a:srgbClr val="A8DD5A"/>
    <a:srgbClr val="99D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68" autoAdjust="0"/>
  </p:normalViewPr>
  <p:slideViewPr>
    <p:cSldViewPr snapToGrid="0" showGuides="1">
      <p:cViewPr varScale="1">
        <p:scale>
          <a:sx n="68" d="100"/>
          <a:sy n="68" d="100"/>
        </p:scale>
        <p:origin x="1162" y="62"/>
      </p:cViewPr>
      <p:guideLst>
        <p:guide orient="horz" pos="2160"/>
        <p:guide pos="3863"/>
      </p:guideLst>
    </p:cSldViewPr>
  </p:slideViewPr>
  <p:notesTextViewPr>
    <p:cViewPr>
      <p:scale>
        <a:sx n="1" d="1"/>
        <a:sy n="1" d="1"/>
      </p:scale>
      <p:origin x="0" y="0"/>
    </p:cViewPr>
  </p:notesTextViewPr>
  <p:notesViewPr>
    <p:cSldViewPr snapToGrid="0" showGuides="1">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77DEE3-071D-4761-A08A-71B87D426CDD}" type="datetimeFigureOut">
              <a:rPr lang="zh-CN" altLang="en-US" smtClean="0"/>
              <a:t>2026/4/22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DC690B-C0CA-4CCE-9976-E69316D29AB2}" type="slidenum">
              <a:rPr lang="zh-CN" altLang="en-US" smtClean="0"/>
              <a:t>‹#›</a:t>
            </a:fld>
            <a:endParaRPr lang="zh-CN" altLang="en-US"/>
          </a:p>
        </p:txBody>
      </p:sp>
    </p:spTree>
    <p:extLst>
      <p:ext uri="{BB962C8B-B14F-4D97-AF65-F5344CB8AC3E}">
        <p14:creationId xmlns:p14="http://schemas.microsoft.com/office/powerpoint/2010/main" val="3320870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D561B-C96C-4A79-A032-32405B5A7EA9}" type="datetimeFigureOut">
              <a:rPr lang="zh-CN" altLang="en-US" smtClean="0"/>
              <a:t>2026/4/22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CA06B-2FDD-474D-90DE-5A00D6F451D7}" type="slidenum">
              <a:rPr lang="zh-CN" altLang="en-US" smtClean="0"/>
              <a:t>‹#›</a:t>
            </a:fld>
            <a:endParaRPr lang="zh-CN" altLang="en-US"/>
          </a:p>
        </p:txBody>
      </p:sp>
    </p:spTree>
    <p:extLst>
      <p:ext uri="{BB962C8B-B14F-4D97-AF65-F5344CB8AC3E}">
        <p14:creationId xmlns:p14="http://schemas.microsoft.com/office/powerpoint/2010/main" val="11353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A06B-2FDD-474D-90DE-5A00D6F45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5790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A06B-2FDD-474D-90DE-5A00D6F45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0209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A06B-2FDD-474D-90DE-5A00D6F45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4410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A06B-2FDD-474D-90DE-5A00D6F45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0056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BCA06B-2FDD-474D-90DE-5A00D6F451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359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6"/>
          <p:cNvPicPr>
            <a:picLocks noChangeAspect="1"/>
          </p:cNvPicPr>
          <p:nvPr userDrawn="1"/>
        </p:nvPicPr>
        <p:blipFill rotWithShape="1">
          <a:blip r:embed="rId2">
            <a:extLst>
              <a:ext uri="{28A0092B-C50C-407E-A947-70E740481C1C}">
                <a14:useLocalDpi xmlns:a14="http://schemas.microsoft.com/office/drawing/2010/main" val="0"/>
              </a:ext>
            </a:extLst>
          </a:blip>
          <a:srcRect t="14815" b="17546"/>
          <a:stretch/>
        </p:blipFill>
        <p:spPr>
          <a:xfrm>
            <a:off x="0" y="-31952"/>
            <a:ext cx="12192000" cy="6880224"/>
          </a:xfrm>
          <a:prstGeom prst="rect">
            <a:avLst/>
          </a:prstGeom>
        </p:spPr>
      </p:pic>
      <p:sp>
        <p:nvSpPr>
          <p:cNvPr id="7" name="矩形 8"/>
          <p:cNvSpPr/>
          <p:nvPr userDrawn="1"/>
        </p:nvSpPr>
        <p:spPr>
          <a:xfrm>
            <a:off x="190500" y="355397"/>
            <a:ext cx="11811000" cy="6216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0207773"/>
      </p:ext>
    </p:extLst>
  </p:cSld>
  <p:clrMapOvr>
    <a:masterClrMapping/>
  </p:clrMapOvr>
  <p:transition spd="slow" advTm="3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8"/>
          <p:cNvSpPr/>
          <p:nvPr userDrawn="1"/>
        </p:nvSpPr>
        <p:spPr>
          <a:xfrm>
            <a:off x="190500" y="320675"/>
            <a:ext cx="11811000" cy="6216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81156734"/>
      </p:ext>
    </p:extLst>
  </p:cSld>
  <p:clrMapOvr>
    <a:masterClrMapping/>
  </p:clrMapOvr>
  <p:transition spd="slow" advTm="3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91E0CC9-8112-4F94-8BBC-A04770666807}" type="datetimeFigureOut">
              <a:rPr lang="zh-CN" altLang="en-US" smtClean="0"/>
              <a:t>2026/4/22</a:t>
            </a:fld>
            <a:endParaRPr lang="zh-CN"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5A2BA2C-C757-4C91-A658-BE4236C065FC}" type="slidenum">
              <a:rPr lang="zh-CN" altLang="en-US" smtClean="0"/>
              <a:t>‹#›</a:t>
            </a:fld>
            <a:endParaRPr lang="zh-CN" altLang="en-US"/>
          </a:p>
        </p:txBody>
      </p:sp>
    </p:spTree>
    <p:extLst>
      <p:ext uri="{BB962C8B-B14F-4D97-AF65-F5344CB8AC3E}">
        <p14:creationId xmlns:p14="http://schemas.microsoft.com/office/powerpoint/2010/main" val="1943978405"/>
      </p:ext>
    </p:extLst>
  </p:cSld>
  <p:clrMapOvr>
    <a:masterClrMapping/>
  </p:clrMapOvr>
  <p:transition spd="slow"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DCE7-D05A-4A3B-937F-9E5BC07113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EB45DA-5189-4FF7-92E9-46A03E5BDF1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87DBD4-589E-44EC-AD24-22F56DE505EB}"/>
              </a:ext>
            </a:extLst>
          </p:cNvPr>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t>4/22/2026</a:t>
            </a:fld>
            <a:endParaRPr lang="en-US"/>
          </a:p>
        </p:txBody>
      </p:sp>
      <p:sp>
        <p:nvSpPr>
          <p:cNvPr id="5" name="Footer Placeholder 4">
            <a:extLst>
              <a:ext uri="{FF2B5EF4-FFF2-40B4-BE49-F238E27FC236}">
                <a16:creationId xmlns:a16="http://schemas.microsoft.com/office/drawing/2014/main" id="{C32187C3-ACD8-4102-AE62-006EED2A88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5F1A5F-CADE-4F36-A754-86C133AE5492}"/>
              </a:ext>
            </a:extLst>
          </p:cNvPr>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t>‹#›</a:t>
            </a:fld>
            <a:endParaRPr lang="en-US"/>
          </a:p>
        </p:txBody>
      </p:sp>
    </p:spTree>
    <p:extLst>
      <p:ext uri="{BB962C8B-B14F-4D97-AF65-F5344CB8AC3E}">
        <p14:creationId xmlns:p14="http://schemas.microsoft.com/office/powerpoint/2010/main" val="408885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0D34A-BE41-4EEA-837E-3C98791E5B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8E7963A-9AE7-41BD-8D3F-C994B5B78F7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FC01B-4972-44A2-8D35-CDCC9681360E}"/>
              </a:ext>
            </a:extLst>
          </p:cNvPr>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t>4/22/2026</a:t>
            </a:fld>
            <a:endParaRPr lang="en-US"/>
          </a:p>
        </p:txBody>
      </p:sp>
      <p:sp>
        <p:nvSpPr>
          <p:cNvPr id="5" name="Footer Placeholder 4">
            <a:extLst>
              <a:ext uri="{FF2B5EF4-FFF2-40B4-BE49-F238E27FC236}">
                <a16:creationId xmlns:a16="http://schemas.microsoft.com/office/drawing/2014/main" id="{58C9F9B8-9E07-44E6-A358-2DEB22AFD2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9C1376-F23F-426A-8C27-4FD6B2E27A02}"/>
              </a:ext>
            </a:extLst>
          </p:cNvPr>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t>‹#›</a:t>
            </a:fld>
            <a:endParaRPr lang="en-US"/>
          </a:p>
        </p:txBody>
      </p:sp>
    </p:spTree>
    <p:extLst>
      <p:ext uri="{BB962C8B-B14F-4D97-AF65-F5344CB8AC3E}">
        <p14:creationId xmlns:p14="http://schemas.microsoft.com/office/powerpoint/2010/main" val="183993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72F6-5B1B-4A90-921B-10636BF2F0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03D065-2845-4AA6-9B51-9DD0B9D1613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8BB8C-7379-4826-BBA7-3436D3CA9451}"/>
              </a:ext>
            </a:extLst>
          </p:cNvPr>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t>4/22/2026</a:t>
            </a:fld>
            <a:endParaRPr lang="en-US"/>
          </a:p>
        </p:txBody>
      </p:sp>
      <p:sp>
        <p:nvSpPr>
          <p:cNvPr id="5" name="Footer Placeholder 4">
            <a:extLst>
              <a:ext uri="{FF2B5EF4-FFF2-40B4-BE49-F238E27FC236}">
                <a16:creationId xmlns:a16="http://schemas.microsoft.com/office/drawing/2014/main" id="{E0914E52-2B7C-4F2C-BB4F-0DCA0AAF9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FACDC3-228E-40DA-B28F-900E980C540E}"/>
              </a:ext>
            </a:extLst>
          </p:cNvPr>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t>‹#›</a:t>
            </a:fld>
            <a:endParaRPr lang="en-US"/>
          </a:p>
        </p:txBody>
      </p:sp>
    </p:spTree>
    <p:extLst>
      <p:ext uri="{BB962C8B-B14F-4D97-AF65-F5344CB8AC3E}">
        <p14:creationId xmlns:p14="http://schemas.microsoft.com/office/powerpoint/2010/main" val="144140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E3AB-2DC2-405A-8FB8-7FED475413C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8B69FC-EB07-4657-81C0-5E7ACD8DED5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60D5D-C0C7-4386-918E-56D2EB5A3BB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DA89BD-B084-4400-AEDF-66F922A12393}"/>
              </a:ext>
            </a:extLst>
          </p:cNvPr>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t>4/22/2026</a:t>
            </a:fld>
            <a:endParaRPr lang="en-US"/>
          </a:p>
        </p:txBody>
      </p:sp>
      <p:sp>
        <p:nvSpPr>
          <p:cNvPr id="6" name="Footer Placeholder 5">
            <a:extLst>
              <a:ext uri="{FF2B5EF4-FFF2-40B4-BE49-F238E27FC236}">
                <a16:creationId xmlns:a16="http://schemas.microsoft.com/office/drawing/2014/main" id="{249C2178-AE22-4656-B1BF-1B54AB3CB5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4832B4-340D-4EFC-AB87-16B0B75C4060}"/>
              </a:ext>
            </a:extLst>
          </p:cNvPr>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t>‹#›</a:t>
            </a:fld>
            <a:endParaRPr lang="en-US"/>
          </a:p>
        </p:txBody>
      </p:sp>
    </p:spTree>
    <p:extLst>
      <p:ext uri="{BB962C8B-B14F-4D97-AF65-F5344CB8AC3E}">
        <p14:creationId xmlns:p14="http://schemas.microsoft.com/office/powerpoint/2010/main" val="370439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0FCA6-EF3F-438C-9BAA-EA2A98399C2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443298B-8E66-4F37-B26D-959C62AE2E4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D6F50-E9A5-4089-9F7A-B0F990211E9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C224BC-45D5-49A0-93D6-1FB1662226C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B49C3-D64E-41B5-A411-18DC6D2D4DF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5983DD-E036-4A8A-94E7-6EEE1801BB41}"/>
              </a:ext>
            </a:extLst>
          </p:cNvPr>
          <p:cNvSpPr>
            <a:spLocks noGrp="1"/>
          </p:cNvSpPr>
          <p:nvPr>
            <p:ph type="dt" sz="half" idx="10"/>
          </p:nvPr>
        </p:nvSpPr>
        <p:spPr>
          <a:xfrm>
            <a:off x="838200" y="6356350"/>
            <a:ext cx="2743200" cy="365125"/>
          </a:xfrm>
          <a:prstGeom prst="rect">
            <a:avLst/>
          </a:prstGeom>
        </p:spPr>
        <p:txBody>
          <a:bodyPr/>
          <a:lstStyle/>
          <a:p>
            <a:fld id="{981C2C8A-B5D7-4554-A5EA-A6A778D22DAA}" type="datetimeFigureOut">
              <a:rPr lang="en-US" smtClean="0"/>
              <a:t>4/22/2026</a:t>
            </a:fld>
            <a:endParaRPr lang="en-US"/>
          </a:p>
        </p:txBody>
      </p:sp>
      <p:sp>
        <p:nvSpPr>
          <p:cNvPr id="8" name="Footer Placeholder 7">
            <a:extLst>
              <a:ext uri="{FF2B5EF4-FFF2-40B4-BE49-F238E27FC236}">
                <a16:creationId xmlns:a16="http://schemas.microsoft.com/office/drawing/2014/main" id="{A5B44B36-3DEB-4825-B46A-957C3C808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BABCB38-489A-42C7-B112-18EF161915EE}"/>
              </a:ext>
            </a:extLst>
          </p:cNvPr>
          <p:cNvSpPr>
            <a:spLocks noGrp="1"/>
          </p:cNvSpPr>
          <p:nvPr>
            <p:ph type="sldNum" sz="quarter" idx="12"/>
          </p:nvPr>
        </p:nvSpPr>
        <p:spPr>
          <a:xfrm>
            <a:off x="8610600" y="6356350"/>
            <a:ext cx="2743200" cy="365125"/>
          </a:xfrm>
          <a:prstGeom prst="rect">
            <a:avLst/>
          </a:prstGeom>
        </p:spPr>
        <p:txBody>
          <a:bodyPr/>
          <a:lstStyle/>
          <a:p>
            <a:fld id="{77B1BF2C-D5A4-4BC5-865E-90C0099FB50D}" type="slidenum">
              <a:rPr lang="en-US" smtClean="0"/>
              <a:t>‹#›</a:t>
            </a:fld>
            <a:endParaRPr lang="en-US"/>
          </a:p>
        </p:txBody>
      </p:sp>
    </p:spTree>
    <p:extLst>
      <p:ext uri="{BB962C8B-B14F-4D97-AF65-F5344CB8AC3E}">
        <p14:creationId xmlns:p14="http://schemas.microsoft.com/office/powerpoint/2010/main" val="64886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4313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round pink circle with white text and a black background&#10;&#10;Description automatically generated">
            <a:extLst>
              <a:ext uri="{FF2B5EF4-FFF2-40B4-BE49-F238E27FC236}">
                <a16:creationId xmlns:a16="http://schemas.microsoft.com/office/drawing/2014/main" id="{33978034-6438-E247-4ECF-13BDBFA3B9F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60332" y="123137"/>
            <a:ext cx="1666249" cy="1666249"/>
          </a:xfrm>
          <a:prstGeom prst="rect">
            <a:avLst/>
          </a:prstGeom>
        </p:spPr>
      </p:pic>
    </p:spTree>
    <p:extLst>
      <p:ext uri="{BB962C8B-B14F-4D97-AF65-F5344CB8AC3E}">
        <p14:creationId xmlns:p14="http://schemas.microsoft.com/office/powerpoint/2010/main" val="1357746952"/>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57" r:id="rId3"/>
  </p:sldLayoutIdLst>
  <p:transition spd="slow" advTm="3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9">
            <a:extLst>
              <a:ext uri="{FF2B5EF4-FFF2-40B4-BE49-F238E27FC236}">
                <a16:creationId xmlns:a16="http://schemas.microsoft.com/office/drawing/2014/main" id="{B33AB6A6-FBD3-4B78-80A6-EB2D2449A52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7376"/>
            <a:ext cx="12192000" cy="6858000"/>
          </a:xfrm>
          <a:prstGeom prst="rect">
            <a:avLst/>
          </a:prstGeom>
        </p:spPr>
      </p:pic>
      <p:pic>
        <p:nvPicPr>
          <p:cNvPr id="3" name="Picture 2" descr="A round pink circle with white text and a black background&#10;&#10;Description automatically generated">
            <a:extLst>
              <a:ext uri="{FF2B5EF4-FFF2-40B4-BE49-F238E27FC236}">
                <a16:creationId xmlns:a16="http://schemas.microsoft.com/office/drawing/2014/main" id="{CC097180-B9F3-3A8C-A80B-F0235DF737F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860332" y="123137"/>
            <a:ext cx="1666249" cy="1666249"/>
          </a:xfrm>
          <a:prstGeom prst="rect">
            <a:avLst/>
          </a:prstGeom>
        </p:spPr>
      </p:pic>
    </p:spTree>
    <p:extLst>
      <p:ext uri="{BB962C8B-B14F-4D97-AF65-F5344CB8AC3E}">
        <p14:creationId xmlns:p14="http://schemas.microsoft.com/office/powerpoint/2010/main" val="402977691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wm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wmf"/></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394857" y="54658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22" b="1" dirty="0">
                <a:solidFill>
                  <a:srgbClr val="FF0066"/>
                </a:solidFill>
                <a:latin typeface="Times New Roman" pitchFamily="18" charset="0"/>
              </a:rPr>
              <a:t>TRƯỜNG TIỂU HỌC HÙNG THẮNG</a:t>
            </a: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29" y="4081825"/>
            <a:ext cx="1524000" cy="197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8564" y="3257768"/>
            <a:ext cx="9874414" cy="135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8"/>
              </a:spcBef>
              <a:defRPr/>
            </a:pP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vi-VN"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Lịch sử và Địa lí 5</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348"/>
              </a:spcBef>
              <a:defRPr/>
            </a:pP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Văn Minh Hy Lạp</a:t>
            </a:r>
            <a:endPar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1857829" y="1545441"/>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700992" y="246708"/>
            <a:ext cx="1558931"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829320" y="313785"/>
            <a:ext cx="1564876" cy="187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405069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9835848" y="741600"/>
            <a:ext cx="1104295" cy="14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909838" y="4471855"/>
            <a:ext cx="1060752" cy="77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2342" y="4294059"/>
            <a:ext cx="2372881" cy="18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C706B6-CC00-C92D-7849-6EE30456A5B9}"/>
              </a:ext>
            </a:extLst>
          </p:cNvPr>
          <p:cNvPicPr>
            <a:picLocks noChangeAspect="1"/>
          </p:cNvPicPr>
          <p:nvPr/>
        </p:nvPicPr>
        <p:blipFill>
          <a:blip r:embed="rId2"/>
          <a:stretch>
            <a:fillRect/>
          </a:stretch>
        </p:blipFill>
        <p:spPr>
          <a:xfrm>
            <a:off x="1817224" y="340247"/>
            <a:ext cx="8255763" cy="6029687"/>
          </a:xfrm>
          <a:prstGeom prst="rect">
            <a:avLst/>
          </a:prstGeom>
        </p:spPr>
      </p:pic>
    </p:spTree>
    <p:extLst>
      <p:ext uri="{BB962C8B-B14F-4D97-AF65-F5344CB8AC3E}">
        <p14:creationId xmlns:p14="http://schemas.microsoft.com/office/powerpoint/2010/main" val="4230688287"/>
      </p:ext>
    </p:extLst>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FC3885-4CF0-7F75-6E62-B688E6ED278E}"/>
              </a:ext>
            </a:extLst>
          </p:cNvPr>
          <p:cNvPicPr>
            <a:picLocks noChangeAspect="1"/>
          </p:cNvPicPr>
          <p:nvPr/>
        </p:nvPicPr>
        <p:blipFill>
          <a:blip r:embed="rId2"/>
          <a:stretch>
            <a:fillRect/>
          </a:stretch>
        </p:blipFill>
        <p:spPr>
          <a:xfrm>
            <a:off x="1045399" y="610383"/>
            <a:ext cx="9930444" cy="5454751"/>
          </a:xfrm>
          <a:prstGeom prst="rect">
            <a:avLst/>
          </a:prstGeom>
        </p:spPr>
      </p:pic>
    </p:spTree>
    <p:extLst>
      <p:ext uri="{BB962C8B-B14F-4D97-AF65-F5344CB8AC3E}">
        <p14:creationId xmlns:p14="http://schemas.microsoft.com/office/powerpoint/2010/main" val="2190416561"/>
      </p:ext>
    </p:extLst>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0"/>
            <a:lum/>
          </a:blip>
          <a:srcRect/>
          <a:stretch>
            <a:fillRect l="-9000" r="-9000"/>
          </a:stretch>
        </a:blipFill>
        <a:effectLst/>
      </p:bgPr>
    </p:bg>
    <p:spTree>
      <p:nvGrpSpPr>
        <p:cNvPr id="1" name=""/>
        <p:cNvGrpSpPr/>
        <p:nvPr/>
      </p:nvGrpSpPr>
      <p:grpSpPr>
        <a:xfrm>
          <a:off x="0" y="0"/>
          <a:ext cx="0" cy="0"/>
          <a:chOff x="0" y="0"/>
          <a:chExt cx="0" cy="0"/>
        </a:xfrm>
      </p:grpSpPr>
      <p:pic>
        <p:nvPicPr>
          <p:cNvPr id="3" name="Picture 2" descr="A person holding a spear and standing in front of a map&#10;&#10;Description automatically generated">
            <a:extLst>
              <a:ext uri="{FF2B5EF4-FFF2-40B4-BE49-F238E27FC236}">
                <a16:creationId xmlns:a16="http://schemas.microsoft.com/office/drawing/2014/main" id="{6C7C06E2-6569-AEDB-2E35-DFFB9887BB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38491"/>
            <a:ext cx="12192000" cy="8831483"/>
          </a:xfrm>
          <a:prstGeom prst="rect">
            <a:avLst/>
          </a:prstGeom>
        </p:spPr>
      </p:pic>
      <p:sp>
        <p:nvSpPr>
          <p:cNvPr id="4" name="!!2">
            <a:extLst>
              <a:ext uri="{FF2B5EF4-FFF2-40B4-BE49-F238E27FC236}">
                <a16:creationId xmlns:a16="http://schemas.microsoft.com/office/drawing/2014/main" id="{B7841C2C-7C62-EAB0-2BB0-E2191FF253DA}"/>
              </a:ext>
            </a:extLst>
          </p:cNvPr>
          <p:cNvSpPr/>
          <p:nvPr/>
        </p:nvSpPr>
        <p:spPr>
          <a:xfrm>
            <a:off x="2743200" y="737107"/>
            <a:ext cx="9059162" cy="4969212"/>
          </a:xfrm>
          <a:custGeom>
            <a:avLst/>
            <a:gdLst>
              <a:gd name="connsiteX0" fmla="*/ 0 w 10170980"/>
              <a:gd name="connsiteY0" fmla="*/ 0 h 406309"/>
              <a:gd name="connsiteX1" fmla="*/ 10170980 w 10170980"/>
              <a:gd name="connsiteY1" fmla="*/ 0 h 406309"/>
              <a:gd name="connsiteX2" fmla="*/ 10170980 w 10170980"/>
              <a:gd name="connsiteY2" fmla="*/ 406309 h 406309"/>
              <a:gd name="connsiteX3" fmla="*/ 0 w 10170980"/>
              <a:gd name="connsiteY3" fmla="*/ 406309 h 406309"/>
            </a:gdLst>
            <a:ahLst/>
            <a:cxnLst>
              <a:cxn ang="0">
                <a:pos x="connsiteX0" y="connsiteY0"/>
              </a:cxn>
              <a:cxn ang="0">
                <a:pos x="connsiteX1" y="connsiteY1"/>
              </a:cxn>
              <a:cxn ang="0">
                <a:pos x="connsiteX2" y="connsiteY2"/>
              </a:cxn>
              <a:cxn ang="0">
                <a:pos x="connsiteX3" y="connsiteY3"/>
              </a:cxn>
            </a:cxnLst>
            <a:rect l="l" t="t" r="r" b="b"/>
            <a:pathLst>
              <a:path w="10170980" h="406309">
                <a:moveTo>
                  <a:pt x="0" y="0"/>
                </a:moveTo>
                <a:lnTo>
                  <a:pt x="10170980" y="0"/>
                </a:lnTo>
                <a:lnTo>
                  <a:pt x="10170980" y="406309"/>
                </a:lnTo>
                <a:lnTo>
                  <a:pt x="0" y="406309"/>
                </a:lnTo>
                <a:close/>
              </a:path>
            </a:pathLst>
          </a:custGeom>
          <a:solidFill>
            <a:srgbClr val="FEE9B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5593848C-2097-4EEA-717D-FD7E393CA03D}"/>
              </a:ext>
            </a:extLst>
          </p:cNvPr>
          <p:cNvPicPr>
            <a:picLocks noChangeAspect="1"/>
          </p:cNvPicPr>
          <p:nvPr/>
        </p:nvPicPr>
        <p:blipFill>
          <a:blip r:embed="rId5"/>
          <a:stretch>
            <a:fillRect/>
          </a:stretch>
        </p:blipFill>
        <p:spPr>
          <a:xfrm>
            <a:off x="3707231" y="937550"/>
            <a:ext cx="7491508" cy="1312287"/>
          </a:xfrm>
          <a:prstGeom prst="rect">
            <a:avLst/>
          </a:prstGeom>
        </p:spPr>
      </p:pic>
      <p:pic>
        <p:nvPicPr>
          <p:cNvPr id="11" name="Picture 10">
            <a:extLst>
              <a:ext uri="{FF2B5EF4-FFF2-40B4-BE49-F238E27FC236}">
                <a16:creationId xmlns:a16="http://schemas.microsoft.com/office/drawing/2014/main" id="{FA231DC0-7244-6E15-E978-FBB0BFD8DDDE}"/>
              </a:ext>
            </a:extLst>
          </p:cNvPr>
          <p:cNvPicPr>
            <a:picLocks noChangeAspect="1"/>
          </p:cNvPicPr>
          <p:nvPr/>
        </p:nvPicPr>
        <p:blipFill>
          <a:blip r:embed="rId6"/>
          <a:stretch>
            <a:fillRect/>
          </a:stretch>
        </p:blipFill>
        <p:spPr>
          <a:xfrm>
            <a:off x="3268305" y="2164466"/>
            <a:ext cx="8923695" cy="3835379"/>
          </a:xfrm>
          <a:prstGeom prst="rect">
            <a:avLst/>
          </a:prstGeom>
        </p:spPr>
      </p:pic>
      <p:pic>
        <p:nvPicPr>
          <p:cNvPr id="12" name="Picture 11" descr="A round pink circle with white text and a black background&#10;&#10;Description automatically generated">
            <a:extLst>
              <a:ext uri="{FF2B5EF4-FFF2-40B4-BE49-F238E27FC236}">
                <a16:creationId xmlns:a16="http://schemas.microsoft.com/office/drawing/2014/main" id="{38551C30-C5C5-913E-98B5-107F3505FF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0332" y="123137"/>
            <a:ext cx="1666249" cy="1666249"/>
          </a:xfrm>
          <a:prstGeom prst="rect">
            <a:avLst/>
          </a:prstGeom>
        </p:spPr>
      </p:pic>
      <p:pic>
        <p:nvPicPr>
          <p:cNvPr id="13" name="Picture 12" descr="A round pink circle with white text and a black background&#10;&#10;Description automatically generated">
            <a:extLst>
              <a:ext uri="{FF2B5EF4-FFF2-40B4-BE49-F238E27FC236}">
                <a16:creationId xmlns:a16="http://schemas.microsoft.com/office/drawing/2014/main" id="{0AB29F97-6290-8780-DF02-F72FAABB71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6787" y="4857182"/>
            <a:ext cx="1666249" cy="1666249"/>
          </a:xfrm>
          <a:prstGeom prst="rect">
            <a:avLst/>
          </a:prstGeom>
        </p:spPr>
      </p:pic>
    </p:spTree>
    <p:extLst>
      <p:ext uri="{BB962C8B-B14F-4D97-AF65-F5344CB8AC3E}">
        <p14:creationId xmlns:p14="http://schemas.microsoft.com/office/powerpoint/2010/main" val="899566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7">
            <a:extLst>
              <a:ext uri="{FF2B5EF4-FFF2-40B4-BE49-F238E27FC236}">
                <a16:creationId xmlns:a16="http://schemas.microsoft.com/office/drawing/2014/main" id="{B30800FC-8711-4ED3-A19E-6FF7CCF76388}"/>
              </a:ext>
            </a:extLst>
          </p:cNvPr>
          <p:cNvGrpSpPr/>
          <p:nvPr/>
        </p:nvGrpSpPr>
        <p:grpSpPr>
          <a:xfrm>
            <a:off x="-1717190" y="4547710"/>
            <a:ext cx="15626379" cy="2310290"/>
            <a:chOff x="-2315494" y="4590153"/>
            <a:chExt cx="15626379" cy="2310290"/>
          </a:xfrm>
        </p:grpSpPr>
        <p:grpSp>
          <p:nvGrpSpPr>
            <p:cNvPr id="12" name="组合 18">
              <a:extLst>
                <a:ext uri="{FF2B5EF4-FFF2-40B4-BE49-F238E27FC236}">
                  <a16:creationId xmlns:a16="http://schemas.microsoft.com/office/drawing/2014/main" id="{011622A5-2751-4A5B-A680-3C9D8D52150D}"/>
                </a:ext>
              </a:extLst>
            </p:cNvPr>
            <p:cNvGrpSpPr/>
            <p:nvPr/>
          </p:nvGrpSpPr>
          <p:grpSpPr>
            <a:xfrm>
              <a:off x="-2315494" y="4590153"/>
              <a:ext cx="11938500" cy="2310290"/>
              <a:chOff x="-2992763" y="3948264"/>
              <a:chExt cx="15946137" cy="2957973"/>
            </a:xfrm>
          </p:grpSpPr>
          <p:pic>
            <p:nvPicPr>
              <p:cNvPr id="14" name="图片 20">
                <a:extLst>
                  <a:ext uri="{FF2B5EF4-FFF2-40B4-BE49-F238E27FC236}">
                    <a16:creationId xmlns:a16="http://schemas.microsoft.com/office/drawing/2014/main" id="{36F1F2EA-AB24-4FDA-AD9E-D037C48932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5" name="图片 21">
                <a:extLst>
                  <a:ext uri="{FF2B5EF4-FFF2-40B4-BE49-F238E27FC236}">
                    <a16:creationId xmlns:a16="http://schemas.microsoft.com/office/drawing/2014/main" id="{B9FD3C79-8CCE-42DF-9BD5-4076972FFC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6" name="图片 22">
                <a:extLst>
                  <a:ext uri="{FF2B5EF4-FFF2-40B4-BE49-F238E27FC236}">
                    <a16:creationId xmlns:a16="http://schemas.microsoft.com/office/drawing/2014/main" id="{4078F47F-C09E-47DC-9139-B4BFE891E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7" name="图片 23">
                <a:extLst>
                  <a:ext uri="{FF2B5EF4-FFF2-40B4-BE49-F238E27FC236}">
                    <a16:creationId xmlns:a16="http://schemas.microsoft.com/office/drawing/2014/main" id="{54B777F9-76F9-4D5F-AA51-C2D7BDEF36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8" name="图片 24">
                <a:extLst>
                  <a:ext uri="{FF2B5EF4-FFF2-40B4-BE49-F238E27FC236}">
                    <a16:creationId xmlns:a16="http://schemas.microsoft.com/office/drawing/2014/main" id="{375A9605-EE11-40CB-AA36-C37A4607D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13" name="图片 19">
              <a:extLst>
                <a:ext uri="{FF2B5EF4-FFF2-40B4-BE49-F238E27FC236}">
                  <a16:creationId xmlns:a16="http://schemas.microsoft.com/office/drawing/2014/main" id="{5C9FA84A-C76A-4B33-A143-9381973C45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grpSp>
        <p:nvGrpSpPr>
          <p:cNvPr id="2" name="Group 1">
            <a:extLst>
              <a:ext uri="{FF2B5EF4-FFF2-40B4-BE49-F238E27FC236}">
                <a16:creationId xmlns:a16="http://schemas.microsoft.com/office/drawing/2014/main" id="{ACA97A77-C05A-0A0F-502B-7BE9801BAAEE}"/>
              </a:ext>
            </a:extLst>
          </p:cNvPr>
          <p:cNvGrpSpPr/>
          <p:nvPr/>
        </p:nvGrpSpPr>
        <p:grpSpPr>
          <a:xfrm>
            <a:off x="4154390" y="449699"/>
            <a:ext cx="7431867" cy="1974997"/>
            <a:chOff x="680113" y="2029444"/>
            <a:chExt cx="5833848" cy="1974997"/>
          </a:xfrm>
        </p:grpSpPr>
        <p:sp>
          <p:nvSpPr>
            <p:cNvPr id="10" name="Rectangle 9">
              <a:extLst>
                <a:ext uri="{FF2B5EF4-FFF2-40B4-BE49-F238E27FC236}">
                  <a16:creationId xmlns:a16="http://schemas.microsoft.com/office/drawing/2014/main" id="{863122DA-1CDC-48B2-B81B-75613BBD4DD6}"/>
                </a:ext>
              </a:extLst>
            </p:cNvPr>
            <p:cNvSpPr/>
            <p:nvPr/>
          </p:nvSpPr>
          <p:spPr>
            <a:xfrm>
              <a:off x="680113" y="2029444"/>
              <a:ext cx="5833848" cy="1974997"/>
            </a:xfrm>
            <a:prstGeom prst="rect">
              <a:avLst/>
            </a:prstGeom>
            <a:solidFill>
              <a:srgbClr val="FA86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 Box 13">
              <a:extLst>
                <a:ext uri="{FF2B5EF4-FFF2-40B4-BE49-F238E27FC236}">
                  <a16:creationId xmlns:a16="http://schemas.microsoft.com/office/drawing/2014/main" id="{8F5067DF-A01C-4715-9FB3-1F6626976F93}"/>
                </a:ext>
              </a:extLst>
            </p:cNvPr>
            <p:cNvSpPr txBox="1">
              <a:spLocks noChangeArrowheads="1"/>
            </p:cNvSpPr>
            <p:nvPr/>
          </p:nvSpPr>
          <p:spPr bwMode="auto">
            <a:xfrm>
              <a:off x="680113" y="2201334"/>
              <a:ext cx="583384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Vị</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trí</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địa</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lí</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một</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tựu</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tiêu</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biểu</a:t>
              </a:r>
              <a:endPar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68FF38AF-30B8-EC63-2FCF-83B86EA17C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90046" y="761988"/>
            <a:ext cx="6096012" cy="6096012"/>
          </a:xfrm>
          <a:prstGeom prst="rect">
            <a:avLst/>
          </a:prstGeom>
        </p:spPr>
      </p:pic>
    </p:spTree>
    <p:extLst>
      <p:ext uri="{BB962C8B-B14F-4D97-AF65-F5344CB8AC3E}">
        <p14:creationId xmlns:p14="http://schemas.microsoft.com/office/powerpoint/2010/main" val="799979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7D7B92-60C8-4183-9168-91CB23141921}"/>
              </a:ext>
            </a:extLst>
          </p:cNvPr>
          <p:cNvSpPr/>
          <p:nvPr/>
        </p:nvSpPr>
        <p:spPr>
          <a:xfrm>
            <a:off x="315808" y="1251284"/>
            <a:ext cx="5714602" cy="3970318"/>
          </a:xfrm>
          <a:prstGeom prst="rect">
            <a:avLst/>
          </a:prstGeom>
        </p:spPr>
        <p:txBody>
          <a:bodyPr wrap="square">
            <a:spAutoFit/>
          </a:bodyPr>
          <a:lstStyle/>
          <a:p>
            <a:pPr lvl="0" algn="just">
              <a:defRPr/>
            </a:pPr>
            <a:r>
              <a:rPr lang="vi-VN" alt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Quan sát lược đồ hình 2, thảo luận nhóm theo các câu hỏi gợi ý: </a:t>
            </a:r>
          </a:p>
          <a:p>
            <a:pPr lvl="0" algn="just">
              <a:defRPr/>
            </a:pPr>
            <a:r>
              <a:rPr lang="vi-VN" alt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a:t>
            </a:r>
            <a:r>
              <a:rPr lang="en-US" alt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alt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Hy Lạp thuộc châu lục nào? </a:t>
            </a:r>
          </a:p>
          <a:p>
            <a:pPr lvl="0" algn="just">
              <a:defRPr/>
            </a:pPr>
            <a:r>
              <a:rPr lang="vi-VN" alt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a:t>
            </a:r>
            <a:r>
              <a:rPr lang="en-US" alt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alt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Tiếp giáp với những quốc gia, đại dương nào?</a:t>
            </a:r>
          </a:p>
        </p:txBody>
      </p:sp>
      <p:pic>
        <p:nvPicPr>
          <p:cNvPr id="4" name="Picture 3">
            <a:extLst>
              <a:ext uri="{FF2B5EF4-FFF2-40B4-BE49-F238E27FC236}">
                <a16:creationId xmlns:a16="http://schemas.microsoft.com/office/drawing/2014/main" id="{F86E7905-5DE7-223C-E02B-B79434B06774}"/>
              </a:ext>
            </a:extLst>
          </p:cNvPr>
          <p:cNvPicPr>
            <a:picLocks noChangeAspect="1"/>
          </p:cNvPicPr>
          <p:nvPr/>
        </p:nvPicPr>
        <p:blipFill>
          <a:blip r:embed="rId3"/>
          <a:stretch>
            <a:fillRect/>
          </a:stretch>
        </p:blipFill>
        <p:spPr>
          <a:xfrm>
            <a:off x="6243095" y="938453"/>
            <a:ext cx="5562600" cy="5629275"/>
          </a:xfrm>
          <a:prstGeom prst="rect">
            <a:avLst/>
          </a:prstGeom>
        </p:spPr>
      </p:pic>
    </p:spTree>
    <p:extLst>
      <p:ext uri="{BB962C8B-B14F-4D97-AF65-F5344CB8AC3E}">
        <p14:creationId xmlns:p14="http://schemas.microsoft.com/office/powerpoint/2010/main" val="4106204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6E7905-5DE7-223C-E02B-B79434B06774}"/>
              </a:ext>
            </a:extLst>
          </p:cNvPr>
          <p:cNvPicPr>
            <a:picLocks noChangeAspect="1"/>
          </p:cNvPicPr>
          <p:nvPr/>
        </p:nvPicPr>
        <p:blipFill>
          <a:blip r:embed="rId3"/>
          <a:stretch>
            <a:fillRect/>
          </a:stretch>
        </p:blipFill>
        <p:spPr>
          <a:xfrm>
            <a:off x="270558" y="892155"/>
            <a:ext cx="5180335" cy="5242428"/>
          </a:xfrm>
          <a:prstGeom prst="rect">
            <a:avLst/>
          </a:prstGeom>
        </p:spPr>
      </p:pic>
      <p:sp>
        <p:nvSpPr>
          <p:cNvPr id="6" name="Rectangle: Rounded Corners 5">
            <a:extLst>
              <a:ext uri="{FF2B5EF4-FFF2-40B4-BE49-F238E27FC236}">
                <a16:creationId xmlns:a16="http://schemas.microsoft.com/office/drawing/2014/main" id="{EB043077-2DEC-FD35-DC16-9B0C0B703D8A}"/>
              </a:ext>
            </a:extLst>
          </p:cNvPr>
          <p:cNvSpPr/>
          <p:nvPr/>
        </p:nvSpPr>
        <p:spPr>
          <a:xfrm>
            <a:off x="5755959" y="570651"/>
            <a:ext cx="5946046" cy="160539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3200" dirty="0">
                <a:solidFill>
                  <a:srgbClr val="000000"/>
                </a:solidFill>
                <a:effectLst/>
                <a:latin typeface="Cambria" panose="02040503050406030204" pitchFamily="18" charset="0"/>
                <a:ea typeface="Cambria" panose="02040503050406030204" pitchFamily="18" charset="0"/>
              </a:rPr>
              <a:t>Hy </a:t>
            </a:r>
            <a:r>
              <a:rPr lang="en-US" sz="3200" dirty="0" err="1">
                <a:solidFill>
                  <a:srgbClr val="000000"/>
                </a:solidFill>
                <a:effectLst/>
                <a:latin typeface="Cambria" panose="02040503050406030204" pitchFamily="18" charset="0"/>
                <a:ea typeface="Cambria" panose="02040503050406030204" pitchFamily="18" charset="0"/>
              </a:rPr>
              <a:t>Lạp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là</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một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quốc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gia</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nằm</a:t>
            </a:r>
            <a:r>
              <a:rPr lang="en-US" sz="3200" dirty="0">
                <a:solidFill>
                  <a:srgbClr val="000000"/>
                </a:solidFill>
                <a:effectLst/>
                <a:latin typeface="Cambria" panose="02040503050406030204" pitchFamily="18" charset="0"/>
                <a:ea typeface="Cambria" panose="02040503050406030204" pitchFamily="18" charset="0"/>
              </a:rPr>
              <a:t> ở </a:t>
            </a:r>
            <a:r>
              <a:rPr lang="en-US" sz="3200" dirty="0" err="1">
                <a:solidFill>
                  <a:srgbClr val="000000"/>
                </a:solidFill>
                <a:effectLst/>
                <a:latin typeface="Cambria" panose="02040503050406030204" pitchFamily="18" charset="0"/>
                <a:ea typeface="Cambria" panose="02040503050406030204" pitchFamily="18" charset="0"/>
              </a:rPr>
              <a:t>Đông</a:t>
            </a:r>
            <a:r>
              <a:rPr lang="en-US" sz="3200" dirty="0">
                <a:solidFill>
                  <a:srgbClr val="000000"/>
                </a:solidFill>
                <a:effectLst/>
                <a:latin typeface="Cambria" panose="02040503050406030204" pitchFamily="18" charset="0"/>
                <a:ea typeface="Cambria" panose="02040503050406030204" pitchFamily="18" charset="0"/>
              </a:rPr>
              <a:t> Nam </a:t>
            </a:r>
            <a:r>
              <a:rPr lang="en-US" sz="3200" dirty="0" err="1">
                <a:solidFill>
                  <a:srgbClr val="000000"/>
                </a:solidFill>
                <a:effectLst/>
                <a:latin typeface="Cambria" panose="02040503050406030204" pitchFamily="18" charset="0"/>
                <a:ea typeface="Cambria" panose="02040503050406030204" pitchFamily="18" charset="0"/>
              </a:rPr>
              <a:t>Âu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tại</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cực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nam</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của</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bán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đảo</a:t>
            </a:r>
            <a:r>
              <a:rPr lang="en-US" sz="3200" dirty="0">
                <a:solidFill>
                  <a:srgbClr val="000000"/>
                </a:solidFill>
                <a:effectLst/>
                <a:latin typeface="Cambria" panose="02040503050406030204" pitchFamily="18" charset="0"/>
                <a:ea typeface="Cambria" panose="02040503050406030204" pitchFamily="18" charset="0"/>
              </a:rPr>
              <a:t> Balkan. </a:t>
            </a:r>
            <a:endParaRPr lang="en-US" sz="3200" dirty="0">
              <a:effectLst/>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FEFB323E-DECC-BF96-67A2-DB98EDFB562E}"/>
              </a:ext>
            </a:extLst>
          </p:cNvPr>
          <p:cNvSpPr/>
          <p:nvPr/>
        </p:nvSpPr>
        <p:spPr>
          <a:xfrm>
            <a:off x="5709661" y="2457324"/>
            <a:ext cx="6223838" cy="3816153"/>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3000" dirty="0">
                <a:solidFill>
                  <a:srgbClr val="000000"/>
                </a:solidFill>
                <a:latin typeface="Cambria" panose="02040503050406030204" pitchFamily="18" charset="0"/>
                <a:ea typeface="Cambria" panose="02040503050406030204" pitchFamily="18" charset="0"/>
              </a:rPr>
              <a:t>Hy </a:t>
            </a:r>
            <a:r>
              <a:rPr lang="en-US" sz="3000" dirty="0" err="1">
                <a:solidFill>
                  <a:srgbClr val="000000"/>
                </a:solidFill>
                <a:latin typeface="Cambria" panose="02040503050406030204" pitchFamily="18" charset="0"/>
                <a:ea typeface="Cambria" panose="02040503050406030204" pitchFamily="18" charset="0"/>
              </a:rPr>
              <a:t>Lạp</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ngày</a:t>
            </a:r>
            <a:r>
              <a:rPr lang="en-US" sz="3000" dirty="0">
                <a:solidFill>
                  <a:srgbClr val="000000"/>
                </a:solidFill>
                <a:latin typeface="Cambria" panose="02040503050406030204" pitchFamily="18" charset="0"/>
                <a:ea typeface="Cambria" panose="02040503050406030204" pitchFamily="18" charset="0"/>
              </a:rPr>
              <a:t> nay </a:t>
            </a:r>
            <a:r>
              <a:rPr lang="en-US" sz="3000" dirty="0" err="1">
                <a:solidFill>
                  <a:srgbClr val="000000"/>
                </a:solidFill>
                <a:latin typeface="Cambria" panose="02040503050406030204" pitchFamily="18" charset="0"/>
                <a:ea typeface="Cambria" panose="02040503050406030204" pitchFamily="18" charset="0"/>
              </a:rPr>
              <a:t>nằm</a:t>
            </a:r>
            <a:r>
              <a:rPr lang="en-US" sz="3000" dirty="0">
                <a:solidFill>
                  <a:srgbClr val="000000"/>
                </a:solidFill>
                <a:latin typeface="Cambria" panose="02040503050406030204" pitchFamily="18" charset="0"/>
                <a:ea typeface="Cambria" panose="02040503050406030204" pitchFamily="18" charset="0"/>
              </a:rPr>
              <a:t> ở </a:t>
            </a:r>
            <a:r>
              <a:rPr lang="en-US" sz="3000" dirty="0" err="1">
                <a:solidFill>
                  <a:srgbClr val="000000"/>
                </a:solidFill>
                <a:latin typeface="Cambria" panose="02040503050406030204" pitchFamily="18" charset="0"/>
                <a:ea typeface="Cambria" panose="02040503050406030204" pitchFamily="18" charset="0"/>
              </a:rPr>
              <a:t>phía</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nam</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châu</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Âu</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phía</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bắc</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tiếp</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giáp</a:t>
            </a:r>
            <a:r>
              <a:rPr lang="en-US" sz="3000" dirty="0">
                <a:solidFill>
                  <a:srgbClr val="000000"/>
                </a:solidFill>
                <a:latin typeface="Cambria" panose="02040503050406030204" pitchFamily="18" charset="0"/>
                <a:ea typeface="Cambria" panose="02040503050406030204" pitchFamily="18" charset="0"/>
              </a:rPr>
              <a:t> An-</a:t>
            </a:r>
            <a:r>
              <a:rPr lang="en-US" sz="3000" dirty="0" err="1">
                <a:solidFill>
                  <a:srgbClr val="000000"/>
                </a:solidFill>
                <a:latin typeface="Cambria" panose="02040503050406030204" pitchFamily="18" charset="0"/>
                <a:ea typeface="Cambria" panose="02040503050406030204" pitchFamily="18" charset="0"/>
              </a:rPr>
              <a:t>ba</a:t>
            </a:r>
            <a:r>
              <a:rPr lang="en-US" sz="3000" dirty="0">
                <a:solidFill>
                  <a:srgbClr val="000000"/>
                </a:solidFill>
                <a:latin typeface="Cambria" panose="02040503050406030204" pitchFamily="18" charset="0"/>
                <a:ea typeface="Cambria" panose="02040503050406030204" pitchFamily="18" charset="0"/>
              </a:rPr>
              <a:t>-</a:t>
            </a:r>
            <a:r>
              <a:rPr lang="en-US" sz="3000" dirty="0" err="1">
                <a:solidFill>
                  <a:srgbClr val="000000"/>
                </a:solidFill>
                <a:latin typeface="Cambria" panose="02040503050406030204" pitchFamily="18" charset="0"/>
                <a:ea typeface="Cambria" panose="02040503050406030204" pitchFamily="18" charset="0"/>
              </a:rPr>
              <a:t>ni</a:t>
            </a:r>
            <a:r>
              <a:rPr lang="en-US" sz="3000" dirty="0">
                <a:solidFill>
                  <a:srgbClr val="000000"/>
                </a:solidFill>
                <a:latin typeface="Cambria" panose="02040503050406030204" pitchFamily="18" charset="0"/>
                <a:ea typeface="Cambria" panose="02040503050406030204" pitchFamily="18" charset="0"/>
              </a:rPr>
              <a:t> (Albania), </a:t>
            </a:r>
            <a:r>
              <a:rPr lang="en-US" sz="3000" dirty="0" err="1">
                <a:solidFill>
                  <a:srgbClr val="000000"/>
                </a:solidFill>
                <a:latin typeface="Cambria" panose="02040503050406030204" pitchFamily="18" charset="0"/>
                <a:ea typeface="Cambria" panose="02040503050406030204" pitchFamily="18" charset="0"/>
              </a:rPr>
              <a:t>Bắc</a:t>
            </a:r>
            <a:r>
              <a:rPr lang="en-US" sz="3000" dirty="0">
                <a:solidFill>
                  <a:srgbClr val="000000"/>
                </a:solidFill>
                <a:latin typeface="Cambria" panose="02040503050406030204" pitchFamily="18" charset="0"/>
                <a:ea typeface="Cambria" panose="02040503050406030204" pitchFamily="18" charset="0"/>
              </a:rPr>
              <a:t> Ma-</a:t>
            </a:r>
            <a:r>
              <a:rPr lang="en-US" sz="3000" dirty="0" err="1">
                <a:solidFill>
                  <a:srgbClr val="000000"/>
                </a:solidFill>
                <a:latin typeface="Cambria" panose="02040503050406030204" pitchFamily="18" charset="0"/>
                <a:ea typeface="Cambria" panose="02040503050406030204" pitchFamily="18" charset="0"/>
              </a:rPr>
              <a:t>xê</a:t>
            </a:r>
            <a:r>
              <a:rPr lang="en-US" sz="3000" dirty="0">
                <a:solidFill>
                  <a:srgbClr val="000000"/>
                </a:solidFill>
                <a:latin typeface="Cambria" panose="02040503050406030204" pitchFamily="18" charset="0"/>
                <a:ea typeface="Cambria" panose="02040503050406030204" pitchFamily="18" charset="0"/>
              </a:rPr>
              <a:t>-</a:t>
            </a:r>
            <a:r>
              <a:rPr lang="en-US" sz="3000" dirty="0" err="1">
                <a:solidFill>
                  <a:srgbClr val="000000"/>
                </a:solidFill>
                <a:latin typeface="Cambria" panose="02040503050406030204" pitchFamily="18" charset="0"/>
                <a:ea typeface="Cambria" panose="02040503050406030204" pitchFamily="18" charset="0"/>
              </a:rPr>
              <a:t>đô</a:t>
            </a:r>
            <a:r>
              <a:rPr lang="en-US" sz="3000" dirty="0">
                <a:solidFill>
                  <a:srgbClr val="000000"/>
                </a:solidFill>
                <a:latin typeface="Cambria" panose="02040503050406030204" pitchFamily="18" charset="0"/>
                <a:ea typeface="Cambria" panose="02040503050406030204" pitchFamily="18" charset="0"/>
              </a:rPr>
              <a:t>-</a:t>
            </a:r>
            <a:r>
              <a:rPr lang="en-US" sz="3000" dirty="0" err="1">
                <a:solidFill>
                  <a:srgbClr val="000000"/>
                </a:solidFill>
                <a:latin typeface="Cambria" panose="02040503050406030204" pitchFamily="18" charset="0"/>
                <a:ea typeface="Cambria" panose="02040503050406030204" pitchFamily="18" charset="0"/>
              </a:rPr>
              <a:t>ni</a:t>
            </a:r>
            <a:r>
              <a:rPr lang="en-US" sz="3000" dirty="0">
                <a:solidFill>
                  <a:srgbClr val="000000"/>
                </a:solidFill>
                <a:latin typeface="Cambria" panose="02040503050406030204" pitchFamily="18" charset="0"/>
                <a:ea typeface="Cambria" panose="02040503050406030204" pitchFamily="18" charset="0"/>
              </a:rPr>
              <a:t>-a (Macedonia) </a:t>
            </a:r>
            <a:r>
              <a:rPr lang="en-US" sz="3000" dirty="0" err="1">
                <a:solidFill>
                  <a:srgbClr val="000000"/>
                </a:solidFill>
                <a:latin typeface="Cambria" panose="02040503050406030204" pitchFamily="18" charset="0"/>
                <a:ea typeface="Cambria" panose="02040503050406030204" pitchFamily="18" charset="0"/>
              </a:rPr>
              <a:t>và</a:t>
            </a:r>
            <a:r>
              <a:rPr lang="en-US" sz="3000" dirty="0">
                <a:solidFill>
                  <a:srgbClr val="000000"/>
                </a:solidFill>
                <a:latin typeface="Cambria" panose="02040503050406030204" pitchFamily="18" charset="0"/>
                <a:ea typeface="Cambria" panose="02040503050406030204" pitchFamily="18" charset="0"/>
              </a:rPr>
              <a:t> Bun-ga-</a:t>
            </a:r>
            <a:r>
              <a:rPr lang="en-US" sz="3000" dirty="0" err="1">
                <a:solidFill>
                  <a:srgbClr val="000000"/>
                </a:solidFill>
                <a:latin typeface="Cambria" panose="02040503050406030204" pitchFamily="18" charset="0"/>
                <a:ea typeface="Cambria" panose="02040503050406030204" pitchFamily="18" charset="0"/>
              </a:rPr>
              <a:t>ri</a:t>
            </a:r>
            <a:r>
              <a:rPr lang="en-US" sz="3000" dirty="0">
                <a:solidFill>
                  <a:srgbClr val="000000"/>
                </a:solidFill>
                <a:latin typeface="Cambria" panose="02040503050406030204" pitchFamily="18" charset="0"/>
                <a:ea typeface="Cambria" panose="02040503050406030204" pitchFamily="18" charset="0"/>
              </a:rPr>
              <a:t> (Bulgaria); </a:t>
            </a:r>
            <a:r>
              <a:rPr lang="en-US" sz="3000" dirty="0" err="1">
                <a:solidFill>
                  <a:srgbClr val="000000"/>
                </a:solidFill>
                <a:latin typeface="Cambria" panose="02040503050406030204" pitchFamily="18" charset="0"/>
                <a:ea typeface="Cambria" panose="02040503050406030204" pitchFamily="18" charset="0"/>
              </a:rPr>
              <a:t>phía</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đông</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và</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nam</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giáp</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Thổ</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Nhĩ</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Kỳ</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và</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biển</a:t>
            </a:r>
            <a:r>
              <a:rPr lang="en-US" sz="3000" dirty="0">
                <a:solidFill>
                  <a:srgbClr val="000000"/>
                </a:solidFill>
                <a:latin typeface="Cambria" panose="02040503050406030204" pitchFamily="18" charset="0"/>
                <a:ea typeface="Cambria" panose="02040503050406030204" pitchFamily="18" charset="0"/>
              </a:rPr>
              <a:t> Ê-</a:t>
            </a:r>
            <a:r>
              <a:rPr lang="en-US" sz="3000" dirty="0" err="1">
                <a:solidFill>
                  <a:srgbClr val="000000"/>
                </a:solidFill>
                <a:latin typeface="Cambria" panose="02040503050406030204" pitchFamily="18" charset="0"/>
                <a:ea typeface="Cambria" panose="02040503050406030204" pitchFamily="18" charset="0"/>
              </a:rPr>
              <a:t>giê</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Aegea</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phía</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tây</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giáp</a:t>
            </a:r>
            <a:r>
              <a:rPr lang="en-US" sz="3000" dirty="0">
                <a:solidFill>
                  <a:srgbClr val="000000"/>
                </a:solidFill>
                <a:latin typeface="Cambria" panose="02040503050406030204" pitchFamily="18" charset="0"/>
                <a:ea typeface="Cambria" panose="02040503050406030204" pitchFamily="18" charset="0"/>
              </a:rPr>
              <a:t> </a:t>
            </a:r>
            <a:r>
              <a:rPr lang="en-US" sz="3000" dirty="0" err="1">
                <a:solidFill>
                  <a:srgbClr val="000000"/>
                </a:solidFill>
                <a:latin typeface="Cambria" panose="02040503050406030204" pitchFamily="18" charset="0"/>
                <a:ea typeface="Cambria" panose="02040503050406030204" pitchFamily="18" charset="0"/>
              </a:rPr>
              <a:t>biển</a:t>
            </a:r>
            <a:r>
              <a:rPr lang="en-US" sz="3000" dirty="0">
                <a:solidFill>
                  <a:srgbClr val="000000"/>
                </a:solidFill>
                <a:latin typeface="Cambria" panose="02040503050406030204" pitchFamily="18" charset="0"/>
                <a:ea typeface="Cambria" panose="02040503050406030204" pitchFamily="18" charset="0"/>
              </a:rPr>
              <a:t> I-ô-</a:t>
            </a:r>
            <a:r>
              <a:rPr lang="en-US" sz="3000" dirty="0" err="1">
                <a:solidFill>
                  <a:srgbClr val="000000"/>
                </a:solidFill>
                <a:latin typeface="Cambria" panose="02040503050406030204" pitchFamily="18" charset="0"/>
                <a:ea typeface="Cambria" panose="02040503050406030204" pitchFamily="18" charset="0"/>
              </a:rPr>
              <a:t>ni</a:t>
            </a:r>
            <a:r>
              <a:rPr lang="en-US" sz="3000" dirty="0">
                <a:solidFill>
                  <a:srgbClr val="000000"/>
                </a:solidFill>
                <a:latin typeface="Cambria" panose="02040503050406030204" pitchFamily="18" charset="0"/>
                <a:ea typeface="Cambria" panose="02040503050406030204" pitchFamily="18" charset="0"/>
              </a:rPr>
              <a:t> (Ionia)</a:t>
            </a:r>
          </a:p>
        </p:txBody>
      </p:sp>
    </p:spTree>
    <p:extLst>
      <p:ext uri="{BB962C8B-B14F-4D97-AF65-F5344CB8AC3E}">
        <p14:creationId xmlns:p14="http://schemas.microsoft.com/office/powerpoint/2010/main" val="512222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A18D4A-053A-6353-A189-C809F372DEE2}"/>
              </a:ext>
            </a:extLst>
          </p:cNvPr>
          <p:cNvPicPr>
            <a:picLocks noChangeAspect="1"/>
          </p:cNvPicPr>
          <p:nvPr/>
        </p:nvPicPr>
        <p:blipFill>
          <a:blip r:embed="rId3"/>
          <a:stretch>
            <a:fillRect/>
          </a:stretch>
        </p:blipFill>
        <p:spPr>
          <a:xfrm>
            <a:off x="145588" y="1390289"/>
            <a:ext cx="4750504" cy="3233120"/>
          </a:xfrm>
          <a:prstGeom prst="rect">
            <a:avLst/>
          </a:prstGeom>
        </p:spPr>
      </p:pic>
      <p:sp>
        <p:nvSpPr>
          <p:cNvPr id="6" name="Rectangle: Rounded Corners 5">
            <a:extLst>
              <a:ext uri="{FF2B5EF4-FFF2-40B4-BE49-F238E27FC236}">
                <a16:creationId xmlns:a16="http://schemas.microsoft.com/office/drawing/2014/main" id="{52977E7C-1A6C-AF0F-40EF-5099A5FFC232}"/>
              </a:ext>
            </a:extLst>
          </p:cNvPr>
          <p:cNvSpPr/>
          <p:nvPr/>
        </p:nvSpPr>
        <p:spPr>
          <a:xfrm>
            <a:off x="4988689" y="798653"/>
            <a:ext cx="6898511" cy="552112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0000"/>
                </a:solidFill>
                <a:latin typeface="Cambria" panose="02040503050406030204" pitchFamily="18" charset="0"/>
                <a:ea typeface="Cambria" panose="02040503050406030204" pitchFamily="18" charset="0"/>
              </a:rPr>
              <a:t>Đền Pác-tê-nông</a:t>
            </a:r>
            <a:r>
              <a:rPr lang="en-US" sz="2800" b="1" dirty="0">
                <a:solidFill>
                  <a:srgbClr val="000000"/>
                </a:solidFill>
                <a:latin typeface="Cambria" panose="02040503050406030204" pitchFamily="18" charset="0"/>
                <a:ea typeface="Cambria" panose="02040503050406030204" pitchFamily="18" charset="0"/>
              </a:rPr>
              <a:t>:</a:t>
            </a:r>
            <a:r>
              <a:rPr lang="vi-VN" sz="2800" b="1"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được xây dựng trên đồi A-crô-pôn (Acropole) vào thế kỉ V TCN. Đền được xây dựng bằng đá cẩm thạch trắng, mái được đỡ bởi các cột tròn ở bốn mặt. Bên trong đền có một phòng lớn, phía trước đặt tượng thờ nữ thần A-tê-na cao 6 m, được chế tác từ vàng và ngà voi.</a:t>
            </a:r>
          </a:p>
          <a:p>
            <a:pPr algn="just"/>
            <a:r>
              <a:rPr lang="vi-VN" sz="2800" b="1" dirty="0">
                <a:solidFill>
                  <a:srgbClr val="000000"/>
                </a:solidFill>
                <a:latin typeface="Cambria" panose="02040503050406030204" pitchFamily="18" charset="0"/>
                <a:ea typeface="Cambria" panose="02040503050406030204" pitchFamily="18" charset="0"/>
              </a:rPr>
              <a:t>Đền Pác-tê-nông</a:t>
            </a:r>
            <a:r>
              <a:rPr lang="en-US" sz="2800" b="1" dirty="0">
                <a:solidFill>
                  <a:srgbClr val="000000"/>
                </a:solidFill>
                <a:latin typeface="Cambria" panose="02040503050406030204" pitchFamily="18" charset="0"/>
                <a:ea typeface="Cambria" panose="02040503050406030204" pitchFamily="18" charset="0"/>
              </a:rPr>
              <a:t>:</a:t>
            </a:r>
            <a:r>
              <a:rPr lang="vi-VN" sz="2800" b="1"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là kiệt tác kiến trúc của văn minh Hy Lạp cổ đại còn được lưu giữ đến ngày nay.</a:t>
            </a:r>
          </a:p>
        </p:txBody>
      </p:sp>
    </p:spTree>
    <p:extLst>
      <p:ext uri="{BB962C8B-B14F-4D97-AF65-F5344CB8AC3E}">
        <p14:creationId xmlns:p14="http://schemas.microsoft.com/office/powerpoint/2010/main" val="2873873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2977E7C-1A6C-AF0F-40EF-5099A5FFC232}"/>
              </a:ext>
            </a:extLst>
          </p:cNvPr>
          <p:cNvSpPr/>
          <p:nvPr/>
        </p:nvSpPr>
        <p:spPr>
          <a:xfrm>
            <a:off x="4734047" y="891250"/>
            <a:ext cx="7141580" cy="509286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0000"/>
                </a:solidFill>
                <a:latin typeface="Cambria" panose="02040503050406030204" pitchFamily="18" charset="0"/>
                <a:ea typeface="Cambria" panose="02040503050406030204" pitchFamily="18" charset="0"/>
              </a:rPr>
              <a:t>Tượng lực sĩ ném đá đĩa: </a:t>
            </a:r>
            <a:r>
              <a:rPr lang="vi-VN" sz="3200" dirty="0">
                <a:solidFill>
                  <a:srgbClr val="000000"/>
                </a:solidFill>
                <a:latin typeface="Cambria" panose="02040503050406030204" pitchFamily="18" charset="0"/>
                <a:ea typeface="Cambria" panose="02040503050406030204" pitchFamily="18" charset="0"/>
              </a:rPr>
              <a:t>là một bức tượng kinh điển của nghệ thuật tạc tượng Hy Lạp cổ đại, hiện nay được trưng bày trong Viện Bảo tàng Anh ở Luân Đôn. Vận động viên đang thực hiện động tác ném đĩa với một dáng vẻ hoàn hảo. Cơ bắp và biểu hiện tập trung tạo ra ấn tượng như một mũi tên đang căng trên dây cung trước khi được bắn ra.</a:t>
            </a:r>
          </a:p>
        </p:txBody>
      </p:sp>
      <p:pic>
        <p:nvPicPr>
          <p:cNvPr id="3" name="Picture 2">
            <a:extLst>
              <a:ext uri="{FF2B5EF4-FFF2-40B4-BE49-F238E27FC236}">
                <a16:creationId xmlns:a16="http://schemas.microsoft.com/office/drawing/2014/main" id="{1536F129-E8F2-1CB3-BFA9-807248D19947}"/>
              </a:ext>
            </a:extLst>
          </p:cNvPr>
          <p:cNvPicPr>
            <a:picLocks noChangeAspect="1"/>
          </p:cNvPicPr>
          <p:nvPr/>
        </p:nvPicPr>
        <p:blipFill>
          <a:blip r:embed="rId3"/>
          <a:stretch>
            <a:fillRect/>
          </a:stretch>
        </p:blipFill>
        <p:spPr>
          <a:xfrm>
            <a:off x="630458" y="891492"/>
            <a:ext cx="3778202" cy="4861126"/>
          </a:xfrm>
          <a:prstGeom prst="rect">
            <a:avLst/>
          </a:prstGeom>
        </p:spPr>
      </p:pic>
    </p:spTree>
    <p:extLst>
      <p:ext uri="{BB962C8B-B14F-4D97-AF65-F5344CB8AC3E}">
        <p14:creationId xmlns:p14="http://schemas.microsoft.com/office/powerpoint/2010/main" val="2164793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7">
            <a:extLst>
              <a:ext uri="{FF2B5EF4-FFF2-40B4-BE49-F238E27FC236}">
                <a16:creationId xmlns:a16="http://schemas.microsoft.com/office/drawing/2014/main" id="{B30800FC-8711-4ED3-A19E-6FF7CCF76388}"/>
              </a:ext>
            </a:extLst>
          </p:cNvPr>
          <p:cNvGrpSpPr/>
          <p:nvPr/>
        </p:nvGrpSpPr>
        <p:grpSpPr>
          <a:xfrm>
            <a:off x="-1717190" y="4547710"/>
            <a:ext cx="15626379" cy="2310290"/>
            <a:chOff x="-2315494" y="4590153"/>
            <a:chExt cx="15626379" cy="2310290"/>
          </a:xfrm>
        </p:grpSpPr>
        <p:grpSp>
          <p:nvGrpSpPr>
            <p:cNvPr id="12" name="组合 18">
              <a:extLst>
                <a:ext uri="{FF2B5EF4-FFF2-40B4-BE49-F238E27FC236}">
                  <a16:creationId xmlns:a16="http://schemas.microsoft.com/office/drawing/2014/main" id="{011622A5-2751-4A5B-A680-3C9D8D52150D}"/>
                </a:ext>
              </a:extLst>
            </p:cNvPr>
            <p:cNvGrpSpPr/>
            <p:nvPr/>
          </p:nvGrpSpPr>
          <p:grpSpPr>
            <a:xfrm>
              <a:off x="-2315494" y="4590153"/>
              <a:ext cx="11938500" cy="2310290"/>
              <a:chOff x="-2992763" y="3948264"/>
              <a:chExt cx="15946137" cy="2957973"/>
            </a:xfrm>
          </p:grpSpPr>
          <p:pic>
            <p:nvPicPr>
              <p:cNvPr id="14" name="图片 20">
                <a:extLst>
                  <a:ext uri="{FF2B5EF4-FFF2-40B4-BE49-F238E27FC236}">
                    <a16:creationId xmlns:a16="http://schemas.microsoft.com/office/drawing/2014/main" id="{36F1F2EA-AB24-4FDA-AD9E-D037C48932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763" y="3948264"/>
                <a:ext cx="5650494" cy="2917574"/>
              </a:xfrm>
              <a:prstGeom prst="rect">
                <a:avLst/>
              </a:prstGeom>
            </p:spPr>
          </p:pic>
          <p:pic>
            <p:nvPicPr>
              <p:cNvPr id="15" name="图片 21">
                <a:extLst>
                  <a:ext uri="{FF2B5EF4-FFF2-40B4-BE49-F238E27FC236}">
                    <a16:creationId xmlns:a16="http://schemas.microsoft.com/office/drawing/2014/main" id="{B9FD3C79-8CCE-42DF-9BD5-4076972FFC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638" y="5200520"/>
                <a:ext cx="3211730" cy="1658345"/>
              </a:xfrm>
              <a:prstGeom prst="rect">
                <a:avLst/>
              </a:prstGeom>
            </p:spPr>
          </p:pic>
          <p:pic>
            <p:nvPicPr>
              <p:cNvPr id="16" name="图片 22">
                <a:extLst>
                  <a:ext uri="{FF2B5EF4-FFF2-40B4-BE49-F238E27FC236}">
                    <a16:creationId xmlns:a16="http://schemas.microsoft.com/office/drawing/2014/main" id="{4078F47F-C09E-47DC-9139-B4BFE891E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195" y="5576069"/>
                <a:ext cx="2522256" cy="1302342"/>
              </a:xfrm>
              <a:prstGeom prst="rect">
                <a:avLst/>
              </a:prstGeom>
            </p:spPr>
          </p:pic>
          <p:pic>
            <p:nvPicPr>
              <p:cNvPr id="17" name="图片 23">
                <a:extLst>
                  <a:ext uri="{FF2B5EF4-FFF2-40B4-BE49-F238E27FC236}">
                    <a16:creationId xmlns:a16="http://schemas.microsoft.com/office/drawing/2014/main" id="{54B777F9-76F9-4D5F-AA51-C2D7BDEF36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28785" y="4939962"/>
                <a:ext cx="3808099" cy="1966275"/>
              </a:xfrm>
              <a:prstGeom prst="rect">
                <a:avLst/>
              </a:prstGeom>
            </p:spPr>
          </p:pic>
          <p:pic>
            <p:nvPicPr>
              <p:cNvPr id="18" name="图片 24">
                <a:extLst>
                  <a:ext uri="{FF2B5EF4-FFF2-40B4-BE49-F238E27FC236}">
                    <a16:creationId xmlns:a16="http://schemas.microsoft.com/office/drawing/2014/main" id="{375A9605-EE11-40CB-AA36-C37A4607D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1118" y="5592533"/>
                <a:ext cx="2522256" cy="1302342"/>
              </a:xfrm>
              <a:prstGeom prst="rect">
                <a:avLst/>
              </a:prstGeom>
            </p:spPr>
          </p:pic>
        </p:grpSp>
        <p:pic>
          <p:nvPicPr>
            <p:cNvPr id="13" name="图片 19">
              <a:extLst>
                <a:ext uri="{FF2B5EF4-FFF2-40B4-BE49-F238E27FC236}">
                  <a16:creationId xmlns:a16="http://schemas.microsoft.com/office/drawing/2014/main" id="{5C9FA84A-C76A-4B33-A143-9381973C45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8570" y="4901245"/>
              <a:ext cx="3642315" cy="1961964"/>
            </a:xfrm>
            <a:prstGeom prst="rect">
              <a:avLst/>
            </a:prstGeom>
          </p:spPr>
        </p:pic>
      </p:grpSp>
      <p:grpSp>
        <p:nvGrpSpPr>
          <p:cNvPr id="2" name="Group 1">
            <a:extLst>
              <a:ext uri="{FF2B5EF4-FFF2-40B4-BE49-F238E27FC236}">
                <a16:creationId xmlns:a16="http://schemas.microsoft.com/office/drawing/2014/main" id="{ACA97A77-C05A-0A0F-502B-7BE9801BAAEE}"/>
              </a:ext>
            </a:extLst>
          </p:cNvPr>
          <p:cNvGrpSpPr/>
          <p:nvPr/>
        </p:nvGrpSpPr>
        <p:grpSpPr>
          <a:xfrm>
            <a:off x="4154390" y="449699"/>
            <a:ext cx="7431867" cy="1974997"/>
            <a:chOff x="680113" y="2029444"/>
            <a:chExt cx="5833848" cy="1974997"/>
          </a:xfrm>
        </p:grpSpPr>
        <p:sp>
          <p:nvSpPr>
            <p:cNvPr id="10" name="Rectangle 9">
              <a:extLst>
                <a:ext uri="{FF2B5EF4-FFF2-40B4-BE49-F238E27FC236}">
                  <a16:creationId xmlns:a16="http://schemas.microsoft.com/office/drawing/2014/main" id="{863122DA-1CDC-48B2-B81B-75613BBD4DD6}"/>
                </a:ext>
              </a:extLst>
            </p:cNvPr>
            <p:cNvSpPr/>
            <p:nvPr/>
          </p:nvSpPr>
          <p:spPr>
            <a:xfrm>
              <a:off x="680113" y="2029444"/>
              <a:ext cx="5833848" cy="1974997"/>
            </a:xfrm>
            <a:prstGeom prst="rect">
              <a:avLst/>
            </a:prstGeom>
            <a:solidFill>
              <a:srgbClr val="FA86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 Box 13">
              <a:extLst>
                <a:ext uri="{FF2B5EF4-FFF2-40B4-BE49-F238E27FC236}">
                  <a16:creationId xmlns:a16="http://schemas.microsoft.com/office/drawing/2014/main" id="{8F5067DF-A01C-4715-9FB3-1F6626976F93}"/>
                </a:ext>
              </a:extLst>
            </p:cNvPr>
            <p:cNvSpPr txBox="1">
              <a:spLocks noChangeArrowheads="1"/>
            </p:cNvSpPr>
            <p:nvPr/>
          </p:nvSpPr>
          <p:spPr bwMode="auto">
            <a:xfrm>
              <a:off x="680113" y="2201334"/>
              <a:ext cx="583384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Kể</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chuyện</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vị</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thần</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lịch</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sử</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ô-</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lim</a:t>
              </a:r>
              <a:r>
                <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alt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píc</a:t>
              </a:r>
              <a:endParaRPr kumimoji="0" lang="en-US"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68FF38AF-30B8-EC63-2FCF-83B86EA17C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90046" y="761988"/>
            <a:ext cx="6096012" cy="6096012"/>
          </a:xfrm>
          <a:prstGeom prst="rect">
            <a:avLst/>
          </a:prstGeom>
        </p:spPr>
      </p:pic>
    </p:spTree>
    <p:extLst>
      <p:ext uri="{BB962C8B-B14F-4D97-AF65-F5344CB8AC3E}">
        <p14:creationId xmlns:p14="http://schemas.microsoft.com/office/powerpoint/2010/main" val="1880860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5EF3A-91A2-9BC3-4C87-E4F36523F617}"/>
              </a:ext>
            </a:extLst>
          </p:cNvPr>
          <p:cNvPicPr>
            <a:picLocks noChangeAspect="1"/>
          </p:cNvPicPr>
          <p:nvPr/>
        </p:nvPicPr>
        <p:blipFill>
          <a:blip r:embed="rId2"/>
          <a:stretch>
            <a:fillRect/>
          </a:stretch>
        </p:blipFill>
        <p:spPr>
          <a:xfrm>
            <a:off x="1175613" y="364783"/>
            <a:ext cx="9588842" cy="6129728"/>
          </a:xfrm>
          <a:prstGeom prst="rect">
            <a:avLst/>
          </a:prstGeom>
        </p:spPr>
      </p:pic>
    </p:spTree>
    <p:extLst>
      <p:ext uri="{BB962C8B-B14F-4D97-AF65-F5344CB8AC3E}">
        <p14:creationId xmlns:p14="http://schemas.microsoft.com/office/powerpoint/2010/main" val="3285450692"/>
      </p:ext>
    </p:extLst>
  </p:cSld>
  <p:clrMapOvr>
    <a:masterClrMapping/>
  </p:clrMapOvr>
  <p:transition spd="slow" advTm="3000"/>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1307</TotalTime>
  <Words>341</Words>
  <Application>Microsoft Office PowerPoint</Application>
  <PresentationFormat>Màn hình rộng</PresentationFormat>
  <Paragraphs>20</Paragraphs>
  <Slides>11</Slides>
  <Notes>5</Notes>
  <HiddenSlides>0</HiddenSlides>
  <MMClips>0</MMClips>
  <ScaleCrop>false</ScaleCrop>
  <HeadingPairs>
    <vt:vector size="6" baseType="variant">
      <vt:variant>
        <vt:lpstr>Phông được Dùng</vt:lpstr>
      </vt:variant>
      <vt:variant>
        <vt:i4>4</vt:i4>
      </vt:variant>
      <vt:variant>
        <vt:lpstr>Chủ đề</vt:lpstr>
      </vt:variant>
      <vt:variant>
        <vt:i4>2</vt:i4>
      </vt:variant>
      <vt:variant>
        <vt:lpstr>Tiêu đề Bản chiếu</vt:lpstr>
      </vt:variant>
      <vt:variant>
        <vt:i4>11</vt:i4>
      </vt:variant>
    </vt:vector>
  </HeadingPairs>
  <TitlesOfParts>
    <vt:vector size="17" baseType="lpstr">
      <vt:lpstr>Arial</vt:lpstr>
      <vt:lpstr>Calibri</vt:lpstr>
      <vt:lpstr>Cambria</vt:lpstr>
      <vt:lpstr>Times New Roman</vt:lpstr>
      <vt:lpstr>Office 主题</vt:lpstr>
      <vt:lpstr>Custom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captthai84@outlook.com</cp:lastModifiedBy>
  <cp:revision>37</cp:revision>
  <dcterms:created xsi:type="dcterms:W3CDTF">2020-03-29T14:19:19Z</dcterms:created>
  <dcterms:modified xsi:type="dcterms:W3CDTF">2026-04-22T15:44:28Z</dcterms:modified>
  <cp:category>9Slide.vn</cp:category>
</cp:coreProperties>
</file>