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310" r:id="rId3"/>
    <p:sldId id="312" r:id="rId4"/>
    <p:sldId id="313" r:id="rId5"/>
    <p:sldId id="440" r:id="rId6"/>
    <p:sldId id="273" r:id="rId7"/>
    <p:sldId id="408" r:id="rId8"/>
    <p:sldId id="439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A"/>
    <a:srgbClr val="0000CC"/>
    <a:srgbClr val="00FFFF"/>
    <a:srgbClr val="28709F"/>
    <a:srgbClr val="9DD8F3"/>
    <a:srgbClr val="88C8E4"/>
    <a:srgbClr val="5CBDE4"/>
    <a:srgbClr val="BADDE1"/>
    <a:srgbClr val="9FDAF1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>
        <p:scale>
          <a:sx n="58" d="100"/>
          <a:sy n="58" d="100"/>
        </p:scale>
        <p:origin x="-354" y="-3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79C93-1DAD-4368-BA1C-F3565BDF42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89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688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322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79C93-1DAD-4368-BA1C-F3565BDF42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81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3C3DF-C15E-447E-88A6-E0F18C2B0E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724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jpg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HÙNG THẮNG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813719" y="4343401"/>
            <a:ext cx="1318260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Vũ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Mỵ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519" y="5726876"/>
            <a:ext cx="3167858" cy="247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2">
            <a:extLst>
              <a:ext uri="{FF2B5EF4-FFF2-40B4-BE49-F238E27FC236}">
                <a16:creationId xmlns="" xmlns:a16="http://schemas.microsoft.com/office/drawing/2014/main" id="{B21A1313-A382-435B-B5D6-C525F1456ED9}"/>
              </a:ext>
            </a:extLst>
          </p:cNvPr>
          <p:cNvSpPr/>
          <p:nvPr/>
        </p:nvSpPr>
        <p:spPr>
          <a:xfrm>
            <a:off x="137319" y="1"/>
            <a:ext cx="16002000" cy="9144000"/>
          </a:xfrm>
          <a:prstGeom prst="roundRect">
            <a:avLst/>
          </a:prstGeom>
          <a:noFill/>
          <a:ln w="38100">
            <a:solidFill>
              <a:srgbClr val="67A125"/>
            </a:solidFill>
          </a:ln>
          <a:effectLst>
            <a:glow rad="101600">
              <a:srgbClr val="7BC22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dirty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4" name="图片 8">
            <a:extLst>
              <a:ext uri="{FF2B5EF4-FFF2-40B4-BE49-F238E27FC236}">
                <a16:creationId xmlns="" xmlns:a16="http://schemas.microsoft.com/office/drawing/2014/main" id="{F3E47FCB-9148-4645-9A59-872528341F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828" y="0"/>
            <a:ext cx="1953491" cy="2438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89EBD47-3B56-4564-998C-B9CE9757D434}"/>
              </a:ext>
            </a:extLst>
          </p:cNvPr>
          <p:cNvSpPr txBox="1"/>
          <p:nvPr/>
        </p:nvSpPr>
        <p:spPr>
          <a:xfrm>
            <a:off x="863930" y="36443"/>
            <a:ext cx="13734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mục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4000" b="1" dirty="0">
              <a:solidFill>
                <a:srgbClr val="FF272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="" xmlns:a16="http://schemas.microsoft.com/office/drawing/2014/main" id="{B18A2D1A-260F-58D9-4A4E-8012F5E7D2A2}"/>
              </a:ext>
            </a:extLst>
          </p:cNvPr>
          <p:cNvSpPr txBox="1"/>
          <p:nvPr/>
        </p:nvSpPr>
        <p:spPr>
          <a:xfrm>
            <a:off x="451316" y="1219200"/>
            <a:ext cx="15307003" cy="2062103"/>
          </a:xfrm>
          <a:prstGeom prst="rect">
            <a:avLst/>
          </a:prstGeom>
          <a:solidFill>
            <a:srgbClr val="FFDB69"/>
          </a:solidFill>
        </p:spPr>
        <p:txBody>
          <a:bodyPr wrap="square" rtlCol="0">
            <a:spAutoFit/>
          </a:bodyPr>
          <a:lstStyle/>
          <a:p>
            <a:pPr marL="60325" lvl="4" indent="0" algn="ctr"/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</a:p>
          <a:p>
            <a:pPr marL="0" lvl="4" indent="0" algn="just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="" xmlns:a16="http://schemas.microsoft.com/office/drawing/2014/main" id="{FC30B8B7-970B-AA0C-09F7-6D6BF7B465C4}"/>
              </a:ext>
            </a:extLst>
          </p:cNvPr>
          <p:cNvSpPr txBox="1"/>
          <p:nvPr/>
        </p:nvSpPr>
        <p:spPr>
          <a:xfrm>
            <a:off x="694430" y="3225707"/>
            <a:ext cx="12319381" cy="7817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tin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="" xmlns:a16="http://schemas.microsoft.com/office/drawing/2014/main" id="{381CCA51-5475-31AD-58DA-3436E1115BA3}"/>
              </a:ext>
            </a:extLst>
          </p:cNvPr>
          <p:cNvSpPr txBox="1"/>
          <p:nvPr/>
        </p:nvSpPr>
        <p:spPr>
          <a:xfrm>
            <a:off x="743351" y="4471735"/>
            <a:ext cx="12237380" cy="7817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tin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="" xmlns:a16="http://schemas.microsoft.com/office/drawing/2014/main" id="{BBB90163-C02B-EF34-9020-AE8547D47589}"/>
              </a:ext>
            </a:extLst>
          </p:cNvPr>
          <p:cNvSpPr txBox="1"/>
          <p:nvPr/>
        </p:nvSpPr>
        <p:spPr>
          <a:xfrm>
            <a:off x="832029" y="5717763"/>
            <a:ext cx="12303590" cy="7817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endParaRPr lang="en-US" sz="40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="" xmlns:a16="http://schemas.microsoft.com/office/drawing/2014/main" id="{6A7BBEB8-5675-5BFC-589C-C3C159BE48C0}"/>
              </a:ext>
            </a:extLst>
          </p:cNvPr>
          <p:cNvSpPr txBox="1"/>
          <p:nvPr/>
        </p:nvSpPr>
        <p:spPr>
          <a:xfrm>
            <a:off x="743351" y="7533924"/>
            <a:ext cx="12303590" cy="7817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endParaRPr lang="en-US" sz="40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5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8">
            <a:extLst>
              <a:ext uri="{FF2B5EF4-FFF2-40B4-BE49-F238E27FC236}">
                <a16:creationId xmlns="" xmlns:a16="http://schemas.microsoft.com/office/drawing/2014/main" id="{19A0BD80-F9AC-4A36-95A2-8B38220254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4"/>
          <a:stretch/>
        </p:blipFill>
        <p:spPr>
          <a:xfrm flipH="1">
            <a:off x="10319" y="-1"/>
            <a:ext cx="16256000" cy="914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935D0F1-5C20-47B4-9C4A-BB899B9940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325" y="2249161"/>
            <a:ext cx="8719993" cy="4998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CEB8A3D-05AE-46D4-B94C-7F031E6DE595}"/>
              </a:ext>
            </a:extLst>
          </p:cNvPr>
          <p:cNvSpPr txBox="1"/>
          <p:nvPr/>
        </p:nvSpPr>
        <p:spPr>
          <a:xfrm>
            <a:off x="2655269" y="2927104"/>
            <a:ext cx="6740055" cy="18060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61981" indent="-76198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4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lang="en-US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344A816-0EDC-4BC3-A2F1-ABD3D6C08E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6575" y="945434"/>
            <a:ext cx="8949704" cy="22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5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/>
          <p:bldP spid="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8">
            <a:extLst>
              <a:ext uri="{FF2B5EF4-FFF2-40B4-BE49-F238E27FC236}">
                <a16:creationId xmlns="" xmlns:a16="http://schemas.microsoft.com/office/drawing/2014/main" id="{19A0BD80-F9AC-4A36-95A2-8B3822025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4"/>
          <a:stretch/>
        </p:blipFill>
        <p:spPr>
          <a:xfrm flipH="1">
            <a:off x="10319" y="-1"/>
            <a:ext cx="16256000" cy="9144000"/>
          </a:xfrm>
          <a:prstGeom prst="rect">
            <a:avLst/>
          </a:prstGeom>
        </p:spPr>
      </p:pic>
      <p:pic>
        <p:nvPicPr>
          <p:cNvPr id="12" name="Picture 11" descr="A picture containing toy, doll, vector graphics, clipart&#10;&#10;Description automatically generated">
            <a:extLst>
              <a:ext uri="{FF2B5EF4-FFF2-40B4-BE49-F238E27FC236}">
                <a16:creationId xmlns="" xmlns:a16="http://schemas.microsoft.com/office/drawing/2014/main" id="{A677EF4A-24D2-4404-9E82-FA04D0B7ED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15" y="1181833"/>
            <a:ext cx="11081104" cy="658368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="" xmlns:a16="http://schemas.microsoft.com/office/drawing/2014/main" id="{9FEDCAEF-E932-4ED3-8D37-413CFE87D103}"/>
              </a:ext>
            </a:extLst>
          </p:cNvPr>
          <p:cNvSpPr/>
          <p:nvPr/>
        </p:nvSpPr>
        <p:spPr>
          <a:xfrm flipH="1">
            <a:off x="13313216" y="1868125"/>
            <a:ext cx="2458084" cy="2005780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 XÉT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="" xmlns:a16="http://schemas.microsoft.com/office/drawing/2014/main" id="{4B4D17F4-4E8D-4BE6-8A66-73B6CD9D52F7}"/>
              </a:ext>
            </a:extLst>
          </p:cNvPr>
          <p:cNvSpPr/>
          <p:nvPr/>
        </p:nvSpPr>
        <p:spPr>
          <a:xfrm>
            <a:off x="5700572" y="2025443"/>
            <a:ext cx="2437748" cy="2005780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TRÌNH BÀY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D39DE4-2829-4BDD-947D-21B00ABA56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3536" y="702834"/>
            <a:ext cx="3097036" cy="55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7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15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animBg="1"/>
          <p:bldP spid="11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2">
            <a:extLst>
              <a:ext uri="{FF2B5EF4-FFF2-40B4-BE49-F238E27FC236}">
                <a16:creationId xmlns="" xmlns:a16="http://schemas.microsoft.com/office/drawing/2014/main" id="{B21A1313-A382-435B-B5D6-C525F1456ED9}"/>
              </a:ext>
            </a:extLst>
          </p:cNvPr>
          <p:cNvSpPr/>
          <p:nvPr/>
        </p:nvSpPr>
        <p:spPr>
          <a:xfrm>
            <a:off x="137319" y="1"/>
            <a:ext cx="16002000" cy="9144000"/>
          </a:xfrm>
          <a:prstGeom prst="roundRect">
            <a:avLst/>
          </a:prstGeom>
          <a:noFill/>
          <a:ln w="38100">
            <a:solidFill>
              <a:srgbClr val="67A125"/>
            </a:solidFill>
          </a:ln>
          <a:effectLst>
            <a:glow rad="101600">
              <a:srgbClr val="7BC22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dirty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4" name="图片 8">
            <a:extLst>
              <a:ext uri="{FF2B5EF4-FFF2-40B4-BE49-F238E27FC236}">
                <a16:creationId xmlns="" xmlns:a16="http://schemas.microsoft.com/office/drawing/2014/main" id="{F3E47FCB-9148-4645-9A59-872528341F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828" y="0"/>
            <a:ext cx="1953491" cy="2438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89EBD47-3B56-4564-998C-B9CE9757D434}"/>
              </a:ext>
            </a:extLst>
          </p:cNvPr>
          <p:cNvSpPr txBox="1"/>
          <p:nvPr/>
        </p:nvSpPr>
        <p:spPr>
          <a:xfrm>
            <a:off x="863930" y="36443"/>
            <a:ext cx="13734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mục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4000" b="1" dirty="0">
              <a:solidFill>
                <a:srgbClr val="FF272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="" xmlns:a16="http://schemas.microsoft.com/office/drawing/2014/main" id="{B18A2D1A-260F-58D9-4A4E-8012F5E7D2A2}"/>
              </a:ext>
            </a:extLst>
          </p:cNvPr>
          <p:cNvSpPr txBox="1"/>
          <p:nvPr/>
        </p:nvSpPr>
        <p:spPr>
          <a:xfrm>
            <a:off x="451316" y="1219200"/>
            <a:ext cx="15307003" cy="2062103"/>
          </a:xfrm>
          <a:prstGeom prst="rect">
            <a:avLst/>
          </a:prstGeom>
          <a:solidFill>
            <a:srgbClr val="FFDB69"/>
          </a:solidFill>
        </p:spPr>
        <p:txBody>
          <a:bodyPr wrap="square" rtlCol="0">
            <a:spAutoFit/>
          </a:bodyPr>
          <a:lstStyle/>
          <a:p>
            <a:pPr marL="60325" lvl="4" indent="0" algn="ctr"/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</a:p>
          <a:p>
            <a:pPr marL="0" lvl="4" indent="0" algn="just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="" xmlns:a16="http://schemas.microsoft.com/office/drawing/2014/main" id="{FC30B8B7-970B-AA0C-09F7-6D6BF7B465C4}"/>
              </a:ext>
            </a:extLst>
          </p:cNvPr>
          <p:cNvSpPr txBox="1"/>
          <p:nvPr/>
        </p:nvSpPr>
        <p:spPr>
          <a:xfrm>
            <a:off x="694430" y="3225707"/>
            <a:ext cx="12319381" cy="7817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tin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="" xmlns:a16="http://schemas.microsoft.com/office/drawing/2014/main" id="{67C35138-7B57-517A-86F1-775E092F403D}"/>
              </a:ext>
            </a:extLst>
          </p:cNvPr>
          <p:cNvSpPr txBox="1"/>
          <p:nvPr/>
        </p:nvSpPr>
        <p:spPr>
          <a:xfrm>
            <a:off x="1265730" y="3840671"/>
            <a:ext cx="12930910" cy="77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tin: </a:t>
            </a:r>
            <a:r>
              <a:rPr lang="en-US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="" xmlns:a16="http://schemas.microsoft.com/office/drawing/2014/main" id="{381CCA51-5475-31AD-58DA-3436E1115BA3}"/>
              </a:ext>
            </a:extLst>
          </p:cNvPr>
          <p:cNvSpPr txBox="1"/>
          <p:nvPr/>
        </p:nvSpPr>
        <p:spPr>
          <a:xfrm>
            <a:off x="743351" y="4471735"/>
            <a:ext cx="12237380" cy="7817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5E97074-D4F9-F622-2A2E-12FB5DFCCD39}"/>
              </a:ext>
            </a:extLst>
          </p:cNvPr>
          <p:cNvSpPr txBox="1"/>
          <p:nvPr/>
        </p:nvSpPr>
        <p:spPr>
          <a:xfrm>
            <a:off x="863930" y="5086360"/>
            <a:ext cx="12930910" cy="77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="" xmlns:a16="http://schemas.microsoft.com/office/drawing/2014/main" id="{BBB90163-C02B-EF34-9020-AE8547D47589}"/>
              </a:ext>
            </a:extLst>
          </p:cNvPr>
          <p:cNvSpPr txBox="1"/>
          <p:nvPr/>
        </p:nvSpPr>
        <p:spPr>
          <a:xfrm>
            <a:off x="832029" y="5717763"/>
            <a:ext cx="12303590" cy="7817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endParaRPr lang="en-US" sz="40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="" xmlns:a16="http://schemas.microsoft.com/office/drawing/2014/main" id="{B17BBDF3-A4EA-8556-95C0-E88240D3A941}"/>
              </a:ext>
            </a:extLst>
          </p:cNvPr>
          <p:cNvSpPr txBox="1"/>
          <p:nvPr/>
        </p:nvSpPr>
        <p:spPr>
          <a:xfrm>
            <a:off x="573572" y="6450507"/>
            <a:ext cx="15129494" cy="13608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3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Nam,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en-US" sz="3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="" xmlns:a16="http://schemas.microsoft.com/office/drawing/2014/main" id="{6A7BBEB8-5675-5BFC-589C-C3C159BE48C0}"/>
              </a:ext>
            </a:extLst>
          </p:cNvPr>
          <p:cNvSpPr txBox="1"/>
          <p:nvPr/>
        </p:nvSpPr>
        <p:spPr>
          <a:xfrm>
            <a:off x="743351" y="7533924"/>
            <a:ext cx="12303590" cy="7817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endParaRPr lang="en-US" sz="40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="" xmlns:a16="http://schemas.microsoft.com/office/drawing/2014/main" id="{D2F0DEC0-0BDC-8760-6F28-FF4CB92BD117}"/>
              </a:ext>
            </a:extLst>
          </p:cNvPr>
          <p:cNvSpPr txBox="1"/>
          <p:nvPr/>
        </p:nvSpPr>
        <p:spPr>
          <a:xfrm>
            <a:off x="797817" y="8144358"/>
            <a:ext cx="12930910" cy="6960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431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653327" y="-495381"/>
            <a:ext cx="17576800" cy="8986656"/>
            <a:chOff x="9835" y="-455139"/>
            <a:chExt cx="12341727" cy="6495105"/>
          </a:xfrm>
        </p:grpSpPr>
        <p:grpSp>
          <p:nvGrpSpPr>
            <p:cNvPr id="8" name="组合 7"/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104" name="图片 10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101" name="图片 10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44" y="-73702"/>
              <a:ext cx="11431953" cy="6113668"/>
            </a:xfrm>
            <a:prstGeom prst="rect">
              <a:avLst/>
            </a:prstGeom>
          </p:spPr>
        </p:pic>
      </p:grpSp>
      <p:pic>
        <p:nvPicPr>
          <p:cNvPr id="102" name="图片 10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" y="7341383"/>
            <a:ext cx="16262491" cy="1809203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834" y="6050624"/>
            <a:ext cx="2110109" cy="30933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CD63090-6A9E-43EC-BCB9-BF6778B7FCFA}"/>
              </a:ext>
            </a:extLst>
          </p:cNvPr>
          <p:cNvSpPr txBox="1"/>
          <p:nvPr/>
        </p:nvSpPr>
        <p:spPr>
          <a:xfrm>
            <a:off x="1077118" y="733193"/>
            <a:ext cx="14528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môi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84F98B-F802-485B-BD47-BBED57933C5F}"/>
              </a:ext>
            </a:extLst>
          </p:cNvPr>
          <p:cNvSpPr txBox="1"/>
          <p:nvPr/>
        </p:nvSpPr>
        <p:spPr>
          <a:xfrm>
            <a:off x="670718" y="1752600"/>
            <a:ext cx="1452880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vi-VN" sz="4400" b="1" dirty="0"/>
              <a:t>Bản tin về buổi tổng vệ sinh trường học</a:t>
            </a:r>
            <a:endParaRPr lang="en-US" sz="4400" b="1" dirty="0"/>
          </a:p>
          <a:p>
            <a:pPr algn="just"/>
            <a:r>
              <a:rPr lang="vi-VN" sz="4400" dirty="0"/>
              <a:t>Tại trường Tiểu học </a:t>
            </a:r>
            <a:r>
              <a:rPr lang="en-US" sz="4400" dirty="0" err="1"/>
              <a:t>Tân</a:t>
            </a:r>
            <a:r>
              <a:rPr lang="en-US" sz="4400" dirty="0"/>
              <a:t> S</a:t>
            </a:r>
            <a:r>
              <a:rPr lang="vi-VN" sz="4400" dirty="0"/>
              <a:t>ơ</a:t>
            </a:r>
            <a:r>
              <a:rPr lang="en-US" sz="4400" dirty="0"/>
              <a:t>n</a:t>
            </a:r>
            <a:r>
              <a:rPr lang="vi-VN" sz="4400" dirty="0"/>
              <a:t>, buổi tổng vệ sinh sẽ bắt đầu từ </a:t>
            </a:r>
            <a:r>
              <a:rPr lang="en-US" sz="4400" dirty="0"/>
              <a:t>9</a:t>
            </a:r>
            <a:r>
              <a:rPr lang="vi-VN" sz="4400" dirty="0"/>
              <a:t> giờ tới </a:t>
            </a:r>
            <a:r>
              <a:rPr lang="en-US" sz="4400" dirty="0"/>
              <a:t>10</a:t>
            </a:r>
            <a:r>
              <a:rPr lang="vi-VN" sz="4400" dirty="0"/>
              <a:t> giờ ngày 2</a:t>
            </a:r>
            <a:r>
              <a:rPr lang="en-US" sz="4400" dirty="0"/>
              <a:t>8</a:t>
            </a:r>
            <a:r>
              <a:rPr lang="vi-VN" sz="4400" dirty="0"/>
              <a:t> tháng </a:t>
            </a:r>
            <a:r>
              <a:rPr lang="en-US" sz="4400" dirty="0"/>
              <a:t>4</a:t>
            </a:r>
            <a:r>
              <a:rPr lang="vi-VN" sz="4400" dirty="0"/>
              <a:t> năm 202</a:t>
            </a:r>
            <a:r>
              <a:rPr lang="en-US" sz="4400" dirty="0"/>
              <a:t>3</a:t>
            </a:r>
            <a:r>
              <a:rPr lang="vi-VN" sz="4400" dirty="0"/>
              <a:t>. Buổi tổng vệ sinh sẽ giúp trường học trở nên sạch đẹp hơn.</a:t>
            </a:r>
            <a:endParaRPr lang="vi-VN" sz="4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45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="" xmlns:a16="http://schemas.microsoft.com/office/drawing/2014/main" id="{B6C06DC6-00AB-7583-4F7B-3D4116ED6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95" y="228600"/>
            <a:ext cx="14718023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="" xmlns:a16="http://schemas.microsoft.com/office/drawing/2014/main" id="{4BCE44C1-4003-29DD-36D1-9CD701910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60" y="927689"/>
            <a:ext cx="147828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…)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="" xmlns:a16="http://schemas.microsoft.com/office/drawing/2014/main" id="{050D2EBB-2039-BEA1-45D0-89703ED8B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60" y="1949744"/>
            <a:ext cx="147828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Trai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Hy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Ô-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-pi-a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…)</a:t>
            </a:r>
          </a:p>
        </p:txBody>
      </p:sp>
      <p:sp>
        <p:nvSpPr>
          <p:cNvPr id="6" name="Text Box 14">
            <a:extLst>
              <a:ext uri="{FF2B5EF4-FFF2-40B4-BE49-F238E27FC236}">
                <a16:creationId xmlns="" xmlns:a16="http://schemas.microsoft.com/office/drawing/2014/main" id="{746FAE63-EE12-6B9F-6110-872CFA81B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60" y="3110697"/>
            <a:ext cx="147828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…)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="" xmlns:a16="http://schemas.microsoft.com/office/drawing/2014/main" id="{8CC9F2F1-45A6-A89C-CCF3-58742FC26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119" y="914400"/>
            <a:ext cx="102108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="" xmlns:a16="http://schemas.microsoft.com/office/drawing/2014/main" id="{C4470D1F-7875-BC9A-D9DC-6AE27EC5C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2119" y="1981200"/>
            <a:ext cx="43283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="" xmlns:a16="http://schemas.microsoft.com/office/drawing/2014/main" id="{B25B18B0-FC9A-8580-F1F2-29A08CB41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7719" y="3110697"/>
            <a:ext cx="85344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="" xmlns:a16="http://schemas.microsoft.com/office/drawing/2014/main" id="{B6C06DC6-00AB-7583-4F7B-3D4116ED6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95" y="228600"/>
            <a:ext cx="14718023" cy="226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="" xmlns:a16="http://schemas.microsoft.com/office/drawing/2014/main" id="{4BCE44C1-4003-29DD-36D1-9CD701910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894" y="3054758"/>
            <a:ext cx="147828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="" xmlns:a16="http://schemas.microsoft.com/office/drawing/2014/main" id="{AE9658C5-A2C0-BFFD-0C72-E166F6A6F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70" y="3707169"/>
            <a:ext cx="147828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="" xmlns:a16="http://schemas.microsoft.com/office/drawing/2014/main" id="{3A747EA0-E064-AAAB-058E-6BB63B4C2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56" y="4528421"/>
            <a:ext cx="14737213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="" xmlns:a16="http://schemas.microsoft.com/office/drawing/2014/main" id="{CF23FDF2-5A6F-861F-10A8-54ACBF45E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19" y="5244511"/>
            <a:ext cx="14737213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12066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9812</TotalTime>
  <Words>568</Words>
  <Application>Microsoft Office PowerPoint</Application>
  <PresentationFormat>Custom</PresentationFormat>
  <Paragraphs>51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1007</cp:revision>
  <dcterms:created xsi:type="dcterms:W3CDTF">2008-09-09T22:52:10Z</dcterms:created>
  <dcterms:modified xsi:type="dcterms:W3CDTF">2026-04-16T13:57:05Z</dcterms:modified>
</cp:coreProperties>
</file>