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1" r:id="rId4"/>
    <p:sldMasterId id="2147483693" r:id="rId5"/>
    <p:sldMasterId id="2147483707" r:id="rId6"/>
    <p:sldMasterId id="2147483719" r:id="rId7"/>
    <p:sldMasterId id="2147483724" r:id="rId8"/>
  </p:sldMasterIdLst>
  <p:notesMasterIdLst>
    <p:notesMasterId r:id="rId10"/>
  </p:notesMasterIdLst>
  <p:sldIdLst>
    <p:sldId id="3401" r:id="rId9"/>
    <p:sldId id="2884" r:id="rId11"/>
    <p:sldId id="3399" r:id="rId12"/>
    <p:sldId id="2889" r:id="rId13"/>
    <p:sldId id="2897" r:id="rId14"/>
    <p:sldId id="2892" r:id="rId15"/>
    <p:sldId id="496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image" Target="../media/image39.jpeg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4" Type="http://schemas.openxmlformats.org/officeDocument/2006/relationships/image" Target="../media/image40.jpeg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2" Type="http://schemas.openxmlformats.org/officeDocument/2006/relationships/image" Target="../media/image39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53.emf"/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GI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61.png"/><Relationship Id="rId3" Type="http://schemas.microsoft.com/office/2007/relationships/hdphoto" Target="../media/image60.wdp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microsoft.com/office/2007/relationships/hdphoto" Target="../media/image63.wdp"/><Relationship Id="rId2" Type="http://schemas.openxmlformats.org/officeDocument/2006/relationships/image" Target="../media/image62.png"/><Relationship Id="rId1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microsoft.com/office/2007/relationships/hdphoto" Target="../media/image67.wdp"/><Relationship Id="rId2" Type="http://schemas.openxmlformats.org/officeDocument/2006/relationships/image" Target="../media/image66.png"/><Relationship Id="rId1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charset="0"/>
                  <a:ea typeface="Arial-Rounded" panose="020B0500000000000000" pitchFamily="34" charset="0"/>
                  <a:cs typeface="Times New Roman" panose="02020603050405020304" charset="0"/>
                </a:endParaRPr>
              </a:p>
            </p:txBody>
          </p:sp>
          <p:sp>
            <p:nvSpPr>
              <p:cNvPr id="13" name="Rectangle: Top Corners Rounded 1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charset="0"/>
                  <a:ea typeface="Arial-Rounded" panose="020B0500000000000000" pitchFamily="3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charset="0"/>
                  <a:ea typeface="Arial-Rounded" panose="020B0500000000000000" pitchFamily="34" charset="0"/>
                  <a:cs typeface="Times New Roman" panose="02020603050405020304" charset="0"/>
                </a:rPr>
                <a:t>CHỦ ĐỀ 8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PHÉP NHÂN, PHÉP CHIA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8217" y="1431697"/>
            <a:ext cx="7757795" cy="26765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BÀI 3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9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: 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09014" y="2174765"/>
            <a:ext cx="80353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方正静蕾简体" panose="02000000000000000000" pitchFamily="2" charset="-122"/>
                <a:cs typeface="Times New Roman" panose="0202060305040502030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方正静蕾简体" panose="02000000000000000000" pitchFamily="2" charset="-122"/>
                <a:cs typeface="Times New Roman" panose="0202060305040502030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方正静蕾简体" panose="02000000000000000000" pitchFamily="2" charset="-122"/>
                <a:cs typeface="Times New Roman" panose="0202060305040502030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方正静蕾简体" panose="02000000000000000000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方正静蕾简体" panose="02000000000000000000" pitchFamily="2" charset="-122"/>
                <a:cs typeface="Times New Roman" panose="0202060305040502030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ea typeface="方正静蕾简体" panose="02000000000000000000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097" y="244549"/>
            <a:ext cx="676275" cy="2219325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2967936" y="56416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585743" y="584129"/>
            <a:ext cx="1116312" cy="472051"/>
            <a:chOff x="1870518" y="1440653"/>
            <a:chExt cx="1116312" cy="461666"/>
          </a:xfrm>
        </p:grpSpPr>
        <p:grpSp>
          <p:nvGrpSpPr>
            <p:cNvPr id="26" name="Group 25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8" name="Rectangle: Rounded Corners 27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charset="0"/>
                  <a:ea typeface="Microsoft YaHei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Microsoft YaHei" panose="020B0503020204020204" pitchFamily="34" charset="-122"/>
                    <a:cs typeface="Times New Roman" panose="02020603050405020304" charset="0"/>
                  </a:rPr>
                  <a:t>Số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Microsoft YaHei" panose="020B0503020204020204" pitchFamily="3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Microsoft YaHei" panose="020B0503020204020204" pitchFamily="34" charset="-122"/>
                  <a:cs typeface="Times New Roman" panose="0202060305040502030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654" y="3955930"/>
            <a:ext cx="7809736" cy="1946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17"/>
              <p:cNvGraphicFramePr>
                <a:graphicFrameLocks noGrp="1"/>
              </p:cNvGraphicFramePr>
              <p:nvPr/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/>
                    <a:gridCol w="975186"/>
                    <a:gridCol w="986151"/>
                    <a:gridCol w="1045921"/>
                    <a:gridCol w="1075803"/>
                    <a:gridCol w="1075803"/>
                    <a:gridCol w="1075803"/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i="1" dirty="0" smtClean="0">
                            <a:latin typeface="Times New Roman" panose="02020603050405020304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97884">
                    <a:tc vMerge="1"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3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5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9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10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?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17"/>
              <p:cNvGraphicFramePr>
                <a:graphicFrameLocks noGrp="1"/>
              </p:cNvGraphicFramePr>
              <p:nvPr/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/>
                    <a:gridCol w="975186"/>
                    <a:gridCol w="986151"/>
                    <a:gridCol w="1045921"/>
                    <a:gridCol w="1075803"/>
                    <a:gridCol w="1075803"/>
                    <a:gridCol w="1075803"/>
                  </a:tblGrid>
                  <a:tr h="59817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97884">
                    <a:tc vMerge="1"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3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5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9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10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?</a:t>
                          </a:r>
                          <a:endParaRPr lang="vi-VN" sz="2800" dirty="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charset="0"/>
                              <a:ea typeface="+mn-ea"/>
                              <a:cs typeface="Times New Roman" panose="02020603050405020304" charset="0"/>
                            </a:rPr>
                            <a:t>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charset="0"/>
                            <a:ea typeface="+mn-ea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3" name="TextBox 32"/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18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5963" y="424779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84289" y="4980119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73013" y="445734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0023" y="328812"/>
            <a:ext cx="2237784" cy="863493"/>
          </a:xfrm>
          <a:prstGeom prst="rect">
            <a:avLst/>
          </a:prstGeom>
          <a:noFill/>
        </p:spPr>
      </p:pic>
      <p:sp>
        <p:nvSpPr>
          <p:cNvPr id="22" name="Oval 21"/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Đếm thêm 2 rồi nêu số còn thiếu.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30152" y="1360693"/>
            <a:ext cx="10707059" cy="4529530"/>
            <a:chOff x="730152" y="1360693"/>
            <a:chExt cx="10707059" cy="452953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1360693"/>
              <a:ext cx="10707059" cy="452953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77942" y="3855192"/>
              <a:ext cx="3670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Hai, bốn, sáu,..., mười tám, hai mươi.</a:t>
              </a:r>
              <a:endPara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439225" y="3255772"/>
            <a:ext cx="441146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68832" y="325577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56907" y="391480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33167" y="479659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29867" y="509436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303">
            <a:off x="10920970" y="-85366"/>
            <a:ext cx="1691849" cy="1691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467036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/>
          <p:cNvSpPr/>
          <p:nvPr/>
        </p:nvSpPr>
        <p:spPr>
          <a:xfrm>
            <a:off x="3056836" y="688430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94159" y="688430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Từ các thừa số và tích dưới đây, em hãy lập các phép nhân thích hợp.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720850" y="1519427"/>
            <a:ext cx="8496300" cy="3971925"/>
            <a:chOff x="1720850" y="1381203"/>
            <a:chExt cx="8496300" cy="397192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850" y="1381203"/>
              <a:ext cx="8496300" cy="397192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747363" y="27826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2</a:t>
              </a: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44580" y="425999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23338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Thừa số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612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Thừa số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99375" y="1428452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Tích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96000" y="22122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7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096000" y="36895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8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392348" y="253536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16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392348" y="3936831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14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4037978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036503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787600" y="3089891"/>
            <a:ext cx="893360" cy="13083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rPr>
                  <a:t> 8 = 16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3945" t="-11549" r="-3917" b="-11456"/>
                </a:stretch>
              </a:blipFill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 flipV="1">
            <a:off x="4035615" y="2920893"/>
            <a:ext cx="1170997" cy="1739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777882" y="2975379"/>
            <a:ext cx="903078" cy="1611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rPr>
                  <a:t> 7 = 14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3956" t="-11549" r="-3906" b="-11456"/>
                </a:stretch>
              </a:blipFill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  <p:bldP spid="48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33700" y="695906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8441" y="798899"/>
            <a:ext cx="4254494" cy="259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/>
          <p:cNvSpPr/>
          <p:nvPr/>
        </p:nvSpPr>
        <p:spPr>
          <a:xfrm>
            <a:off x="1801693" y="1611954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9355" y="1611954"/>
            <a:ext cx="442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Một con cua có 2 cái càng.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9917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a) 5 con cua có bao nhiêu cái càng?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0865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giải</a:t>
            </a:r>
            <a:endParaRPr kumimoji="0" lang="vi-VN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3757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Số càng của 5 con cua là: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94667" y="4946448"/>
            <a:ext cx="4148893" cy="478938"/>
            <a:chOff x="1550832" y="4706073"/>
            <a:chExt cx="4148893" cy="4789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+mn-ea"/>
                      <a:cs typeface="Times New Roman" panose="02020603050405020304" charset="0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+mn-ea"/>
                      <a:cs typeface="Times New Roman" panose="02020603050405020304" charset="0"/>
                    </a:rPr>
                    <a:t>    2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+mn-ea"/>
                      <a:cs typeface="Times New Roman" panose="02020603050405020304" charset="0"/>
                    </a:rPr>
                    <a:t>         =          (cái càng) </a:t>
                  </a:r>
                  <a:endParaRPr kumimoji="0" lang="vi-V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/>
            <p:cNvSpPr/>
            <p:nvPr/>
          </p:nvSpPr>
          <p:spPr>
            <a:xfrm>
              <a:off x="2567309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2527875" y="4953270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40825" y="5556546"/>
            <a:ext cx="4074678" cy="478938"/>
            <a:chOff x="1320656" y="5271834"/>
            <a:chExt cx="4074678" cy="478938"/>
          </a:xfrm>
        </p:grpSpPr>
        <p:sp>
          <p:nvSpPr>
            <p:cNvPr id="15" name="TextBox 14"/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3076291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3334378" y="4945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2991730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061822" y="3609954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52194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b) 7 con cua có bao nhiêu cái càng?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46370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giải</a:t>
            </a:r>
            <a:endParaRPr kumimoji="0" lang="vi-VN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09262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Số càng của 7 con cua là: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023970" y="4930409"/>
            <a:ext cx="3991798" cy="484738"/>
            <a:chOff x="1550832" y="4700273"/>
            <a:chExt cx="3991798" cy="4847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+mn-ea"/>
                      <a:cs typeface="Times New Roman" panose="02020603050405020304" charset="0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+mn-ea"/>
                      <a:cs typeface="Times New Roman" panose="02020603050405020304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+mn-ea"/>
                      <a:cs typeface="Times New Roman" panose="02020603050405020304" charset="0"/>
                    </a:rPr>
                    <a:t>        =           (cái càng) </a:t>
                  </a:r>
                  <a:endParaRPr kumimoji="0" lang="vi-V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+mn-ea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/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2496851" y="47002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28" name="Rectangle: Rounded Corners 27"/>
          <p:cNvSpPr/>
          <p:nvPr/>
        </p:nvSpPr>
        <p:spPr>
          <a:xfrm>
            <a:off x="7071734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566330" y="5556546"/>
            <a:ext cx="4074678" cy="478938"/>
            <a:chOff x="1320656" y="5271834"/>
            <a:chExt cx="4074678" cy="478938"/>
          </a:xfrm>
        </p:grpSpPr>
        <p:sp>
          <p:nvSpPr>
            <p:cNvPr id="30" name="TextBox 29"/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3052156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32" name="Rectangle: Rounded Corners 31"/>
          <p:cNvSpPr/>
          <p:nvPr/>
        </p:nvSpPr>
        <p:spPr>
          <a:xfrm>
            <a:off x="8803982" y="493041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8222973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984985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3" grpId="0" animBg="1"/>
      <p:bldP spid="17" grpId="0" animBg="1"/>
      <p:bldP spid="18" grpId="0" animBg="1"/>
      <p:bldP spid="20" grpId="0"/>
      <p:bldP spid="21" grpId="0"/>
      <p:bldP spid="22" grpId="0"/>
      <p:bldP spid="28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38630" y="2883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</Words>
  <Application>WPS Presentation</Application>
  <PresentationFormat>Widescreen</PresentationFormat>
  <Paragraphs>169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8</vt:i4>
      </vt:variant>
    </vt:vector>
  </HeadingPairs>
  <TitlesOfParts>
    <vt:vector size="36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Segoe UI Symbol</vt:lpstr>
      <vt:lpstr>ITC Avant Garde Std Bk</vt:lpstr>
      <vt:lpstr>Century Gothic</vt:lpstr>
      <vt:lpstr>Microsoft YaHei</vt:lpstr>
      <vt:lpstr>Calibri</vt:lpstr>
      <vt:lpstr>方正静蕾简体</vt:lpstr>
      <vt:lpstr>Cambria Math</vt:lpstr>
      <vt:lpstr>Arial Unicode MS</vt:lpstr>
      <vt:lpstr>Segoe Print</vt:lpstr>
      <vt:lpstr>黑体</vt:lpstr>
      <vt:lpstr>Times New Roman</vt:lpstr>
      <vt:lpstr>MS Mincho</vt:lpstr>
      <vt:lpstr>Office Theme</vt:lpstr>
      <vt:lpstr>2_Office 主题</vt:lpstr>
      <vt:lpstr>https://www.freeppt7.com</vt:lpstr>
      <vt:lpstr>1_Office Theme</vt:lpstr>
      <vt:lpstr>3_Office 主题</vt:lpstr>
      <vt:lpstr>3_Office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Thư</cp:lastModifiedBy>
  <cp:revision>45</cp:revision>
  <dcterms:created xsi:type="dcterms:W3CDTF">2021-07-20T01:55:00Z</dcterms:created>
  <dcterms:modified xsi:type="dcterms:W3CDTF">2026-01-23T00:56:11Z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D6EC3DF7A6A041FA9EF9E6574A3A2A0B_13</vt:lpwstr>
  </property>
  <property fmtid="{D5CDD505-2E9C-101B-9397-08002B2CF9AE}" pid="3" name="KSOProductBuildVer">
    <vt:lpwstr>1033-12.2.0.22530</vt:lpwstr>
  </property>
</Properties>
</file>