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Lst>
  <p:notesMasterIdLst>
    <p:notesMasterId r:id="rId23"/>
  </p:notesMasterIdLst>
  <p:sldIdLst>
    <p:sldId id="290" r:id="rId4"/>
    <p:sldId id="258" r:id="rId5"/>
    <p:sldId id="259" r:id="rId6"/>
    <p:sldId id="292" r:id="rId7"/>
    <p:sldId id="293" r:id="rId8"/>
    <p:sldId id="274" r:id="rId9"/>
    <p:sldId id="277" r:id="rId10"/>
    <p:sldId id="294" r:id="rId11"/>
    <p:sldId id="295" r:id="rId12"/>
    <p:sldId id="296" r:id="rId13"/>
    <p:sldId id="297" r:id="rId14"/>
    <p:sldId id="278" r:id="rId15"/>
    <p:sldId id="265" r:id="rId16"/>
    <p:sldId id="271" r:id="rId17"/>
    <p:sldId id="298" r:id="rId18"/>
    <p:sldId id="287" r:id="rId19"/>
    <p:sldId id="2641" r:id="rId20"/>
    <p:sldId id="562" r:id="rId21"/>
    <p:sldId id="26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40" d="100"/>
          <a:sy n="40" d="100"/>
        </p:scale>
        <p:origin x="102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78BFC-8847-446F-89AE-975F7F49AD75}" type="datetimeFigureOut">
              <a:rPr lang="en-US" smtClean="0"/>
              <a:t>2/13/2026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1A6F16-4465-4E5B-B189-EC85680F5D3E}" type="slidenum">
              <a:rPr lang="en-US" smtClean="0"/>
              <a:t>‹#›</a:t>
            </a:fld>
            <a:endParaRPr lang="en-US"/>
          </a:p>
        </p:txBody>
      </p:sp>
    </p:spTree>
    <p:extLst>
      <p:ext uri="{BB962C8B-B14F-4D97-AF65-F5344CB8AC3E}">
        <p14:creationId xmlns:p14="http://schemas.microsoft.com/office/powerpoint/2010/main" val="4234478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1A6F16-4465-4E5B-B189-EC85680F5D3E}" type="slidenum">
              <a:rPr lang="en-US" smtClean="0"/>
              <a:t>2</a:t>
            </a:fld>
            <a:endParaRPr lang="en-US"/>
          </a:p>
        </p:txBody>
      </p:sp>
    </p:spTree>
    <p:extLst>
      <p:ext uri="{BB962C8B-B14F-4D97-AF65-F5344CB8AC3E}">
        <p14:creationId xmlns:p14="http://schemas.microsoft.com/office/powerpoint/2010/main" val="582579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3683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038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680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13/02/2026</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29339207"/>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13/02/2026</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082063003"/>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13/02/2026</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21712126"/>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13/02/2026</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91923714"/>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13/02/2026</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878833230"/>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13/02/2026</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281347813"/>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026345"/>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13/02/2026</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06998139"/>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553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13/02/2026</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90499365"/>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13/02/2026</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696240404"/>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13/02/2026</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85380932"/>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2/13/2026</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08157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2/13/2026</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739061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2/13/2026</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4119140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2/13/2026</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9476356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2/13/2026</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55809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2/13/2026</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5161341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2/13/2026</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509282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8522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2/13/2026</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8001284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2/13/2026</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890795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2/13/2026</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915351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2/13/2026</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09829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2/13/2026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9516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2/13/2026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2107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2/13/2026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91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2/13/2026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8567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2/13/2026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4619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2/13/2026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8583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1F16FEEF-8F58-B2EE-7C20-8083341457F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extLst>
      <p:ext uri="{BB962C8B-B14F-4D97-AF65-F5344CB8AC3E}">
        <p14:creationId xmlns:p14="http://schemas.microsoft.com/office/powerpoint/2010/main" val="1848607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7944C5EE-DD47-D0B7-00AA-371F20CBE70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092700" y="0"/>
            <a:ext cx="1746999" cy="1746999"/>
          </a:xfrm>
          <a:prstGeom prst="rect">
            <a:avLst/>
          </a:prstGeom>
        </p:spPr>
      </p:pic>
    </p:spTree>
    <p:extLst>
      <p:ext uri="{BB962C8B-B14F-4D97-AF65-F5344CB8AC3E}">
        <p14:creationId xmlns:p14="http://schemas.microsoft.com/office/powerpoint/2010/main" val="32638724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06134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pn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3.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41.png"/><Relationship Id="rId7" Type="http://schemas.openxmlformats.org/officeDocument/2006/relationships/image" Target="../media/image42.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45.svg"/><Relationship Id="rId4" Type="http://schemas.openxmlformats.org/officeDocument/2006/relationships/image" Target="../media/image27.sv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5.png"/><Relationship Id="rId7"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16.svg"/><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29.xml"/><Relationship Id="rId6" Type="http://schemas.openxmlformats.org/officeDocument/2006/relationships/image" Target="../media/image66.png"/><Relationship Id="rId5" Type="http://schemas.microsoft.com/office/2007/relationships/hdphoto" Target="../media/hdphoto1.wdp"/><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3.png"/><Relationship Id="rId3" Type="http://schemas.openxmlformats.org/officeDocument/2006/relationships/image" Target="../media/image67.png"/><Relationship Id="rId7" Type="http://schemas.openxmlformats.org/officeDocument/2006/relationships/image" Target="../media/image69.png"/><Relationship Id="rId12" Type="http://schemas.openxmlformats.org/officeDocument/2006/relationships/image" Target="../media/image72.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71.png"/><Relationship Id="rId5" Type="http://schemas.openxmlformats.org/officeDocument/2006/relationships/image" Target="../media/image68.png"/><Relationship Id="rId10" Type="http://schemas.openxmlformats.org/officeDocument/2006/relationships/image" Target="../media/image58.svg"/><Relationship Id="rId4" Type="http://schemas.openxmlformats.org/officeDocument/2006/relationships/image" Target="../media/image27.sv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952462" y="3920618"/>
            <a:ext cx="3556971" cy="3246544"/>
          </a:xfrm>
          <a:prstGeom prst="rect">
            <a:avLst/>
          </a:prstGeom>
        </p:spPr>
      </p:pic>
      <p:pic>
        <p:nvPicPr>
          <p:cNvPr id="10" name="Picture 9" descr="A neon colored word on a black background&#10;&#10;Description automatically generated">
            <a:extLst>
              <a:ext uri="{FF2B5EF4-FFF2-40B4-BE49-F238E27FC236}">
                <a16:creationId xmlns:a16="http://schemas.microsoft.com/office/drawing/2014/main" id="{518FE9A3-1C73-DC3F-87B1-34FB0D814B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27528" y="1658973"/>
            <a:ext cx="8509709" cy="2892707"/>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4BE83D73-7D75-8559-4C82-7681E22AC1FA}"/>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233045" y="5737245"/>
            <a:ext cx="1120755" cy="1120755"/>
          </a:xfrm>
          <a:prstGeom prst="rect">
            <a:avLst/>
          </a:prstGeom>
        </p:spPr>
      </p:pic>
    </p:spTree>
    <p:extLst>
      <p:ext uri="{BB962C8B-B14F-4D97-AF65-F5344CB8AC3E}">
        <p14:creationId xmlns:p14="http://schemas.microsoft.com/office/powerpoint/2010/main" val="3624661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48"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78728" flipH="1">
            <a:off x="-1742103" y="-2768803"/>
            <a:ext cx="4864375" cy="6089984"/>
          </a:xfrm>
          <a:prstGeom prst="rect">
            <a:avLst/>
          </a:prstGeom>
        </p:spPr>
      </p:pic>
      <p:grpSp>
        <p:nvGrpSpPr>
          <p:cNvPr id="4" name="Group 9">
            <a:extLst>
              <a:ext uri="{FF2B5EF4-FFF2-40B4-BE49-F238E27FC236}">
                <a16:creationId xmlns:a16="http://schemas.microsoft.com/office/drawing/2014/main" id="{D4C6EC80-83BC-35ED-5CB5-9FBE646DE8A2}"/>
              </a:ext>
            </a:extLst>
          </p:cNvPr>
          <p:cNvGrpSpPr/>
          <p:nvPr/>
        </p:nvGrpSpPr>
        <p:grpSpPr>
          <a:xfrm>
            <a:off x="4683514" y="2217679"/>
            <a:ext cx="7185102" cy="2713550"/>
            <a:chOff x="0" y="0"/>
            <a:chExt cx="6804840" cy="3424034"/>
          </a:xfrm>
        </p:grpSpPr>
        <p:sp>
          <p:nvSpPr>
            <p:cNvPr id="5" name="Freeform 10">
              <a:extLst>
                <a:ext uri="{FF2B5EF4-FFF2-40B4-BE49-F238E27FC236}">
                  <a16:creationId xmlns:a16="http://schemas.microsoft.com/office/drawing/2014/main" id="{B606944A-6D81-5911-660C-0D462DEBA315}"/>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22E55AD2-0805-C8CF-57C9-6DEAAC56E5EC}"/>
              </a:ext>
            </a:extLst>
          </p:cNvPr>
          <p:cNvSpPr txBox="1"/>
          <p:nvPr/>
        </p:nvSpPr>
        <p:spPr>
          <a:xfrm>
            <a:off x="5018049" y="2677089"/>
            <a:ext cx="6668429" cy="1938992"/>
          </a:xfrm>
          <a:prstGeom prst="rect">
            <a:avLst/>
          </a:prstGeom>
          <a:noFill/>
        </p:spPr>
        <p:txBody>
          <a:bodyPr wrap="square" rtlCol="0">
            <a:spAutoFit/>
          </a:bodyPr>
          <a:lstStyle/>
          <a:p>
            <a:pPr lvl="0" algn="just"/>
            <a:r>
              <a:rPr lang="vi-VN" sz="4000" b="1" dirty="0">
                <a:solidFill>
                  <a:srgbClr val="FF0000"/>
                </a:solidFill>
                <a:latin typeface="Cambria" panose="02040503050406030204" pitchFamily="18" charset="0"/>
                <a:ea typeface="Cambria" panose="02040503050406030204" pitchFamily="18" charset="0"/>
              </a:rPr>
              <a:t>Ti vi màn hình đen trắng </a:t>
            </a:r>
            <a:r>
              <a:rPr lang="en-US" sz="4000" b="1" dirty="0">
                <a:solidFill>
                  <a:srgbClr val="FF0000"/>
                </a:solidFill>
                <a:latin typeface="Cambria" panose="02040503050406030204" pitchFamily="18" charset="0"/>
                <a:ea typeface="Cambria" panose="02040503050406030204" pitchFamily="18" charset="0"/>
              </a:rPr>
              <a:t>: </a:t>
            </a:r>
            <a:r>
              <a:rPr lang="vi-VN" sz="4000" dirty="0">
                <a:solidFill>
                  <a:srgbClr val="FF0000"/>
                </a:solidFill>
                <a:latin typeface="Cambria" panose="02040503050406030204" pitchFamily="18" charset="0"/>
                <a:ea typeface="Cambria" panose="02040503050406030204" pitchFamily="18" charset="0"/>
              </a:rPr>
              <a:t>(gia đình có điều kiện kinh tế khá mới mua được).</a:t>
            </a:r>
            <a:endParaRPr kumimoji="0" lang="en-US" sz="40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9F738730-36CD-7755-C219-6B17F8B67B99}"/>
              </a:ext>
            </a:extLst>
          </p:cNvPr>
          <p:cNvPicPr>
            <a:picLocks noChangeAspect="1"/>
          </p:cNvPicPr>
          <p:nvPr/>
        </p:nvPicPr>
        <p:blipFill>
          <a:blip r:embed="rId5"/>
          <a:stretch>
            <a:fillRect/>
          </a:stretch>
        </p:blipFill>
        <p:spPr>
          <a:xfrm>
            <a:off x="398689" y="2059440"/>
            <a:ext cx="4057650" cy="3457575"/>
          </a:xfrm>
          <a:prstGeom prst="rect">
            <a:avLst/>
          </a:prstGeom>
        </p:spPr>
      </p:pic>
    </p:spTree>
    <p:extLst>
      <p:ext uri="{BB962C8B-B14F-4D97-AF65-F5344CB8AC3E}">
        <p14:creationId xmlns:p14="http://schemas.microsoft.com/office/powerpoint/2010/main" val="34363331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48"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78728" flipH="1">
            <a:off x="-1742103" y="-2768803"/>
            <a:ext cx="4864375" cy="6089984"/>
          </a:xfrm>
          <a:prstGeom prst="rect">
            <a:avLst/>
          </a:prstGeom>
        </p:spPr>
      </p:pic>
      <p:grpSp>
        <p:nvGrpSpPr>
          <p:cNvPr id="4" name="Group 9">
            <a:extLst>
              <a:ext uri="{FF2B5EF4-FFF2-40B4-BE49-F238E27FC236}">
                <a16:creationId xmlns:a16="http://schemas.microsoft.com/office/drawing/2014/main" id="{D4C6EC80-83BC-35ED-5CB5-9FBE646DE8A2}"/>
              </a:ext>
            </a:extLst>
          </p:cNvPr>
          <p:cNvGrpSpPr/>
          <p:nvPr/>
        </p:nvGrpSpPr>
        <p:grpSpPr>
          <a:xfrm>
            <a:off x="4531114" y="1382485"/>
            <a:ext cx="7185102" cy="5040086"/>
            <a:chOff x="0" y="0"/>
            <a:chExt cx="6804840" cy="3424034"/>
          </a:xfrm>
        </p:grpSpPr>
        <p:sp>
          <p:nvSpPr>
            <p:cNvPr id="5" name="Freeform 10">
              <a:extLst>
                <a:ext uri="{FF2B5EF4-FFF2-40B4-BE49-F238E27FC236}">
                  <a16:creationId xmlns:a16="http://schemas.microsoft.com/office/drawing/2014/main" id="{B606944A-6D81-5911-660C-0D462DEBA315}"/>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22E55AD2-0805-C8CF-57C9-6DEAAC56E5EC}"/>
              </a:ext>
            </a:extLst>
          </p:cNvPr>
          <p:cNvSpPr txBox="1"/>
          <p:nvPr/>
        </p:nvSpPr>
        <p:spPr>
          <a:xfrm>
            <a:off x="4811221" y="1882431"/>
            <a:ext cx="6668429" cy="4185761"/>
          </a:xfrm>
          <a:prstGeom prst="rect">
            <a:avLst/>
          </a:prstGeom>
          <a:noFill/>
        </p:spPr>
        <p:txBody>
          <a:bodyPr wrap="square" rtlCol="0">
            <a:spAutoFit/>
          </a:bodyPr>
          <a:lstStyle/>
          <a:p>
            <a:pPr lvl="0" algn="just"/>
            <a:r>
              <a:rPr lang="vi-VN" sz="3800" b="1" dirty="0">
                <a:solidFill>
                  <a:srgbClr val="FF0000"/>
                </a:solidFill>
                <a:latin typeface="Cambria" panose="02040503050406030204" pitchFamily="18" charset="0"/>
                <a:ea typeface="Cambria" panose="02040503050406030204" pitchFamily="18" charset="0"/>
              </a:rPr>
              <a:t>Quạt con cóc (quạt có hình dáng nhỏ gọn, giống như con cóc): </a:t>
            </a:r>
            <a:r>
              <a:rPr lang="vi-VN" sz="3800" dirty="0">
                <a:solidFill>
                  <a:srgbClr val="FF0000"/>
                </a:solidFill>
                <a:latin typeface="Cambria" panose="02040503050406030204" pitchFamily="18" charset="0"/>
                <a:ea typeface="Cambria" panose="02040503050406030204" pitchFamily="18" charset="0"/>
              </a:rPr>
              <a:t>Quạt này do Việt Nam sản xuất, rất bền, chạy được lâu mà máy không bị nóng... được dùng phố biến trong các hộ gia đình thời bao cấp.</a:t>
            </a:r>
            <a:endParaRPr kumimoji="0" lang="en-US" sz="3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88265609-85D9-F49E-1B97-4E9D283825A7}"/>
              </a:ext>
            </a:extLst>
          </p:cNvPr>
          <p:cNvPicPr>
            <a:picLocks noChangeAspect="1"/>
          </p:cNvPicPr>
          <p:nvPr/>
        </p:nvPicPr>
        <p:blipFill>
          <a:blip r:embed="rId5"/>
          <a:stretch>
            <a:fillRect/>
          </a:stretch>
        </p:blipFill>
        <p:spPr>
          <a:xfrm>
            <a:off x="863373" y="2079171"/>
            <a:ext cx="3011942" cy="3804558"/>
          </a:xfrm>
          <a:prstGeom prst="rect">
            <a:avLst/>
          </a:prstGeom>
        </p:spPr>
      </p:pic>
    </p:spTree>
    <p:extLst>
      <p:ext uri="{BB962C8B-B14F-4D97-AF65-F5344CB8AC3E}">
        <p14:creationId xmlns:p14="http://schemas.microsoft.com/office/powerpoint/2010/main" val="29229137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8" name="Picture 8"/>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56835" y="-1052123"/>
            <a:ext cx="3407405" cy="3433154"/>
          </a:xfrm>
          <a:prstGeom prst="rect">
            <a:avLst/>
          </a:prstGeom>
        </p:spPr>
      </p:pic>
      <p:grpSp>
        <p:nvGrpSpPr>
          <p:cNvPr id="9" name="Group 9"/>
          <p:cNvGrpSpPr/>
          <p:nvPr/>
        </p:nvGrpSpPr>
        <p:grpSpPr>
          <a:xfrm>
            <a:off x="2030607" y="1824465"/>
            <a:ext cx="9815705" cy="3792869"/>
            <a:chOff x="0" y="0"/>
            <a:chExt cx="6804840" cy="3424034"/>
          </a:xfrm>
        </p:grpSpPr>
        <p:sp>
          <p:nvSpPr>
            <p:cNvPr id="10" name="Freeform 10"/>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solidFill>
              <a:srgbClr val="FCEBB8"/>
            </a:solidFill>
          </p:spPr>
          <p:txBody>
            <a:bodyPr/>
            <a:lstStyle/>
            <a:p>
              <a:endParaRPr lang="en-US"/>
            </a:p>
          </p:txBody>
        </p:sp>
      </p:grpSp>
      <p:sp>
        <p:nvSpPr>
          <p:cNvPr id="15" name="TextBox 15"/>
          <p:cNvSpPr txBox="1"/>
          <p:nvPr/>
        </p:nvSpPr>
        <p:spPr>
          <a:xfrm>
            <a:off x="1120657" y="5351720"/>
            <a:ext cx="2374523" cy="384721"/>
          </a:xfrm>
          <a:prstGeom prst="rect">
            <a:avLst/>
          </a:prstGeom>
        </p:spPr>
        <p:txBody>
          <a:bodyPr lIns="0" tIns="0" rIns="0" bIns="0" rtlCol="0" anchor="t">
            <a:spAutoFit/>
          </a:bodyPr>
          <a:lstStyle/>
          <a:p>
            <a:pPr defTabSz="609630">
              <a:lnSpc>
                <a:spcPts val="3040"/>
              </a:lnSpc>
            </a:pPr>
            <a:r>
              <a:rPr lang="en-US" sz="2533" spc="-152">
                <a:solidFill>
                  <a:srgbClr val="3D1E22"/>
                </a:solidFill>
                <a:latin typeface="Gaegu Light Bold"/>
              </a:rPr>
              <a:t>Answer 1:</a:t>
            </a:r>
          </a:p>
        </p:txBody>
      </p:sp>
      <p:pic>
        <p:nvPicPr>
          <p:cNvPr id="18"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9826" y="3649278"/>
            <a:ext cx="3436121" cy="3404883"/>
          </a:xfrm>
          <a:prstGeom prst="rect">
            <a:avLst/>
          </a:prstGeom>
        </p:spPr>
      </p:pic>
      <p:sp>
        <p:nvSpPr>
          <p:cNvPr id="20" name="Rectangle 19"/>
          <p:cNvSpPr/>
          <p:nvPr/>
        </p:nvSpPr>
        <p:spPr>
          <a:xfrm>
            <a:off x="2601328" y="2360112"/>
            <a:ext cx="8850974" cy="2554545"/>
          </a:xfrm>
          <a:prstGeom prst="rect">
            <a:avLst/>
          </a:prstGeom>
        </p:spPr>
        <p:txBody>
          <a:bodyPr wrap="square">
            <a:spAutoFit/>
          </a:bodyPr>
          <a:lstStyle/>
          <a:p>
            <a:pPr algn="just" defTabSz="609630"/>
            <a:r>
              <a:rPr lang="en-US" sz="4000" dirty="0">
                <a:solidFill>
                  <a:srgbClr val="FF0000"/>
                </a:solidFill>
                <a:latin typeface="Calibri"/>
              </a:rPr>
              <a:t>   T</a:t>
            </a:r>
            <a:r>
              <a:rPr lang="vi-VN" sz="4000" dirty="0">
                <a:solidFill>
                  <a:srgbClr val="FF0000"/>
                </a:solidFill>
                <a:latin typeface="Calibri"/>
              </a:rPr>
              <a:t>hời kì đặc biệt của đất nước với nhiều khó khăn thử thách tưởng như khó có thể vượt qua. Vậy nhờ đâu đất nước ta phát triển như bây giờ cùng tìm hiểu tiếp </a:t>
            </a:r>
            <a:endParaRPr lang="en-US" sz="4000" dirty="0">
              <a:solidFill>
                <a:srgbClr val="FF0000"/>
              </a:solidFill>
              <a:latin typeface="Calibri"/>
            </a:endParaRPr>
          </a:p>
        </p:txBody>
      </p:sp>
      <p:sp>
        <p:nvSpPr>
          <p:cNvPr id="21" name="Rounded Rectangle 20"/>
          <p:cNvSpPr/>
          <p:nvPr/>
        </p:nvSpPr>
        <p:spPr>
          <a:xfrm>
            <a:off x="2030607" y="1817255"/>
            <a:ext cx="9815705" cy="3828375"/>
          </a:xfrm>
          <a:prstGeom prst="roundRect">
            <a:avLst/>
          </a:prstGeom>
          <a:no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5" name="Picture 4" descr="A close up of a logo&#10;&#10;Description automatically generated">
            <a:extLst>
              <a:ext uri="{FF2B5EF4-FFF2-40B4-BE49-F238E27FC236}">
                <a16:creationId xmlns:a16="http://schemas.microsoft.com/office/drawing/2014/main" id="{DEE5A003-4778-F3F4-44F6-DD34BF6F88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4259" y="356095"/>
            <a:ext cx="4893528" cy="1410513"/>
          </a:xfrm>
          <a:prstGeom prst="rect">
            <a:avLst/>
          </a:prstGeom>
        </p:spPr>
      </p:pic>
    </p:spTree>
    <p:extLst>
      <p:ext uri="{BB962C8B-B14F-4D97-AF65-F5344CB8AC3E}">
        <p14:creationId xmlns:p14="http://schemas.microsoft.com/office/powerpoint/2010/main" val="1913221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119531">
            <a:off x="9140693" y="-2261288"/>
            <a:ext cx="4312461" cy="5399011"/>
          </a:xfrm>
          <a:prstGeom prst="rect">
            <a:avLst/>
          </a:prstGeom>
        </p:spPr>
      </p:pic>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168281" flipH="1">
            <a:off x="-1206576" y="4747714"/>
            <a:ext cx="4198307" cy="2671173"/>
          </a:xfrm>
          <a:prstGeom prst="rect">
            <a:avLst/>
          </a:prstGeom>
        </p:spPr>
      </p:pic>
      <p:grpSp>
        <p:nvGrpSpPr>
          <p:cNvPr id="6" name="Group 6"/>
          <p:cNvGrpSpPr/>
          <p:nvPr/>
        </p:nvGrpSpPr>
        <p:grpSpPr>
          <a:xfrm>
            <a:off x="1320752" y="1008738"/>
            <a:ext cx="5690594" cy="1734237"/>
            <a:chOff x="0" y="0"/>
            <a:chExt cx="7273063" cy="2216503"/>
          </a:xfrm>
        </p:grpSpPr>
        <p:sp>
          <p:nvSpPr>
            <p:cNvPr id="7" name="Freeform 7"/>
            <p:cNvSpPr/>
            <p:nvPr/>
          </p:nvSpPr>
          <p:spPr>
            <a:xfrm>
              <a:off x="-9098" y="-6509"/>
              <a:ext cx="7287394" cy="2248556"/>
            </a:xfrm>
            <a:custGeom>
              <a:avLst/>
              <a:gdLst/>
              <a:ahLst/>
              <a:cxnLst/>
              <a:rect l="l" t="t" r="r" b="b"/>
              <a:pathLst>
                <a:path w="7287394"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6394320" y="6965"/>
                  </a:cubicBezTo>
                  <a:lnTo>
                    <a:pt x="6394321" y="6965"/>
                  </a:lnTo>
                  <a:cubicBezTo>
                    <a:pt x="6611069" y="16819"/>
                    <a:pt x="6815383" y="36481"/>
                    <a:pt x="6949572" y="101690"/>
                  </a:cubicBezTo>
                  <a:cubicBezTo>
                    <a:pt x="7205618" y="226120"/>
                    <a:pt x="7287393" y="459160"/>
                    <a:pt x="7281905" y="704684"/>
                  </a:cubicBezTo>
                  <a:cubicBezTo>
                    <a:pt x="7281905" y="704684"/>
                    <a:pt x="7238617" y="1013073"/>
                    <a:pt x="7246051" y="1248607"/>
                  </a:cubicBezTo>
                  <a:cubicBezTo>
                    <a:pt x="7253174" y="1396804"/>
                    <a:pt x="7260331" y="1592407"/>
                    <a:pt x="7260331" y="1592407"/>
                  </a:cubicBezTo>
                  <a:cubicBezTo>
                    <a:pt x="7243649" y="1808139"/>
                    <a:pt x="7129004" y="2018751"/>
                    <a:pt x="6932136" y="2130375"/>
                  </a:cubicBezTo>
                  <a:cubicBezTo>
                    <a:pt x="6781785" y="2215624"/>
                    <a:pt x="6583753" y="2230722"/>
                    <a:pt x="5231251" y="2219980"/>
                  </a:cubicBezTo>
                  <a:lnTo>
                    <a:pt x="5231180"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endParaRPr lang="en-US"/>
            </a:p>
          </p:txBody>
        </p:sp>
      </p:grpSp>
      <p:sp>
        <p:nvSpPr>
          <p:cNvPr id="10" name="TextBox 10"/>
          <p:cNvSpPr txBox="1"/>
          <p:nvPr/>
        </p:nvSpPr>
        <p:spPr>
          <a:xfrm>
            <a:off x="1880490" y="1502210"/>
            <a:ext cx="4571118" cy="641073"/>
          </a:xfrm>
          <a:prstGeom prst="rect">
            <a:avLst/>
          </a:prstGeom>
        </p:spPr>
        <p:txBody>
          <a:bodyPr lIns="0" tIns="0" rIns="0" bIns="0" rtlCol="0" anchor="t">
            <a:spAutoFit/>
          </a:bodyPr>
          <a:lstStyle/>
          <a:p>
            <a:pPr algn="ctr" defTabSz="609630">
              <a:lnSpc>
                <a:spcPts val="4620"/>
              </a:lnSpc>
            </a:pPr>
            <a:r>
              <a:rPr lang="en-GB" sz="5867" b="1" spc="-51" dirty="0">
                <a:solidFill>
                  <a:srgbClr val="75441B"/>
                </a:solidFill>
                <a:effectLst>
                  <a:outerShdw blurRad="38100" dist="38100" dir="2700000" algn="tl">
                    <a:srgbClr val="000000">
                      <a:alpha val="43137"/>
                    </a:srgbClr>
                  </a:outerShdw>
                </a:effectLst>
                <a:latin typeface="Calibri"/>
              </a:rPr>
              <a:t>HOẠT ĐỘNG 2</a:t>
            </a:r>
            <a:endParaRPr lang="en-US" sz="5867" b="1" spc="-51" dirty="0">
              <a:solidFill>
                <a:srgbClr val="75441B"/>
              </a:solidFill>
              <a:effectLst>
                <a:outerShdw blurRad="38100" dist="38100" dir="2700000" algn="tl">
                  <a:srgbClr val="000000">
                    <a:alpha val="43137"/>
                  </a:srgbClr>
                </a:outerShdw>
              </a:effectLst>
              <a:latin typeface="Calibri"/>
            </a:endParaRPr>
          </a:p>
        </p:txBody>
      </p:sp>
      <p:grpSp>
        <p:nvGrpSpPr>
          <p:cNvPr id="11" name="Group 11"/>
          <p:cNvGrpSpPr/>
          <p:nvPr/>
        </p:nvGrpSpPr>
        <p:grpSpPr>
          <a:xfrm>
            <a:off x="1111651" y="3397916"/>
            <a:ext cx="9796047" cy="3069982"/>
            <a:chOff x="0" y="0"/>
            <a:chExt cx="11720224" cy="5536753"/>
          </a:xfrm>
        </p:grpSpPr>
        <p:sp>
          <p:nvSpPr>
            <p:cNvPr id="12" name="Freeform 12"/>
            <p:cNvSpPr/>
            <p:nvPr/>
          </p:nvSpPr>
          <p:spPr>
            <a:xfrm>
              <a:off x="-9098" y="-6509"/>
              <a:ext cx="11734555" cy="5568806"/>
            </a:xfrm>
            <a:custGeom>
              <a:avLst/>
              <a:gdLst/>
              <a:ahLst/>
              <a:cxnLst/>
              <a:rect l="l" t="t" r="r" b="b"/>
              <a:pathLst>
                <a:path w="11734555" h="5568806">
                  <a:moveTo>
                    <a:pt x="63030" y="4975253"/>
                  </a:moveTo>
                  <a:cubicBezTo>
                    <a:pt x="63030" y="4975253"/>
                    <a:pt x="0" y="4728689"/>
                    <a:pt x="10218" y="1214762"/>
                  </a:cubicBezTo>
                  <a:cubicBezTo>
                    <a:pt x="18651" y="990971"/>
                    <a:pt x="65033" y="645332"/>
                    <a:pt x="65033" y="645332"/>
                  </a:cubicBezTo>
                  <a:cubicBezTo>
                    <a:pt x="82233" y="502466"/>
                    <a:pt x="56685" y="337866"/>
                    <a:pt x="181385" y="223925"/>
                  </a:cubicBezTo>
                  <a:cubicBezTo>
                    <a:pt x="346794" y="72788"/>
                    <a:pt x="621643" y="0"/>
                    <a:pt x="10841482" y="6965"/>
                  </a:cubicBezTo>
                  <a:lnTo>
                    <a:pt x="10841483" y="6965"/>
                  </a:lnTo>
                  <a:cubicBezTo>
                    <a:pt x="11058230" y="16819"/>
                    <a:pt x="11262545" y="36481"/>
                    <a:pt x="11396733" y="101690"/>
                  </a:cubicBezTo>
                  <a:cubicBezTo>
                    <a:pt x="11652780" y="226120"/>
                    <a:pt x="11734554" y="459160"/>
                    <a:pt x="11729067" y="704684"/>
                  </a:cubicBezTo>
                  <a:cubicBezTo>
                    <a:pt x="11729067" y="704684"/>
                    <a:pt x="11685779" y="1013073"/>
                    <a:pt x="11693212" y="1248607"/>
                  </a:cubicBezTo>
                  <a:cubicBezTo>
                    <a:pt x="11700336" y="4717054"/>
                    <a:pt x="11707492" y="4912658"/>
                    <a:pt x="11707492" y="4912658"/>
                  </a:cubicBezTo>
                  <a:cubicBezTo>
                    <a:pt x="11690811" y="5128390"/>
                    <a:pt x="11576166" y="5339002"/>
                    <a:pt x="11379297" y="5450626"/>
                  </a:cubicBezTo>
                  <a:cubicBezTo>
                    <a:pt x="11228946" y="5535874"/>
                    <a:pt x="11030915" y="5550972"/>
                    <a:pt x="8772970" y="5540231"/>
                  </a:cubicBezTo>
                  <a:lnTo>
                    <a:pt x="8772842" y="5540231"/>
                  </a:lnTo>
                  <a:cubicBezTo>
                    <a:pt x="645952" y="5534954"/>
                    <a:pt x="384604" y="5568807"/>
                    <a:pt x="254278" y="5459649"/>
                  </a:cubicBezTo>
                  <a:cubicBezTo>
                    <a:pt x="145767" y="5368764"/>
                    <a:pt x="81795" y="5175452"/>
                    <a:pt x="63030" y="4975253"/>
                  </a:cubicBezTo>
                  <a:close/>
                </a:path>
              </a:pathLst>
            </a:custGeom>
            <a:solidFill>
              <a:srgbClr val="FCE5A5"/>
            </a:solidFill>
          </p:spPr>
          <p:txBody>
            <a:bodyPr/>
            <a:lstStyle/>
            <a:p>
              <a:endParaRPr lang="en-US"/>
            </a:p>
          </p:txBody>
        </p:sp>
      </p:grpSp>
      <p:pic>
        <p:nvPicPr>
          <p:cNvPr id="14" name="Picture 14"/>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56919">
            <a:off x="952170" y="812999"/>
            <a:ext cx="407791" cy="391479"/>
          </a:xfrm>
          <a:prstGeom prst="rect">
            <a:avLst/>
          </a:prstGeom>
        </p:spPr>
      </p:pic>
      <p:pic>
        <p:nvPicPr>
          <p:cNvPr id="5" name="Picture 5"/>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06617" y="564236"/>
            <a:ext cx="3623527" cy="3247997"/>
          </a:xfrm>
          <a:prstGeom prst="rect">
            <a:avLst/>
          </a:prstGeom>
        </p:spPr>
      </p:pic>
      <p:sp>
        <p:nvSpPr>
          <p:cNvPr id="16" name="Rectangle 15"/>
          <p:cNvSpPr/>
          <p:nvPr/>
        </p:nvSpPr>
        <p:spPr>
          <a:xfrm>
            <a:off x="1534605" y="4238787"/>
            <a:ext cx="9201967" cy="1938992"/>
          </a:xfrm>
          <a:prstGeom prst="rect">
            <a:avLst/>
          </a:prstGeom>
        </p:spPr>
        <p:txBody>
          <a:bodyPr wrap="square">
            <a:spAutoFit/>
          </a:bodyPr>
          <a:lstStyle/>
          <a:p>
            <a:pPr algn="ctr" defTabSz="609630"/>
            <a:r>
              <a:rPr lang="en-GB" sz="6000" b="1" dirty="0" err="1">
                <a:solidFill>
                  <a:srgbClr val="C00000"/>
                </a:solidFill>
                <a:latin typeface="Calibri"/>
              </a:rPr>
              <a:t>Kể</a:t>
            </a:r>
            <a:r>
              <a:rPr lang="en-GB" sz="6000" b="1" dirty="0">
                <a:solidFill>
                  <a:srgbClr val="C00000"/>
                </a:solidFill>
                <a:latin typeface="Calibri"/>
              </a:rPr>
              <a:t> </a:t>
            </a:r>
            <a:r>
              <a:rPr lang="en-GB" sz="6000" b="1" dirty="0" err="1">
                <a:solidFill>
                  <a:srgbClr val="C00000"/>
                </a:solidFill>
                <a:latin typeface="Calibri"/>
              </a:rPr>
              <a:t>chuyện</a:t>
            </a:r>
            <a:r>
              <a:rPr lang="en-GB" sz="6000" b="1" dirty="0">
                <a:solidFill>
                  <a:srgbClr val="C00000"/>
                </a:solidFill>
                <a:latin typeface="Calibri"/>
              </a:rPr>
              <a:t> </a:t>
            </a:r>
            <a:r>
              <a:rPr lang="en-GB" sz="6000" b="1" dirty="0" err="1">
                <a:solidFill>
                  <a:srgbClr val="C00000"/>
                </a:solidFill>
                <a:latin typeface="Calibri"/>
              </a:rPr>
              <a:t>về</a:t>
            </a:r>
            <a:r>
              <a:rPr lang="en-GB" sz="6000" b="1" dirty="0">
                <a:solidFill>
                  <a:srgbClr val="C00000"/>
                </a:solidFill>
                <a:latin typeface="Calibri"/>
              </a:rPr>
              <a:t> </a:t>
            </a:r>
            <a:r>
              <a:rPr lang="en-GB" sz="6000" b="1" dirty="0" err="1">
                <a:solidFill>
                  <a:srgbClr val="C00000"/>
                </a:solidFill>
                <a:latin typeface="Calibri"/>
              </a:rPr>
              <a:t>thời</a:t>
            </a:r>
            <a:r>
              <a:rPr lang="en-GB" sz="6000" b="1" dirty="0">
                <a:solidFill>
                  <a:srgbClr val="C00000"/>
                </a:solidFill>
                <a:latin typeface="Calibri"/>
              </a:rPr>
              <a:t> bao </a:t>
            </a:r>
            <a:r>
              <a:rPr lang="en-GB" sz="6000" b="1" dirty="0" err="1">
                <a:solidFill>
                  <a:srgbClr val="C00000"/>
                </a:solidFill>
                <a:latin typeface="Calibri"/>
              </a:rPr>
              <a:t>cấp</a:t>
            </a:r>
            <a:r>
              <a:rPr lang="en-GB" sz="6000" b="1" dirty="0">
                <a:solidFill>
                  <a:srgbClr val="C00000"/>
                </a:solidFill>
                <a:latin typeface="Calibri"/>
              </a:rPr>
              <a:t> ở </a:t>
            </a:r>
            <a:r>
              <a:rPr lang="en-GB" sz="6000" b="1" dirty="0" err="1">
                <a:solidFill>
                  <a:srgbClr val="C00000"/>
                </a:solidFill>
                <a:latin typeface="Calibri"/>
              </a:rPr>
              <a:t>Việt</a:t>
            </a:r>
            <a:r>
              <a:rPr lang="en-GB" sz="6000" b="1" dirty="0">
                <a:solidFill>
                  <a:srgbClr val="C00000"/>
                </a:solidFill>
                <a:latin typeface="Calibri"/>
              </a:rPr>
              <a:t> Nam </a:t>
            </a:r>
            <a:endParaRPr lang="en-US" sz="6000" b="1" dirty="0">
              <a:solidFill>
                <a:srgbClr val="C00000"/>
              </a:solidFill>
              <a:latin typeface="Calibri"/>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25835" y="-11217"/>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78728" flipH="1">
            <a:off x="-1942900" y="2931823"/>
            <a:ext cx="4864375" cy="6089984"/>
          </a:xfrm>
          <a:prstGeom prst="rect">
            <a:avLst/>
          </a:prstGeom>
        </p:spPr>
      </p:pic>
      <p:pic>
        <p:nvPicPr>
          <p:cNvPr id="11" name="Picture 11"/>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30892">
            <a:off x="909950" y="475691"/>
            <a:ext cx="407791" cy="391479"/>
          </a:xfrm>
          <a:prstGeom prst="rect">
            <a:avLst/>
          </a:prstGeom>
        </p:spPr>
      </p:pic>
      <p:pic>
        <p:nvPicPr>
          <p:cNvPr id="6" name="Picture 6"/>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550849" flipH="1">
            <a:off x="8495502" y="-649786"/>
            <a:ext cx="4198307" cy="2671173"/>
          </a:xfrm>
          <a:prstGeom prst="rect">
            <a:avLst/>
          </a:prstGeom>
        </p:spPr>
      </p:pic>
      <p:grpSp>
        <p:nvGrpSpPr>
          <p:cNvPr id="12" name="Group 11">
            <a:extLst>
              <a:ext uri="{FF2B5EF4-FFF2-40B4-BE49-F238E27FC236}">
                <a16:creationId xmlns:a16="http://schemas.microsoft.com/office/drawing/2014/main" id="{FEAE8A11-CB54-5EC7-95C9-36936E17A424}"/>
              </a:ext>
            </a:extLst>
          </p:cNvPr>
          <p:cNvGrpSpPr/>
          <p:nvPr/>
        </p:nvGrpSpPr>
        <p:grpSpPr>
          <a:xfrm>
            <a:off x="524910" y="955722"/>
            <a:ext cx="6099048" cy="4419643"/>
            <a:chOff x="524910" y="955722"/>
            <a:chExt cx="6099048" cy="4419643"/>
          </a:xfrm>
        </p:grpSpPr>
        <p:pic>
          <p:nvPicPr>
            <p:cNvPr id="9" name="Picture 8">
              <a:extLst>
                <a:ext uri="{FF2B5EF4-FFF2-40B4-BE49-F238E27FC236}">
                  <a16:creationId xmlns:a16="http://schemas.microsoft.com/office/drawing/2014/main" id="{114B7ACD-EAD1-D7E0-FCEC-8B53DC044A32}"/>
                </a:ext>
              </a:extLst>
            </p:cNvPr>
            <p:cNvPicPr>
              <a:picLocks noChangeAspect="1"/>
            </p:cNvPicPr>
            <p:nvPr/>
          </p:nvPicPr>
          <p:blipFill>
            <a:blip r:embed="rId9"/>
            <a:stretch>
              <a:fillRect/>
            </a:stretch>
          </p:blipFill>
          <p:spPr>
            <a:xfrm>
              <a:off x="952137" y="2164034"/>
              <a:ext cx="4054764" cy="3211331"/>
            </a:xfrm>
            <a:prstGeom prst="rect">
              <a:avLst/>
            </a:prstGeom>
          </p:spPr>
        </p:pic>
        <p:sp>
          <p:nvSpPr>
            <p:cNvPr id="10" name="TextBox 9">
              <a:extLst>
                <a:ext uri="{FF2B5EF4-FFF2-40B4-BE49-F238E27FC236}">
                  <a16:creationId xmlns:a16="http://schemas.microsoft.com/office/drawing/2014/main" id="{0698052B-71B1-C93A-5B0C-5B2B75229138}"/>
                </a:ext>
              </a:extLst>
            </p:cNvPr>
            <p:cNvSpPr txBox="1"/>
            <p:nvPr/>
          </p:nvSpPr>
          <p:spPr>
            <a:xfrm>
              <a:off x="524910" y="955722"/>
              <a:ext cx="6099048" cy="1015663"/>
            </a:xfrm>
            <a:prstGeom prst="rect">
              <a:avLst/>
            </a:prstGeom>
            <a:noFill/>
          </p:spPr>
          <p:txBody>
            <a:bodyPr wrap="square">
              <a:spAutoFit/>
            </a:bodyPr>
            <a:lstStyle/>
            <a:p>
              <a:r>
                <a:rPr lang="en-US" sz="6000" b="1" i="0" dirty="0" err="1">
                  <a:solidFill>
                    <a:srgbClr val="C00000"/>
                  </a:solidFill>
                  <a:effectLst/>
                  <a:latin typeface="#9Slide07 TALUHLA" pitchFamily="2" charset="-93"/>
                </a:rPr>
                <a:t>Thảo</a:t>
              </a:r>
              <a:r>
                <a:rPr lang="en-US" sz="6000" b="1" i="0" dirty="0">
                  <a:solidFill>
                    <a:srgbClr val="C00000"/>
                  </a:solidFill>
                  <a:effectLst/>
                  <a:latin typeface="#9Slide07 TALUHLA" pitchFamily="2" charset="-93"/>
                </a:rPr>
                <a:t> </a:t>
              </a:r>
              <a:r>
                <a:rPr lang="en-US" sz="6000" b="1" i="0" dirty="0" err="1">
                  <a:solidFill>
                    <a:srgbClr val="C00000"/>
                  </a:solidFill>
                  <a:effectLst/>
                  <a:latin typeface="#9Slide07 TALUHLA" pitchFamily="2" charset="-93"/>
                </a:rPr>
                <a:t>luận</a:t>
              </a:r>
              <a:r>
                <a:rPr lang="en-US" sz="6000" b="1" i="0" dirty="0">
                  <a:solidFill>
                    <a:srgbClr val="C00000"/>
                  </a:solidFill>
                  <a:effectLst/>
                  <a:latin typeface="#9Slide07 TALUHLA" pitchFamily="2" charset="-93"/>
                </a:rPr>
                <a:t> </a:t>
              </a:r>
              <a:r>
                <a:rPr lang="en-US" sz="6000" b="1" i="0" dirty="0" err="1">
                  <a:solidFill>
                    <a:srgbClr val="C00000"/>
                  </a:solidFill>
                  <a:effectLst/>
                  <a:latin typeface="#9Slide07 TALUHLA" pitchFamily="2" charset="-93"/>
                </a:rPr>
                <a:t>nhóm</a:t>
              </a:r>
              <a:endParaRPr lang="vi-VN" sz="6000" b="1" dirty="0">
                <a:solidFill>
                  <a:srgbClr val="C00000"/>
                </a:solidFill>
                <a:latin typeface="#9Slide07 TALUHLA" pitchFamily="2" charset="-93"/>
              </a:endParaRPr>
            </a:p>
          </p:txBody>
        </p:sp>
      </p:grpSp>
      <p:grpSp>
        <p:nvGrpSpPr>
          <p:cNvPr id="13" name="Group 5">
            <a:extLst>
              <a:ext uri="{FF2B5EF4-FFF2-40B4-BE49-F238E27FC236}">
                <a16:creationId xmlns:a16="http://schemas.microsoft.com/office/drawing/2014/main" id="{5B462534-141C-5292-FDE7-434E1C799076}"/>
              </a:ext>
            </a:extLst>
          </p:cNvPr>
          <p:cNvGrpSpPr/>
          <p:nvPr/>
        </p:nvGrpSpPr>
        <p:grpSpPr>
          <a:xfrm>
            <a:off x="5252225" y="2018182"/>
            <a:ext cx="6573326" cy="3100227"/>
            <a:chOff x="0" y="0"/>
            <a:chExt cx="5243316" cy="2996937"/>
          </a:xfrm>
        </p:grpSpPr>
        <p:sp>
          <p:nvSpPr>
            <p:cNvPr id="14" name="Freeform 6">
              <a:extLst>
                <a:ext uri="{FF2B5EF4-FFF2-40B4-BE49-F238E27FC236}">
                  <a16:creationId xmlns:a16="http://schemas.microsoft.com/office/drawing/2014/main" id="{AB00DE10-9C03-02F6-8F05-52534F4FDFBA}"/>
                </a:ext>
              </a:extLst>
            </p:cNvPr>
            <p:cNvSpPr/>
            <p:nvPr/>
          </p:nvSpPr>
          <p:spPr>
            <a:xfrm>
              <a:off x="-9098" y="-6509"/>
              <a:ext cx="5257647" cy="3028991"/>
            </a:xfrm>
            <a:custGeom>
              <a:avLst/>
              <a:gdLst/>
              <a:ahLst/>
              <a:cxnLst/>
              <a:rect l="l" t="t" r="r" b="b"/>
              <a:pathLst>
                <a:path w="5257647" h="3028991">
                  <a:moveTo>
                    <a:pt x="63030" y="2435437"/>
                  </a:moveTo>
                  <a:cubicBezTo>
                    <a:pt x="63030" y="2435437"/>
                    <a:pt x="0" y="2188873"/>
                    <a:pt x="10218" y="1214762"/>
                  </a:cubicBezTo>
                  <a:cubicBezTo>
                    <a:pt x="18651" y="990971"/>
                    <a:pt x="65033" y="645332"/>
                    <a:pt x="65033" y="645332"/>
                  </a:cubicBezTo>
                  <a:cubicBezTo>
                    <a:pt x="82233" y="502466"/>
                    <a:pt x="56685" y="337866"/>
                    <a:pt x="181385" y="223925"/>
                  </a:cubicBezTo>
                  <a:cubicBezTo>
                    <a:pt x="346794" y="72788"/>
                    <a:pt x="621643" y="0"/>
                    <a:pt x="4364573" y="6965"/>
                  </a:cubicBezTo>
                  <a:lnTo>
                    <a:pt x="4364574" y="6965"/>
                  </a:lnTo>
                  <a:cubicBezTo>
                    <a:pt x="4581322" y="16819"/>
                    <a:pt x="4785637" y="36481"/>
                    <a:pt x="4919825" y="101690"/>
                  </a:cubicBezTo>
                  <a:cubicBezTo>
                    <a:pt x="5175871" y="226120"/>
                    <a:pt x="5257646" y="459160"/>
                    <a:pt x="5252159" y="704684"/>
                  </a:cubicBezTo>
                  <a:cubicBezTo>
                    <a:pt x="5252159" y="704684"/>
                    <a:pt x="5208871" y="1013073"/>
                    <a:pt x="5216304" y="1248607"/>
                  </a:cubicBezTo>
                  <a:cubicBezTo>
                    <a:pt x="5223427" y="2177239"/>
                    <a:pt x="5230584" y="2372842"/>
                    <a:pt x="5230584" y="2372842"/>
                  </a:cubicBezTo>
                  <a:cubicBezTo>
                    <a:pt x="5213902" y="2588574"/>
                    <a:pt x="5099258" y="2799186"/>
                    <a:pt x="4902389" y="2910810"/>
                  </a:cubicBezTo>
                  <a:cubicBezTo>
                    <a:pt x="4752038" y="2996059"/>
                    <a:pt x="4554006" y="3011157"/>
                    <a:pt x="3614761" y="3000415"/>
                  </a:cubicBezTo>
                  <a:lnTo>
                    <a:pt x="3614716" y="3000415"/>
                  </a:lnTo>
                  <a:cubicBezTo>
                    <a:pt x="645952" y="2995138"/>
                    <a:pt x="384604" y="3028991"/>
                    <a:pt x="254278" y="2919833"/>
                  </a:cubicBezTo>
                  <a:cubicBezTo>
                    <a:pt x="145767" y="2828948"/>
                    <a:pt x="81795" y="2635637"/>
                    <a:pt x="63030" y="2435437"/>
                  </a:cubicBezTo>
                  <a:close/>
                </a:path>
              </a:pathLst>
            </a:custGeom>
            <a:solidFill>
              <a:srgbClr val="75441B"/>
            </a:solidFill>
          </p:spPr>
          <p:txBody>
            <a:bodyPr/>
            <a:lstStyle/>
            <a:p>
              <a:endParaRPr lang="en-US"/>
            </a:p>
          </p:txBody>
        </p:sp>
      </p:grpSp>
      <p:sp>
        <p:nvSpPr>
          <p:cNvPr id="17" name="Rectangle 16">
            <a:extLst>
              <a:ext uri="{FF2B5EF4-FFF2-40B4-BE49-F238E27FC236}">
                <a16:creationId xmlns:a16="http://schemas.microsoft.com/office/drawing/2014/main" id="{9ACC6EE3-D461-6BB6-74EB-08C9D690FB30}"/>
              </a:ext>
            </a:extLst>
          </p:cNvPr>
          <p:cNvSpPr/>
          <p:nvPr/>
        </p:nvSpPr>
        <p:spPr>
          <a:xfrm>
            <a:off x="5486662" y="2158449"/>
            <a:ext cx="5932188" cy="3046988"/>
          </a:xfrm>
          <a:prstGeom prst="rect">
            <a:avLst/>
          </a:prstGeom>
        </p:spPr>
        <p:txBody>
          <a:bodyPr wrap="square">
            <a:spAutoFit/>
          </a:bodyPr>
          <a:lstStyle/>
          <a:p>
            <a:pPr algn="ctr" defTabSz="609630"/>
            <a:r>
              <a:rPr lang="en-GB" sz="4800" b="1" dirty="0" err="1">
                <a:solidFill>
                  <a:srgbClr val="FCE5A5"/>
                </a:solidFill>
              </a:rPr>
              <a:t>Thảo</a:t>
            </a:r>
            <a:r>
              <a:rPr lang="en-GB" sz="4800" b="1" dirty="0">
                <a:solidFill>
                  <a:srgbClr val="FCE5A5"/>
                </a:solidFill>
              </a:rPr>
              <a:t> </a:t>
            </a:r>
            <a:r>
              <a:rPr lang="en-GB" sz="4800" b="1" dirty="0" err="1">
                <a:solidFill>
                  <a:srgbClr val="FCE5A5"/>
                </a:solidFill>
              </a:rPr>
              <a:t>luận</a:t>
            </a:r>
            <a:r>
              <a:rPr lang="en-GB" sz="4800" b="1" dirty="0">
                <a:solidFill>
                  <a:srgbClr val="FCE5A5"/>
                </a:solidFill>
              </a:rPr>
              <a:t> </a:t>
            </a:r>
            <a:r>
              <a:rPr lang="en-GB" sz="4800" b="1" dirty="0" err="1">
                <a:solidFill>
                  <a:srgbClr val="FCE5A5"/>
                </a:solidFill>
              </a:rPr>
              <a:t>nhóm</a:t>
            </a:r>
            <a:r>
              <a:rPr lang="en-GB" sz="4800" b="1" dirty="0">
                <a:solidFill>
                  <a:srgbClr val="FCE5A5"/>
                </a:solidFill>
              </a:rPr>
              <a:t> </a:t>
            </a:r>
            <a:r>
              <a:rPr lang="en-GB" sz="4800" b="1" dirty="0" err="1">
                <a:solidFill>
                  <a:srgbClr val="FCE5A5"/>
                </a:solidFill>
              </a:rPr>
              <a:t>bàn</a:t>
            </a:r>
            <a:r>
              <a:rPr lang="en-GB" sz="4800" b="1" dirty="0">
                <a:solidFill>
                  <a:srgbClr val="FCE5A5"/>
                </a:solidFill>
              </a:rPr>
              <a:t>, </a:t>
            </a:r>
            <a:r>
              <a:rPr lang="en-GB" sz="4800" b="1" dirty="0" err="1">
                <a:solidFill>
                  <a:srgbClr val="FCE5A5"/>
                </a:solidFill>
              </a:rPr>
              <a:t>chuẩn</a:t>
            </a:r>
            <a:r>
              <a:rPr lang="en-GB" sz="4800" b="1" dirty="0">
                <a:solidFill>
                  <a:srgbClr val="FCE5A5"/>
                </a:solidFill>
              </a:rPr>
              <a:t> </a:t>
            </a:r>
            <a:r>
              <a:rPr lang="en-GB" sz="4800" b="1" dirty="0" err="1">
                <a:solidFill>
                  <a:srgbClr val="FCE5A5"/>
                </a:solidFill>
              </a:rPr>
              <a:t>bị</a:t>
            </a:r>
            <a:r>
              <a:rPr lang="en-GB" sz="4800" b="1" dirty="0">
                <a:solidFill>
                  <a:srgbClr val="FCE5A5"/>
                </a:solidFill>
              </a:rPr>
              <a:t> </a:t>
            </a:r>
            <a:r>
              <a:rPr lang="en-GB" sz="4800" b="1" dirty="0" err="1">
                <a:solidFill>
                  <a:srgbClr val="FCE5A5"/>
                </a:solidFill>
              </a:rPr>
              <a:t>nội</a:t>
            </a:r>
            <a:r>
              <a:rPr lang="en-GB" sz="4800" b="1" dirty="0">
                <a:solidFill>
                  <a:srgbClr val="FCE5A5"/>
                </a:solidFill>
              </a:rPr>
              <a:t> dung </a:t>
            </a:r>
            <a:r>
              <a:rPr lang="en-GB" sz="4800" b="1" dirty="0" err="1">
                <a:solidFill>
                  <a:srgbClr val="FCE5A5"/>
                </a:solidFill>
              </a:rPr>
              <a:t>một</a:t>
            </a:r>
            <a:r>
              <a:rPr lang="en-GB" sz="4800" b="1" dirty="0">
                <a:solidFill>
                  <a:srgbClr val="FCE5A5"/>
                </a:solidFill>
              </a:rPr>
              <a:t> </a:t>
            </a:r>
            <a:r>
              <a:rPr lang="en-GB" sz="4800" b="1" dirty="0" err="1">
                <a:solidFill>
                  <a:srgbClr val="FCE5A5"/>
                </a:solidFill>
              </a:rPr>
              <a:t>câu</a:t>
            </a:r>
            <a:r>
              <a:rPr lang="en-GB" sz="4800" b="1" dirty="0">
                <a:solidFill>
                  <a:srgbClr val="FCE5A5"/>
                </a:solidFill>
              </a:rPr>
              <a:t> </a:t>
            </a:r>
            <a:r>
              <a:rPr lang="en-GB" sz="4800" b="1" dirty="0" err="1">
                <a:solidFill>
                  <a:srgbClr val="FCE5A5"/>
                </a:solidFill>
              </a:rPr>
              <a:t>chuyện</a:t>
            </a:r>
            <a:r>
              <a:rPr lang="en-GB" sz="4800" b="1" dirty="0">
                <a:solidFill>
                  <a:srgbClr val="FCE5A5"/>
                </a:solidFill>
              </a:rPr>
              <a:t> </a:t>
            </a:r>
            <a:r>
              <a:rPr lang="en-GB" sz="4800" b="1" dirty="0" err="1">
                <a:solidFill>
                  <a:srgbClr val="FCE5A5"/>
                </a:solidFill>
              </a:rPr>
              <a:t>về</a:t>
            </a:r>
            <a:r>
              <a:rPr lang="en-GB" sz="4800" b="1" dirty="0">
                <a:solidFill>
                  <a:srgbClr val="FCE5A5"/>
                </a:solidFill>
              </a:rPr>
              <a:t> </a:t>
            </a:r>
            <a:r>
              <a:rPr lang="en-GB" sz="4800" b="1" dirty="0" err="1">
                <a:solidFill>
                  <a:srgbClr val="FCE5A5"/>
                </a:solidFill>
              </a:rPr>
              <a:t>thời</a:t>
            </a:r>
            <a:r>
              <a:rPr lang="en-GB" sz="4800" b="1" dirty="0">
                <a:solidFill>
                  <a:srgbClr val="FCE5A5"/>
                </a:solidFill>
              </a:rPr>
              <a:t> bao </a:t>
            </a:r>
            <a:r>
              <a:rPr lang="en-GB" sz="4800" b="1" dirty="0" err="1">
                <a:solidFill>
                  <a:srgbClr val="FCE5A5"/>
                </a:solidFill>
              </a:rPr>
              <a:t>cấp</a:t>
            </a:r>
            <a:endParaRPr lang="en-US" sz="4800" b="1" dirty="0">
              <a:solidFill>
                <a:srgbClr val="FCE5A5"/>
              </a:solidFill>
              <a:latin typeface="Calibri"/>
            </a:endParaRPr>
          </a:p>
        </p:txBody>
      </p:sp>
    </p:spTree>
    <p:extLst>
      <p:ext uri="{BB962C8B-B14F-4D97-AF65-F5344CB8AC3E}">
        <p14:creationId xmlns:p14="http://schemas.microsoft.com/office/powerpoint/2010/main" val="27822209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50649">
            <a:off x="9976938" y="-168315"/>
            <a:ext cx="4311513" cy="2743200"/>
          </a:xfrm>
          <a:prstGeom prst="rect">
            <a:avLst/>
          </a:prstGeom>
        </p:spPr>
      </p:pic>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62998" y="4951638"/>
            <a:ext cx="3136027" cy="3159725"/>
          </a:xfrm>
          <a:prstGeom prst="rect">
            <a:avLst/>
          </a:prstGeom>
        </p:spPr>
      </p:pic>
      <p:pic>
        <p:nvPicPr>
          <p:cNvPr id="5" name="Picture 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987145" flipH="1">
            <a:off x="-855425" y="-1485891"/>
            <a:ext cx="3469277" cy="4343382"/>
          </a:xfrm>
          <a:prstGeom prst="rect">
            <a:avLst/>
          </a:prstGeom>
        </p:spPr>
      </p:pic>
      <p:grpSp>
        <p:nvGrpSpPr>
          <p:cNvPr id="6" name="Group 6"/>
          <p:cNvGrpSpPr/>
          <p:nvPr/>
        </p:nvGrpSpPr>
        <p:grpSpPr>
          <a:xfrm>
            <a:off x="1690847" y="362458"/>
            <a:ext cx="7028787" cy="2315428"/>
            <a:chOff x="0" y="0"/>
            <a:chExt cx="3773388" cy="2216503"/>
          </a:xfrm>
        </p:grpSpPr>
        <p:sp>
          <p:nvSpPr>
            <p:cNvPr id="7" name="Freeform 7"/>
            <p:cNvSpPr/>
            <p:nvPr/>
          </p:nvSpPr>
          <p:spPr>
            <a:xfrm>
              <a:off x="-9098" y="-6509"/>
              <a:ext cx="3787719" cy="2248556"/>
            </a:xfrm>
            <a:custGeom>
              <a:avLst/>
              <a:gdLst/>
              <a:ahLst/>
              <a:cxnLst/>
              <a:rect l="l" t="t" r="r" b="b"/>
              <a:pathLst>
                <a:path w="3787719"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2894646" y="6965"/>
                  </a:cubicBezTo>
                  <a:lnTo>
                    <a:pt x="2894647" y="6965"/>
                  </a:lnTo>
                  <a:cubicBezTo>
                    <a:pt x="3111394" y="16819"/>
                    <a:pt x="3315709" y="36481"/>
                    <a:pt x="3449898" y="101690"/>
                  </a:cubicBezTo>
                  <a:cubicBezTo>
                    <a:pt x="3705944" y="226120"/>
                    <a:pt x="3787719" y="459160"/>
                    <a:pt x="3782231" y="704684"/>
                  </a:cubicBezTo>
                  <a:cubicBezTo>
                    <a:pt x="3782231" y="704684"/>
                    <a:pt x="3738943" y="1013073"/>
                    <a:pt x="3746376" y="1248607"/>
                  </a:cubicBezTo>
                  <a:cubicBezTo>
                    <a:pt x="3753500" y="1396804"/>
                    <a:pt x="3760656" y="1592407"/>
                    <a:pt x="3760656" y="1592407"/>
                  </a:cubicBezTo>
                  <a:cubicBezTo>
                    <a:pt x="3743975" y="1808139"/>
                    <a:pt x="3629331" y="2018751"/>
                    <a:pt x="3432462" y="2130375"/>
                  </a:cubicBezTo>
                  <a:cubicBezTo>
                    <a:pt x="3282110" y="2215624"/>
                    <a:pt x="3084079" y="2230722"/>
                    <a:pt x="2444111" y="2219980"/>
                  </a:cubicBezTo>
                  <a:lnTo>
                    <a:pt x="2444084" y="2219980"/>
                  </a:lnTo>
                  <a:cubicBezTo>
                    <a:pt x="645952" y="2214703"/>
                    <a:pt x="384604" y="2248556"/>
                    <a:pt x="254278" y="2139399"/>
                  </a:cubicBezTo>
                  <a:cubicBezTo>
                    <a:pt x="145767" y="2048514"/>
                    <a:pt x="81795" y="1855202"/>
                    <a:pt x="63030" y="1655003"/>
                  </a:cubicBezTo>
                  <a:close/>
                </a:path>
              </a:pathLst>
            </a:custGeom>
            <a:solidFill>
              <a:srgbClr val="6AACA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14414" y="1837458"/>
            <a:ext cx="2000251" cy="5093233"/>
          </a:xfrm>
          <a:prstGeom prst="rect">
            <a:avLst/>
          </a:prstGeom>
        </p:spPr>
      </p:pic>
      <p:pic>
        <p:nvPicPr>
          <p:cNvPr id="9" name="Picture 9"/>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856050">
            <a:off x="8315003" y="935917"/>
            <a:ext cx="557015" cy="534735"/>
          </a:xfrm>
          <a:prstGeom prst="rect">
            <a:avLst/>
          </a:prstGeom>
        </p:spPr>
      </p:pic>
      <p:sp>
        <p:nvSpPr>
          <p:cNvPr id="14" name="Rectangle 13"/>
          <p:cNvSpPr/>
          <p:nvPr/>
        </p:nvSpPr>
        <p:spPr>
          <a:xfrm>
            <a:off x="2203989" y="808501"/>
            <a:ext cx="6211461" cy="1446550"/>
          </a:xfrm>
          <a:prstGeom prst="rect">
            <a:avLst/>
          </a:prstGeom>
        </p:spPr>
        <p:txBody>
          <a:bodyPr wrap="square">
            <a:spAutoFit/>
          </a:bodyPr>
          <a:lstStyle/>
          <a:p>
            <a:pPr lvl="0" algn="ctr" defTabSz="609630"/>
            <a:r>
              <a:rPr lang="vi-VN" sz="4400" b="1" dirty="0">
                <a:solidFill>
                  <a:prstClr val="white"/>
                </a:solidFill>
                <a:latin typeface="Calibri"/>
              </a:rPr>
              <a:t>Chi tiết nào trong câu chuyện ấn tượng nhất? </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0" name="Group 6">
            <a:extLst>
              <a:ext uri="{FF2B5EF4-FFF2-40B4-BE49-F238E27FC236}">
                <a16:creationId xmlns:a16="http://schemas.microsoft.com/office/drawing/2014/main" id="{86FF4F28-8049-4ED5-A5D6-24FA51DDB543}"/>
              </a:ext>
            </a:extLst>
          </p:cNvPr>
          <p:cNvGrpSpPr/>
          <p:nvPr/>
        </p:nvGrpSpPr>
        <p:grpSpPr>
          <a:xfrm>
            <a:off x="1869523" y="3389437"/>
            <a:ext cx="7028787" cy="2065432"/>
            <a:chOff x="0" y="0"/>
            <a:chExt cx="3773388" cy="2216503"/>
          </a:xfrm>
        </p:grpSpPr>
        <p:sp>
          <p:nvSpPr>
            <p:cNvPr id="11" name="Freeform 7">
              <a:extLst>
                <a:ext uri="{FF2B5EF4-FFF2-40B4-BE49-F238E27FC236}">
                  <a16:creationId xmlns:a16="http://schemas.microsoft.com/office/drawing/2014/main" id="{ACF74CE9-D335-126D-A053-9DB8822976D0}"/>
                </a:ext>
              </a:extLst>
            </p:cNvPr>
            <p:cNvSpPr/>
            <p:nvPr/>
          </p:nvSpPr>
          <p:spPr>
            <a:xfrm>
              <a:off x="-9098" y="-6509"/>
              <a:ext cx="3787719" cy="2248556"/>
            </a:xfrm>
            <a:custGeom>
              <a:avLst/>
              <a:gdLst/>
              <a:ahLst/>
              <a:cxnLst/>
              <a:rect l="l" t="t" r="r" b="b"/>
              <a:pathLst>
                <a:path w="3787719"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2894646" y="6965"/>
                  </a:cubicBezTo>
                  <a:lnTo>
                    <a:pt x="2894647" y="6965"/>
                  </a:lnTo>
                  <a:cubicBezTo>
                    <a:pt x="3111394" y="16819"/>
                    <a:pt x="3315709" y="36481"/>
                    <a:pt x="3449898" y="101690"/>
                  </a:cubicBezTo>
                  <a:cubicBezTo>
                    <a:pt x="3705944" y="226120"/>
                    <a:pt x="3787719" y="459160"/>
                    <a:pt x="3782231" y="704684"/>
                  </a:cubicBezTo>
                  <a:cubicBezTo>
                    <a:pt x="3782231" y="704684"/>
                    <a:pt x="3738943" y="1013073"/>
                    <a:pt x="3746376" y="1248607"/>
                  </a:cubicBezTo>
                  <a:cubicBezTo>
                    <a:pt x="3753500" y="1396804"/>
                    <a:pt x="3760656" y="1592407"/>
                    <a:pt x="3760656" y="1592407"/>
                  </a:cubicBezTo>
                  <a:cubicBezTo>
                    <a:pt x="3743975" y="1808139"/>
                    <a:pt x="3629331" y="2018751"/>
                    <a:pt x="3432462" y="2130375"/>
                  </a:cubicBezTo>
                  <a:cubicBezTo>
                    <a:pt x="3282110" y="2215624"/>
                    <a:pt x="3084079" y="2230722"/>
                    <a:pt x="2444111" y="2219980"/>
                  </a:cubicBezTo>
                  <a:lnTo>
                    <a:pt x="2444084" y="2219980"/>
                  </a:lnTo>
                  <a:cubicBezTo>
                    <a:pt x="645952" y="2214703"/>
                    <a:pt x="384604" y="2248556"/>
                    <a:pt x="254278" y="2139399"/>
                  </a:cubicBezTo>
                  <a:cubicBezTo>
                    <a:pt x="145767" y="2048514"/>
                    <a:pt x="81795" y="1855202"/>
                    <a:pt x="63030" y="1655003"/>
                  </a:cubicBezTo>
                  <a:close/>
                </a:path>
              </a:pathLst>
            </a:custGeom>
            <a:solidFill>
              <a:srgbClr val="6AACA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Rectangle 14">
            <a:extLst>
              <a:ext uri="{FF2B5EF4-FFF2-40B4-BE49-F238E27FC236}">
                <a16:creationId xmlns:a16="http://schemas.microsoft.com/office/drawing/2014/main" id="{1B04DCA4-E40B-E3FD-FA7B-DD6CEFA8286B}"/>
              </a:ext>
            </a:extLst>
          </p:cNvPr>
          <p:cNvSpPr/>
          <p:nvPr/>
        </p:nvSpPr>
        <p:spPr>
          <a:xfrm>
            <a:off x="2382665" y="3835480"/>
            <a:ext cx="6211461" cy="1446550"/>
          </a:xfrm>
          <a:prstGeom prst="rect">
            <a:avLst/>
          </a:prstGeom>
        </p:spPr>
        <p:txBody>
          <a:bodyPr wrap="square">
            <a:spAutoFit/>
          </a:bodyPr>
          <a:lstStyle/>
          <a:p>
            <a:pPr lvl="0" algn="ctr" defTabSz="609630"/>
            <a:r>
              <a:rPr lang="vi-VN" sz="4400" b="1" dirty="0">
                <a:solidFill>
                  <a:prstClr val="white"/>
                </a:solidFill>
                <a:latin typeface="Calibri"/>
              </a:rPr>
              <a:t>Câu chuyện gửi đến thông điệp gì?</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349125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B21F"/>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endParaRPr lang="en-US"/>
            </a:p>
          </p:txBody>
        </p:sp>
      </p:grpSp>
      <p:pic>
        <p:nvPicPr>
          <p:cNvPr id="4" name="Picture 11"/>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5600" y="4445000"/>
            <a:ext cx="2274362" cy="2743200"/>
          </a:xfrm>
          <a:prstGeom prst="rect">
            <a:avLst/>
          </a:prstGeom>
        </p:spPr>
      </p:pic>
      <p:sp>
        <p:nvSpPr>
          <p:cNvPr id="6" name="WordArt 3"/>
          <p:cNvSpPr>
            <a:spLocks noChangeArrowheads="1" noChangeShapeType="1" noTextEdit="1"/>
          </p:cNvSpPr>
          <p:nvPr/>
        </p:nvSpPr>
        <p:spPr bwMode="auto">
          <a:xfrm>
            <a:off x="3493496" y="635000"/>
            <a:ext cx="5286897" cy="1677920"/>
          </a:xfrm>
          <a:prstGeom prst="rect">
            <a:avLst/>
          </a:prstGeom>
        </p:spPr>
        <p:txBody>
          <a:bodyPr wrap="none" fromWordArt="1">
            <a:prstTxWarp prst="textDeflate">
              <a:avLst>
                <a:gd name="adj" fmla="val 22620"/>
              </a:avLst>
            </a:prstTxWarp>
          </a:bodyPr>
          <a:lstStyle/>
          <a:p>
            <a:pPr algn="ctr" defTabSz="609630"/>
            <a:r>
              <a:rPr lang="en-US" sz="2400" b="1" kern="10" dirty="0" err="1">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Ghi</a:t>
            </a:r>
            <a:r>
              <a:rPr lang="en-US" sz="2400" b="1" kern="10" dirty="0">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 </a:t>
            </a:r>
            <a:r>
              <a:rPr lang="en-US" sz="2400" b="1" kern="10" dirty="0" err="1">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nhớ</a:t>
            </a:r>
            <a:endParaRPr lang="en-US" sz="2400" b="1" kern="10" dirty="0">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endParaRPr>
          </a:p>
        </p:txBody>
      </p:sp>
      <p:sp>
        <p:nvSpPr>
          <p:cNvPr id="7" name="AutoShape 5"/>
          <p:cNvSpPr>
            <a:spLocks noChangeArrowheads="1"/>
          </p:cNvSpPr>
          <p:nvPr/>
        </p:nvSpPr>
        <p:spPr bwMode="auto">
          <a:xfrm>
            <a:off x="1940534" y="1843584"/>
            <a:ext cx="9054038" cy="4471920"/>
          </a:xfrm>
          <a:prstGeom prst="horizontalScroll">
            <a:avLst>
              <a:gd name="adj" fmla="val 16620"/>
            </a:avLst>
          </a:prstGeom>
          <a:solidFill>
            <a:srgbClr val="FFD985"/>
          </a:solidFill>
          <a:ln w="28575">
            <a:solidFill>
              <a:srgbClr val="FFD985"/>
            </a:solidFill>
            <a:round/>
            <a:headEnd/>
            <a:tailEnd/>
          </a:ln>
        </p:spPr>
        <p:txBody>
          <a:bodyPr wrap="none" anchor="ctr"/>
          <a:lstStyle>
            <a:lvl1pPr defTabSz="917575" eaLnBrk="0" hangingPunct="0">
              <a:defRPr>
                <a:solidFill>
                  <a:schemeClr val="tx1"/>
                </a:solidFill>
                <a:latin typeface="Arial" panose="020B0604020202020204" pitchFamily="34" charset="0"/>
                <a:cs typeface="Arial" panose="020B0604020202020204" pitchFamily="34" charset="0"/>
              </a:defRPr>
            </a:lvl1pPr>
            <a:lvl2pPr marL="742950" indent="-285750" defTabSz="917575" eaLnBrk="0" hangingPunct="0">
              <a:defRPr>
                <a:solidFill>
                  <a:schemeClr val="tx1"/>
                </a:solidFill>
                <a:latin typeface="Arial" panose="020B0604020202020204" pitchFamily="34" charset="0"/>
                <a:cs typeface="Arial" panose="020B0604020202020204" pitchFamily="34" charset="0"/>
              </a:defRPr>
            </a:lvl2pPr>
            <a:lvl3pPr marL="1143000" indent="-228600" defTabSz="917575" eaLnBrk="0" hangingPunct="0">
              <a:defRPr>
                <a:solidFill>
                  <a:schemeClr val="tx1"/>
                </a:solidFill>
                <a:latin typeface="Arial" panose="020B0604020202020204" pitchFamily="34" charset="0"/>
                <a:cs typeface="Arial" panose="020B0604020202020204" pitchFamily="34" charset="0"/>
              </a:defRPr>
            </a:lvl3pPr>
            <a:lvl4pPr marL="1600200" indent="-228600" defTabSz="917575" eaLnBrk="0" hangingPunct="0">
              <a:defRPr>
                <a:solidFill>
                  <a:schemeClr val="tx1"/>
                </a:solidFill>
                <a:latin typeface="Arial" panose="020B0604020202020204" pitchFamily="34" charset="0"/>
                <a:cs typeface="Arial" panose="020B0604020202020204" pitchFamily="34" charset="0"/>
              </a:defRPr>
            </a:lvl4pPr>
            <a:lvl5pPr marL="2057400" indent="-228600" defTabSz="917575" eaLnBrk="0" hangingPunct="0">
              <a:defRPr>
                <a:solidFill>
                  <a:schemeClr val="tx1"/>
                </a:solidFill>
                <a:latin typeface="Arial" panose="020B0604020202020204" pitchFamily="34" charset="0"/>
                <a:cs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11747" eaLnBrk="1" hangingPunct="1"/>
            <a:r>
              <a:rPr lang="en-US" sz="3200" b="1" dirty="0" err="1"/>
              <a:t>Dù</a:t>
            </a:r>
            <a:r>
              <a:rPr lang="en-US" sz="3200" b="1" dirty="0"/>
              <a:t> </a:t>
            </a:r>
            <a:r>
              <a:rPr lang="en-US" sz="3200" b="1" dirty="0" err="1"/>
              <a:t>trong</a:t>
            </a:r>
            <a:r>
              <a:rPr lang="en-US" sz="3200" b="1" dirty="0"/>
              <a:t> </a:t>
            </a:r>
            <a:r>
              <a:rPr lang="en-US" sz="3200" b="1" dirty="0" err="1"/>
              <a:t>hoàn</a:t>
            </a:r>
            <a:r>
              <a:rPr lang="en-US" sz="3200" b="1" dirty="0"/>
              <a:t> </a:t>
            </a:r>
            <a:r>
              <a:rPr lang="en-US" sz="3200" b="1" dirty="0" err="1"/>
              <a:t>cảnh</a:t>
            </a:r>
            <a:r>
              <a:rPr lang="en-US" sz="3200" b="1" dirty="0"/>
              <a:t> </a:t>
            </a:r>
            <a:r>
              <a:rPr lang="en-US" sz="3200" b="1" dirty="0" err="1"/>
              <a:t>khó</a:t>
            </a:r>
            <a:r>
              <a:rPr lang="en-US" sz="3200" b="1" dirty="0"/>
              <a:t> </a:t>
            </a:r>
            <a:r>
              <a:rPr lang="en-US" sz="3200" b="1" dirty="0" err="1"/>
              <a:t>khăn</a:t>
            </a:r>
            <a:r>
              <a:rPr lang="en-US" sz="3200" b="1" dirty="0"/>
              <a:t> </a:t>
            </a:r>
            <a:r>
              <a:rPr lang="en-US" sz="3200" b="1" dirty="0" err="1"/>
              <a:t>về</a:t>
            </a:r>
            <a:r>
              <a:rPr lang="en-US" sz="3200" b="1" dirty="0"/>
              <a:t> </a:t>
            </a:r>
            <a:r>
              <a:rPr lang="en-US" sz="3200" b="1" dirty="0" err="1"/>
              <a:t>kinh</a:t>
            </a:r>
            <a:r>
              <a:rPr lang="en-US" sz="3200" b="1" dirty="0"/>
              <a:t> </a:t>
            </a:r>
            <a:r>
              <a:rPr lang="en-US" sz="3200" b="1" dirty="0" err="1"/>
              <a:t>tế</a:t>
            </a:r>
            <a:r>
              <a:rPr lang="en-US" sz="3200" b="1" dirty="0"/>
              <a:t>, </a:t>
            </a:r>
          </a:p>
          <a:p>
            <a:pPr algn="ctr" defTabSz="611747" eaLnBrk="1" hangingPunct="1"/>
            <a:r>
              <a:rPr lang="en-US" sz="3200" b="1" dirty="0"/>
              <a:t>con </a:t>
            </a:r>
            <a:r>
              <a:rPr lang="en-US" sz="3200" b="1" dirty="0" err="1"/>
              <a:t>người</a:t>
            </a:r>
            <a:r>
              <a:rPr lang="en-US" sz="3200" b="1" dirty="0"/>
              <a:t> </a:t>
            </a:r>
            <a:r>
              <a:rPr lang="en-US" sz="3200" b="1" dirty="0" err="1"/>
              <a:t>Việt</a:t>
            </a:r>
            <a:r>
              <a:rPr lang="en-US" sz="3200" b="1" dirty="0"/>
              <a:t> Nam </a:t>
            </a:r>
            <a:r>
              <a:rPr lang="en-US" sz="3200" b="1" dirty="0" err="1"/>
              <a:t>vẫn</a:t>
            </a:r>
            <a:r>
              <a:rPr lang="en-US" sz="3200" b="1" dirty="0"/>
              <a:t> </a:t>
            </a:r>
            <a:r>
              <a:rPr lang="en-US" sz="3200" b="1" dirty="0" err="1"/>
              <a:t>luôn</a:t>
            </a:r>
            <a:r>
              <a:rPr lang="en-US" sz="3200" b="1" dirty="0"/>
              <a:t> </a:t>
            </a:r>
            <a:r>
              <a:rPr lang="en-US" sz="3200" b="1" dirty="0" err="1"/>
              <a:t>giữ</a:t>
            </a:r>
            <a:r>
              <a:rPr lang="en-US" sz="3200" b="1" dirty="0"/>
              <a:t> </a:t>
            </a:r>
            <a:r>
              <a:rPr lang="en-US" sz="3200" b="1" dirty="0" err="1"/>
              <a:t>vững</a:t>
            </a:r>
            <a:endParaRPr lang="en-US" sz="3200" b="1" dirty="0"/>
          </a:p>
          <a:p>
            <a:pPr algn="ctr" defTabSz="611747" eaLnBrk="1" hangingPunct="1"/>
            <a:r>
              <a:rPr lang="en-US" sz="3200" b="1" dirty="0"/>
              <a:t> </a:t>
            </a:r>
            <a:r>
              <a:rPr lang="en-US" sz="3200" b="1" dirty="0" err="1"/>
              <a:t>tinh</a:t>
            </a:r>
            <a:r>
              <a:rPr lang="en-US" sz="3200" b="1" dirty="0"/>
              <a:t> </a:t>
            </a:r>
            <a:r>
              <a:rPr lang="en-US" sz="3200" b="1" dirty="0" err="1"/>
              <a:t>thần</a:t>
            </a:r>
            <a:r>
              <a:rPr lang="en-US" sz="3200" b="1" dirty="0"/>
              <a:t> </a:t>
            </a:r>
            <a:r>
              <a:rPr lang="en-US" sz="3200" b="1" dirty="0" err="1"/>
              <a:t>đoàn</a:t>
            </a:r>
            <a:r>
              <a:rPr lang="en-US" sz="3200" b="1" dirty="0"/>
              <a:t> </a:t>
            </a:r>
            <a:r>
              <a:rPr lang="en-US" sz="3200" b="1" dirty="0" err="1"/>
              <a:t>kết</a:t>
            </a:r>
            <a:r>
              <a:rPr lang="en-US" sz="3200" b="1" dirty="0"/>
              <a:t>, </a:t>
            </a:r>
            <a:r>
              <a:rPr lang="en-US" sz="3200" b="1" dirty="0" err="1"/>
              <a:t>lạc</a:t>
            </a:r>
            <a:r>
              <a:rPr lang="en-US" sz="3200" b="1" dirty="0"/>
              <a:t> </a:t>
            </a:r>
            <a:r>
              <a:rPr lang="en-US" sz="3200" b="1" dirty="0" err="1"/>
              <a:t>quan</a:t>
            </a:r>
            <a:r>
              <a:rPr lang="en-US" sz="3200" b="1" dirty="0"/>
              <a:t>, </a:t>
            </a:r>
            <a:r>
              <a:rPr lang="en-US" sz="3200" b="1" dirty="0" err="1"/>
              <a:t>cần</a:t>
            </a:r>
            <a:r>
              <a:rPr lang="en-US" sz="3200" b="1" dirty="0"/>
              <a:t> </a:t>
            </a:r>
            <a:r>
              <a:rPr lang="en-US" sz="3200" b="1" dirty="0" err="1"/>
              <a:t>cù</a:t>
            </a:r>
            <a:endParaRPr lang="en-US" sz="3200" b="1" dirty="0"/>
          </a:p>
          <a:p>
            <a:pPr algn="ctr" defTabSz="611747" eaLnBrk="1" hangingPunct="1"/>
            <a:r>
              <a:rPr lang="en-US" sz="3200" b="1" dirty="0"/>
              <a:t> </a:t>
            </a:r>
            <a:r>
              <a:rPr lang="en-US" sz="3200" b="1" dirty="0" err="1"/>
              <a:t>và</a:t>
            </a:r>
            <a:r>
              <a:rPr lang="en-US" sz="3200" b="1" dirty="0"/>
              <a:t> </a:t>
            </a:r>
            <a:r>
              <a:rPr lang="en-US" sz="3200" b="1" dirty="0" err="1"/>
              <a:t>quyết</a:t>
            </a:r>
            <a:r>
              <a:rPr lang="en-US" sz="3200" b="1" dirty="0"/>
              <a:t> </a:t>
            </a:r>
            <a:r>
              <a:rPr lang="en-US" sz="3200" b="1" dirty="0" err="1"/>
              <a:t>tâm</a:t>
            </a:r>
            <a:r>
              <a:rPr lang="en-US" sz="3200" b="1" dirty="0"/>
              <a:t> </a:t>
            </a:r>
            <a:r>
              <a:rPr lang="en-US" sz="3200" b="1" dirty="0" err="1"/>
              <a:t>vượt</a:t>
            </a:r>
            <a:r>
              <a:rPr lang="en-US" sz="3200" b="1" dirty="0"/>
              <a:t> qua </a:t>
            </a:r>
            <a:r>
              <a:rPr lang="en-US" sz="3200" b="1" dirty="0" err="1"/>
              <a:t>mọi</a:t>
            </a:r>
            <a:r>
              <a:rPr lang="en-US" sz="3200" b="1" dirty="0"/>
              <a:t> </a:t>
            </a:r>
            <a:r>
              <a:rPr lang="en-US" sz="3200" b="1" dirty="0" err="1"/>
              <a:t>gian</a:t>
            </a:r>
            <a:r>
              <a:rPr lang="en-US" sz="3200" b="1" dirty="0"/>
              <a:t> </a:t>
            </a:r>
            <a:r>
              <a:rPr lang="en-US" sz="3200" b="1" dirty="0" err="1"/>
              <a:t>khổ</a:t>
            </a:r>
            <a:r>
              <a:rPr lang="en-US" sz="3200" b="1" dirty="0"/>
              <a:t> </a:t>
            </a:r>
          </a:p>
          <a:p>
            <a:pPr algn="ctr" defTabSz="611747" eaLnBrk="1" hangingPunct="1"/>
            <a:r>
              <a:rPr lang="en-US" sz="3200" b="1" dirty="0" err="1"/>
              <a:t>để</a:t>
            </a:r>
            <a:r>
              <a:rPr lang="en-US" sz="3200" b="1" dirty="0"/>
              <a:t> </a:t>
            </a:r>
            <a:r>
              <a:rPr lang="en-US" sz="3200" b="1" dirty="0" err="1"/>
              <a:t>xây</a:t>
            </a:r>
            <a:r>
              <a:rPr lang="en-US" sz="3200" b="1" dirty="0"/>
              <a:t> </a:t>
            </a:r>
            <a:r>
              <a:rPr lang="en-US" sz="3200" b="1" dirty="0" err="1"/>
              <a:t>dựng</a:t>
            </a:r>
            <a:r>
              <a:rPr lang="en-US" sz="3200" b="1" dirty="0"/>
              <a:t> </a:t>
            </a:r>
            <a:r>
              <a:rPr lang="en-US" sz="3200" b="1" dirty="0" err="1"/>
              <a:t>đất</a:t>
            </a:r>
            <a:r>
              <a:rPr lang="en-US" sz="3200" b="1" dirty="0"/>
              <a:t> </a:t>
            </a:r>
            <a:r>
              <a:rPr lang="en-US" sz="3200" b="1" dirty="0" err="1"/>
              <a:t>nước</a:t>
            </a:r>
            <a:r>
              <a:rPr lang="en-US" sz="3200" b="1" dirty="0"/>
              <a:t>.</a:t>
            </a:r>
            <a:endParaRPr lang="en-US" altLang="en-US" sz="4400" b="1" dirty="0">
              <a:solidFill>
                <a:prstClr val="black"/>
              </a:solidFill>
              <a:latin typeface="Calibri"/>
              <a:cs typeface="Times New Roman" panose="02020603050405020304" pitchFamily="18" charset="0"/>
            </a:endParaRPr>
          </a:p>
        </p:txBody>
      </p:sp>
    </p:spTree>
    <p:extLst>
      <p:ext uri="{BB962C8B-B14F-4D97-AF65-F5344CB8AC3E}">
        <p14:creationId xmlns:p14="http://schemas.microsoft.com/office/powerpoint/2010/main" val="2002358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9" name="Picture 18">
            <a:extLst>
              <a:ext uri="{FF2B5EF4-FFF2-40B4-BE49-F238E27FC236}">
                <a16:creationId xmlns:a16="http://schemas.microsoft.com/office/drawing/2014/main" id="{8740456B-C594-DBFB-FE85-4F45FAF07AAE}"/>
              </a:ext>
            </a:extLst>
          </p:cNvPr>
          <p:cNvPicPr>
            <a:picLocks noChangeAspect="1"/>
          </p:cNvPicPr>
          <p:nvPr/>
        </p:nvPicPr>
        <p:blipFill>
          <a:blip r:embed="rId2"/>
          <a:stretch>
            <a:fillRect/>
          </a:stretch>
        </p:blipFill>
        <p:spPr>
          <a:xfrm>
            <a:off x="-295275" y="377669"/>
            <a:ext cx="12192000" cy="3778561"/>
          </a:xfrm>
          <a:prstGeom prst="rect">
            <a:avLst/>
          </a:prstGeom>
        </p:spPr>
      </p:pic>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15" y="2143125"/>
            <a:ext cx="5083423" cy="4714875"/>
          </a:xfrm>
          <a:prstGeom prst="rect">
            <a:avLst/>
          </a:prstGeom>
        </p:spPr>
      </p:pic>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6"/>
          <a:stretch>
            <a:fillRect/>
          </a:stretch>
        </p:blipFill>
        <p:spPr>
          <a:xfrm>
            <a:off x="126576" y="269295"/>
            <a:ext cx="6852498" cy="1652159"/>
          </a:xfrm>
          <a:prstGeom prst="rect">
            <a:avLst/>
          </a:prstGeom>
        </p:spPr>
      </p:pic>
      <p:sp>
        <p:nvSpPr>
          <p:cNvPr id="5" name="Rectangle: Rounded Corners 4">
            <a:extLst>
              <a:ext uri="{FF2B5EF4-FFF2-40B4-BE49-F238E27FC236}">
                <a16:creationId xmlns:a16="http://schemas.microsoft.com/office/drawing/2014/main" id="{208C9242-A3FC-5FF8-382A-50E9D9A61191}"/>
              </a:ext>
            </a:extLst>
          </p:cNvPr>
          <p:cNvSpPr/>
          <p:nvPr/>
        </p:nvSpPr>
        <p:spPr>
          <a:xfrm>
            <a:off x="6085114" y="1937658"/>
            <a:ext cx="5812972" cy="46699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t>1 bạn xung phong làm phóng viên, lần lượt hỏi các bạn trong lớp: </a:t>
            </a:r>
          </a:p>
          <a:p>
            <a:pPr algn="just"/>
            <a:r>
              <a:rPr lang="vi-VN" sz="2800" dirty="0"/>
              <a:t>+ Bạn ấn tượng với điều gì nhất trong giờ học? </a:t>
            </a:r>
          </a:p>
          <a:p>
            <a:pPr algn="just"/>
            <a:r>
              <a:rPr lang="vi-VN" sz="2800" dirty="0"/>
              <a:t>+ Bạn có suy nghĩ gì khi biết về đất nước mình trước thời kì đồi mới?</a:t>
            </a:r>
          </a:p>
          <a:p>
            <a:pPr algn="just"/>
            <a:r>
              <a:rPr lang="vi-VN" sz="2800" dirty="0"/>
              <a:t>+ Bạn sẽ chia sẻ điều gì với người thân ở nhà sau bài học? </a:t>
            </a:r>
          </a:p>
        </p:txBody>
      </p:sp>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502216" flipH="1" flipV="1">
            <a:off x="8918386" y="2861489"/>
            <a:ext cx="4651954" cy="5824043"/>
          </a:xfrm>
          <a:prstGeom prst="rect">
            <a:avLst/>
          </a:prstGeom>
        </p:spPr>
      </p:pic>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878334" flipH="1" flipV="1">
            <a:off x="-1640176" y="-701020"/>
            <a:ext cx="4651954" cy="5824043"/>
          </a:xfrm>
          <a:prstGeom prst="rect">
            <a:avLst/>
          </a:prstGeom>
        </p:spPr>
      </p:pic>
      <p:pic>
        <p:nvPicPr>
          <p:cNvPr id="5" name="Picture 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103999" y="2896542"/>
            <a:ext cx="2643578" cy="2663555"/>
          </a:xfrm>
          <a:prstGeom prst="rect">
            <a:avLst/>
          </a:prstGeom>
        </p:spPr>
      </p:pic>
      <p:grpSp>
        <p:nvGrpSpPr>
          <p:cNvPr id="6" name="Group 6"/>
          <p:cNvGrpSpPr/>
          <p:nvPr/>
        </p:nvGrpSpPr>
        <p:grpSpPr>
          <a:xfrm>
            <a:off x="2007219" y="2549051"/>
            <a:ext cx="8095785" cy="3751388"/>
            <a:chOff x="0" y="0"/>
            <a:chExt cx="8845790" cy="4316406"/>
          </a:xfrm>
        </p:grpSpPr>
        <p:sp>
          <p:nvSpPr>
            <p:cNvPr id="7" name="Freeform 7"/>
            <p:cNvSpPr/>
            <p:nvPr/>
          </p:nvSpPr>
          <p:spPr>
            <a:xfrm>
              <a:off x="-9098" y="-6509"/>
              <a:ext cx="8860121" cy="4348460"/>
            </a:xfrm>
            <a:custGeom>
              <a:avLst/>
              <a:gdLst/>
              <a:ahLst/>
              <a:cxnLst/>
              <a:rect l="l" t="t" r="r" b="b"/>
              <a:pathLst>
                <a:path w="8860121" h="4348460">
                  <a:moveTo>
                    <a:pt x="63030" y="3754906"/>
                  </a:moveTo>
                  <a:cubicBezTo>
                    <a:pt x="63030" y="3754906"/>
                    <a:pt x="0" y="3508342"/>
                    <a:pt x="10218" y="1214762"/>
                  </a:cubicBezTo>
                  <a:cubicBezTo>
                    <a:pt x="18651" y="990971"/>
                    <a:pt x="65033" y="645332"/>
                    <a:pt x="65033" y="645332"/>
                  </a:cubicBezTo>
                  <a:cubicBezTo>
                    <a:pt x="82233" y="502466"/>
                    <a:pt x="56685" y="337866"/>
                    <a:pt x="181385" y="223925"/>
                  </a:cubicBezTo>
                  <a:cubicBezTo>
                    <a:pt x="346794" y="72788"/>
                    <a:pt x="621643" y="0"/>
                    <a:pt x="7967048" y="6965"/>
                  </a:cubicBezTo>
                  <a:lnTo>
                    <a:pt x="7967049" y="6965"/>
                  </a:lnTo>
                  <a:cubicBezTo>
                    <a:pt x="8183796" y="16819"/>
                    <a:pt x="8388111" y="36481"/>
                    <a:pt x="8522299" y="101690"/>
                  </a:cubicBezTo>
                  <a:cubicBezTo>
                    <a:pt x="8778345" y="226120"/>
                    <a:pt x="8860121" y="459160"/>
                    <a:pt x="8854632" y="704684"/>
                  </a:cubicBezTo>
                  <a:cubicBezTo>
                    <a:pt x="8854632" y="704684"/>
                    <a:pt x="8811344" y="1013073"/>
                    <a:pt x="8818778" y="1248607"/>
                  </a:cubicBezTo>
                  <a:cubicBezTo>
                    <a:pt x="8825902" y="3496708"/>
                    <a:pt x="8833058" y="3692311"/>
                    <a:pt x="8833058" y="3692311"/>
                  </a:cubicBezTo>
                  <a:cubicBezTo>
                    <a:pt x="8816377" y="3908043"/>
                    <a:pt x="8701733" y="4118655"/>
                    <a:pt x="8504863" y="4230279"/>
                  </a:cubicBezTo>
                  <a:cubicBezTo>
                    <a:pt x="8354512" y="4315527"/>
                    <a:pt x="8156481" y="4330625"/>
                    <a:pt x="6483771" y="4319884"/>
                  </a:cubicBezTo>
                  <a:lnTo>
                    <a:pt x="6483680" y="4319884"/>
                  </a:lnTo>
                  <a:cubicBezTo>
                    <a:pt x="645952" y="4314607"/>
                    <a:pt x="384604" y="4348460"/>
                    <a:pt x="254278" y="4239302"/>
                  </a:cubicBezTo>
                  <a:cubicBezTo>
                    <a:pt x="145767" y="4148417"/>
                    <a:pt x="81795" y="3955105"/>
                    <a:pt x="63030" y="3754906"/>
                  </a:cubicBezTo>
                  <a:close/>
                </a:path>
              </a:pathLst>
            </a:custGeom>
            <a:solidFill>
              <a:srgbClr val="6AACAF"/>
            </a:solidFill>
          </p:spPr>
          <p:txBody>
            <a:bodyPr/>
            <a:lstStyle/>
            <a:p>
              <a:endParaRPr lang="en-US"/>
            </a:p>
          </p:txBody>
        </p:sp>
      </p:grpSp>
      <p:pic>
        <p:nvPicPr>
          <p:cNvPr id="8" name="Picture 8"/>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9558125" y="2009525"/>
            <a:ext cx="557015" cy="534735"/>
          </a:xfrm>
          <a:prstGeom prst="rect">
            <a:avLst/>
          </a:prstGeom>
        </p:spPr>
      </p:pic>
      <p:pic>
        <p:nvPicPr>
          <p:cNvPr id="9" name="Picture 9"/>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272906">
            <a:off x="1690201" y="5193229"/>
            <a:ext cx="557015" cy="534735"/>
          </a:xfrm>
          <a:prstGeom prst="rect">
            <a:avLst/>
          </a:prstGeom>
        </p:spPr>
      </p:pic>
      <p:pic>
        <p:nvPicPr>
          <p:cNvPr id="10" name="Picture 10"/>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235094" y="793750"/>
            <a:ext cx="3826814" cy="2038648"/>
          </a:xfrm>
          <a:prstGeom prst="rect">
            <a:avLst/>
          </a:prstGeom>
        </p:spPr>
      </p:pic>
      <p:sp>
        <p:nvSpPr>
          <p:cNvPr id="11" name="TextBox 11"/>
          <p:cNvSpPr txBox="1"/>
          <p:nvPr/>
        </p:nvSpPr>
        <p:spPr>
          <a:xfrm>
            <a:off x="3102158" y="3458853"/>
            <a:ext cx="5974985" cy="924869"/>
          </a:xfrm>
          <a:prstGeom prst="rect">
            <a:avLst/>
          </a:prstGeom>
        </p:spPr>
        <p:txBody>
          <a:bodyPr lIns="0" tIns="0" rIns="0" bIns="0" rtlCol="0" anchor="t">
            <a:spAutoFit/>
          </a:bodyPr>
          <a:lstStyle/>
          <a:p>
            <a:pPr algn="ctr" defTabSz="609630">
              <a:lnSpc>
                <a:spcPts val="6943"/>
              </a:lnSpc>
            </a:pPr>
            <a:endParaRPr lang="en-US" sz="7715" spc="-77" dirty="0">
              <a:solidFill>
                <a:srgbClr val="FFFFFF"/>
              </a:solidFill>
              <a:latin typeface="Bryndan Write Bold"/>
            </a:endParaRPr>
          </a:p>
        </p:txBody>
      </p:sp>
      <p:pic>
        <p:nvPicPr>
          <p:cNvPr id="13" name="Picture 12">
            <a:extLst>
              <a:ext uri="{FF2B5EF4-FFF2-40B4-BE49-F238E27FC236}">
                <a16:creationId xmlns:a16="http://schemas.microsoft.com/office/drawing/2014/main" id="{340168A6-937F-0723-E110-8C56FC40DE5E}"/>
              </a:ext>
            </a:extLst>
          </p:cNvPr>
          <p:cNvPicPr>
            <a:picLocks noChangeAspect="1"/>
          </p:cNvPicPr>
          <p:nvPr/>
        </p:nvPicPr>
        <p:blipFill>
          <a:blip r:embed="rId13"/>
          <a:stretch>
            <a:fillRect/>
          </a:stretch>
        </p:blipFill>
        <p:spPr>
          <a:xfrm>
            <a:off x="1750741" y="2804099"/>
            <a:ext cx="8427829" cy="405390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785509" flipH="1">
            <a:off x="-502679" y="-1882711"/>
            <a:ext cx="4864375" cy="6089984"/>
          </a:xfrm>
          <a:prstGeom prst="rect">
            <a:avLst/>
          </a:prstGeom>
        </p:spPr>
      </p:pic>
      <p:grpSp>
        <p:nvGrpSpPr>
          <p:cNvPr id="4" name="Group 4"/>
          <p:cNvGrpSpPr/>
          <p:nvPr/>
        </p:nvGrpSpPr>
        <p:grpSpPr>
          <a:xfrm>
            <a:off x="1341009" y="685800"/>
            <a:ext cx="9509982" cy="1734237"/>
            <a:chOff x="0" y="0"/>
            <a:chExt cx="12154565" cy="2216503"/>
          </a:xfrm>
        </p:grpSpPr>
        <p:sp>
          <p:nvSpPr>
            <p:cNvPr id="5" name="Freeform 5"/>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75441B"/>
            </a:solidFill>
          </p:spPr>
          <p:txBody>
            <a:bodyPr/>
            <a:lstStyle/>
            <a:p>
              <a:endParaRPr lang="en-US"/>
            </a:p>
          </p:txBody>
        </p:sp>
      </p:grpSp>
      <p:pic>
        <p:nvPicPr>
          <p:cNvPr id="6" name="Picture 6"/>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812727" y="5209350"/>
            <a:ext cx="3505095" cy="3531582"/>
          </a:xfrm>
          <a:prstGeom prst="rect">
            <a:avLst/>
          </a:prstGeom>
        </p:spPr>
      </p:pic>
      <p:grpSp>
        <p:nvGrpSpPr>
          <p:cNvPr id="7" name="Group 7"/>
          <p:cNvGrpSpPr/>
          <p:nvPr/>
        </p:nvGrpSpPr>
        <p:grpSpPr>
          <a:xfrm>
            <a:off x="1341009" y="2644432"/>
            <a:ext cx="9509982" cy="3460575"/>
            <a:chOff x="0" y="0"/>
            <a:chExt cx="12154565" cy="4422909"/>
          </a:xfrm>
        </p:grpSpPr>
        <p:sp>
          <p:nvSpPr>
            <p:cNvPr id="8" name="Freeform 8"/>
            <p:cNvSpPr/>
            <p:nvPr/>
          </p:nvSpPr>
          <p:spPr>
            <a:xfrm>
              <a:off x="-9098" y="-6509"/>
              <a:ext cx="12168896" cy="4454962"/>
            </a:xfrm>
            <a:custGeom>
              <a:avLst/>
              <a:gdLst/>
              <a:ahLst/>
              <a:cxnLst/>
              <a:rect l="l" t="t" r="r" b="b"/>
              <a:pathLst>
                <a:path w="12168896"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3603211"/>
                    <a:pt x="12141833" y="3798814"/>
                    <a:pt x="12141833" y="3798814"/>
                  </a:cubicBezTo>
                  <a:cubicBezTo>
                    <a:pt x="12125151" y="4014546"/>
                    <a:pt x="12010507" y="4225158"/>
                    <a:pt x="11813639" y="4336782"/>
                  </a:cubicBezTo>
                  <a:cubicBezTo>
                    <a:pt x="11663287" y="4422031"/>
                    <a:pt x="11465256" y="4437128"/>
                    <a:pt x="9118880" y="4426387"/>
                  </a:cubicBezTo>
                  <a:lnTo>
                    <a:pt x="9118746" y="4426387"/>
                  </a:lnTo>
                  <a:cubicBezTo>
                    <a:pt x="645952" y="4421110"/>
                    <a:pt x="384604" y="4454963"/>
                    <a:pt x="254278" y="4345805"/>
                  </a:cubicBezTo>
                  <a:cubicBezTo>
                    <a:pt x="145767" y="4254920"/>
                    <a:pt x="81795" y="4061608"/>
                    <a:pt x="63030" y="3861409"/>
                  </a:cubicBezTo>
                  <a:close/>
                </a:path>
              </a:pathLst>
            </a:custGeom>
            <a:solidFill>
              <a:srgbClr val="FFF5D8"/>
            </a:solidFill>
          </p:spPr>
          <p:txBody>
            <a:bodyPr/>
            <a:lstStyle/>
            <a:p>
              <a:endParaRPr lang="en-US"/>
            </a:p>
          </p:txBody>
        </p:sp>
      </p:grpSp>
      <p:pic>
        <p:nvPicPr>
          <p:cNvPr id="9" name="Picture 9"/>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18893">
            <a:off x="-1712024" y="1958672"/>
            <a:ext cx="3767325" cy="2623428"/>
          </a:xfrm>
          <a:prstGeom prst="rect">
            <a:avLst/>
          </a:prstGeom>
        </p:spPr>
      </p:pic>
      <p:pic>
        <p:nvPicPr>
          <p:cNvPr id="10" name="Picture 10"/>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77776" flipH="1">
            <a:off x="10417879" y="3803286"/>
            <a:ext cx="3137263" cy="2812128"/>
          </a:xfrm>
          <a:prstGeom prst="rect">
            <a:avLst/>
          </a:prstGeom>
        </p:spPr>
      </p:pic>
      <p:sp>
        <p:nvSpPr>
          <p:cNvPr id="11" name="TextBox 11"/>
          <p:cNvSpPr txBox="1"/>
          <p:nvPr/>
        </p:nvSpPr>
        <p:spPr>
          <a:xfrm>
            <a:off x="1706048" y="1419888"/>
            <a:ext cx="8776879" cy="753861"/>
          </a:xfrm>
          <a:prstGeom prst="rect">
            <a:avLst/>
          </a:prstGeom>
        </p:spPr>
        <p:txBody>
          <a:bodyPr lIns="0" tIns="0" rIns="0" bIns="0" rtlCol="0" anchor="t">
            <a:spAutoFit/>
          </a:bodyPr>
          <a:lstStyle/>
          <a:p>
            <a:pPr algn="ctr" defTabSz="609630">
              <a:lnSpc>
                <a:spcPts val="4620"/>
              </a:lnSpc>
            </a:pPr>
            <a:r>
              <a:rPr lang="en-GB" sz="9200" b="1" spc="-51" dirty="0">
                <a:solidFill>
                  <a:srgbClr val="FFF5D8"/>
                </a:solidFill>
                <a:effectLst>
                  <a:outerShdw blurRad="50800" dist="38100" dir="10800000" algn="r" rotWithShape="0">
                    <a:prstClr val="black">
                      <a:alpha val="40000"/>
                    </a:prstClr>
                  </a:outerShdw>
                </a:effectLst>
                <a:latin typeface="Calibri"/>
              </a:rPr>
              <a:t>HOẠT ĐỘNG 1</a:t>
            </a:r>
            <a:endParaRPr lang="en-US" sz="9200" b="1" spc="-51" dirty="0">
              <a:solidFill>
                <a:srgbClr val="FFF5D8"/>
              </a:solidFill>
              <a:effectLst>
                <a:outerShdw blurRad="50800" dist="38100" dir="10800000" algn="r" rotWithShape="0">
                  <a:prstClr val="black">
                    <a:alpha val="40000"/>
                  </a:prstClr>
                </a:outerShdw>
              </a:effectLst>
              <a:latin typeface="Calibri"/>
            </a:endParaRPr>
          </a:p>
        </p:txBody>
      </p:sp>
      <p:sp>
        <p:nvSpPr>
          <p:cNvPr id="12" name="TextBox 12"/>
          <p:cNvSpPr txBox="1"/>
          <p:nvPr/>
        </p:nvSpPr>
        <p:spPr>
          <a:xfrm>
            <a:off x="2259447" y="3429001"/>
            <a:ext cx="7854589" cy="1477327"/>
          </a:xfrm>
          <a:prstGeom prst="rect">
            <a:avLst/>
          </a:prstGeom>
        </p:spPr>
        <p:txBody>
          <a:bodyPr lIns="0" tIns="0" rIns="0" bIns="0" numCol="1" rtlCol="0" anchor="t">
            <a:prstTxWarp prst="textWave4">
              <a:avLst/>
            </a:prstTxWarp>
            <a:spAutoFit/>
          </a:bodyPr>
          <a:lstStyle/>
          <a:p>
            <a:pPr algn="ctr" defTabSz="609630" eaLnBrk="0" hangingPunct="0">
              <a:lnSpc>
                <a:spcPct val="120000"/>
              </a:lnSpc>
            </a:pPr>
            <a:r>
              <a:rPr lang="vi-VN" sz="6000" b="1" dirty="0">
                <a:solidFill>
                  <a:srgbClr val="F79646">
                    <a:lumMod val="50000"/>
                  </a:srgbClr>
                </a:solidFill>
                <a:latin typeface="Calibri"/>
                <a:cs typeface="Times New Roman" pitchFamily="18" charset="0"/>
              </a:rPr>
              <a:t>Tìm hiểu đất nước trước thời kì Đổi mới </a:t>
            </a:r>
            <a:endParaRPr lang="en-US" sz="6000" b="1" dirty="0">
              <a:solidFill>
                <a:srgbClr val="F79646">
                  <a:lumMod val="50000"/>
                </a:srgbClr>
              </a:solidFill>
              <a:latin typeface="Calibri"/>
              <a:cs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grpSp>
        <p:nvGrpSpPr>
          <p:cNvPr id="9" name="Group 9"/>
          <p:cNvGrpSpPr/>
          <p:nvPr/>
        </p:nvGrpSpPr>
        <p:grpSpPr>
          <a:xfrm rot="-10800000">
            <a:off x="406400" y="482600"/>
            <a:ext cx="11176000" cy="5994400"/>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endParaRPr lang="en-US"/>
            </a:p>
          </p:txBody>
        </p:sp>
      </p:grpSp>
      <p:grpSp>
        <p:nvGrpSpPr>
          <p:cNvPr id="15" name="Group 4">
            <a:extLst>
              <a:ext uri="{FF2B5EF4-FFF2-40B4-BE49-F238E27FC236}">
                <a16:creationId xmlns:a16="http://schemas.microsoft.com/office/drawing/2014/main" id="{0ECF8F2C-2FFB-B860-2A3F-D6076040797B}"/>
              </a:ext>
            </a:extLst>
          </p:cNvPr>
          <p:cNvGrpSpPr/>
          <p:nvPr/>
        </p:nvGrpSpPr>
        <p:grpSpPr>
          <a:xfrm>
            <a:off x="947057" y="228600"/>
            <a:ext cx="7952847" cy="1727200"/>
            <a:chOff x="0" y="0"/>
            <a:chExt cx="13837408" cy="1577677"/>
          </a:xfrm>
        </p:grpSpPr>
        <p:grpSp>
          <p:nvGrpSpPr>
            <p:cNvPr id="16" name="Group 5">
              <a:extLst>
                <a:ext uri="{FF2B5EF4-FFF2-40B4-BE49-F238E27FC236}">
                  <a16:creationId xmlns:a16="http://schemas.microsoft.com/office/drawing/2014/main" id="{B5ABD39A-AED8-9D92-CB86-EBD2ABA3809E}"/>
                </a:ext>
              </a:extLst>
            </p:cNvPr>
            <p:cNvGrpSpPr/>
            <p:nvPr/>
          </p:nvGrpSpPr>
          <p:grpSpPr>
            <a:xfrm>
              <a:off x="0" y="0"/>
              <a:ext cx="13837408" cy="1577677"/>
              <a:chOff x="0" y="0"/>
              <a:chExt cx="3056431" cy="348480"/>
            </a:xfrm>
          </p:grpSpPr>
          <p:sp>
            <p:nvSpPr>
              <p:cNvPr id="25" name="Freeform 6">
                <a:extLst>
                  <a:ext uri="{FF2B5EF4-FFF2-40B4-BE49-F238E27FC236}">
                    <a16:creationId xmlns:a16="http://schemas.microsoft.com/office/drawing/2014/main" id="{E8087059-B1AF-3097-7295-FB35DBD0A3F5}"/>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defTabSz="609630">
                  <a:defRPr/>
                </a:pPr>
                <a:endParaRPr lang="en-US" sz="1200">
                  <a:solidFill>
                    <a:prstClr val="black"/>
                  </a:solidFill>
                  <a:latin typeface="Calibri"/>
                </a:endParaRPr>
              </a:p>
            </p:txBody>
          </p:sp>
        </p:grpSp>
        <p:sp>
          <p:nvSpPr>
            <p:cNvPr id="17" name="TextBox 7">
              <a:extLst>
                <a:ext uri="{FF2B5EF4-FFF2-40B4-BE49-F238E27FC236}">
                  <a16:creationId xmlns:a16="http://schemas.microsoft.com/office/drawing/2014/main" id="{CDE8CE02-E5C2-295B-33FE-4CC8738327C5}"/>
                </a:ext>
              </a:extLst>
            </p:cNvPr>
            <p:cNvSpPr txBox="1"/>
            <p:nvPr/>
          </p:nvSpPr>
          <p:spPr>
            <a:xfrm>
              <a:off x="914400" y="102409"/>
              <a:ext cx="12332810" cy="1287295"/>
            </a:xfrm>
            <a:prstGeom prst="rect">
              <a:avLst/>
            </a:prstGeom>
          </p:spPr>
          <p:txBody>
            <a:bodyPr wrap="square" lIns="0" tIns="0" rIns="0" bIns="0" rtlCol="0" anchor="t">
              <a:spAutoFit/>
            </a:bodyPr>
            <a:lstStyle/>
            <a:p>
              <a:pPr algn="ctr" defTabSz="609630">
                <a:lnSpc>
                  <a:spcPct val="120000"/>
                </a:lnSpc>
                <a:defRPr/>
              </a:pPr>
              <a:r>
                <a:rPr lang="vi-VN" sz="4000" b="1" dirty="0">
                  <a:solidFill>
                    <a:prstClr val="black"/>
                  </a:solidFill>
                  <a:latin typeface="Cambria" panose="02040503050406030204" pitchFamily="18" charset="0"/>
                  <a:ea typeface="Cambria" panose="02040503050406030204" pitchFamily="18" charset="0"/>
                </a:rPr>
                <a:t>Đất nước giai đoạn trước </a:t>
              </a:r>
              <a:r>
                <a:rPr lang="en-US" sz="4000" b="1" dirty="0">
                  <a:solidFill>
                    <a:prstClr val="black"/>
                  </a:solidFill>
                  <a:latin typeface="Cambria" panose="02040503050406030204" pitchFamily="18" charset="0"/>
                  <a:ea typeface="Cambria" panose="02040503050406030204" pitchFamily="18" charset="0"/>
                </a:rPr>
                <a:t>t</a:t>
              </a:r>
              <a:r>
                <a:rPr lang="vi-VN" sz="4000" b="1" dirty="0">
                  <a:solidFill>
                    <a:prstClr val="black"/>
                  </a:solidFill>
                  <a:latin typeface="Cambria" panose="02040503050406030204" pitchFamily="18" charset="0"/>
                  <a:ea typeface="Cambria" panose="02040503050406030204" pitchFamily="18" charset="0"/>
                </a:rPr>
                <a:t>hời kì </a:t>
              </a:r>
              <a:r>
                <a:rPr lang="en-US" sz="4000" b="1" dirty="0">
                  <a:solidFill>
                    <a:prstClr val="black"/>
                  </a:solidFill>
                  <a:latin typeface="Cambria" panose="02040503050406030204" pitchFamily="18" charset="0"/>
                  <a:ea typeface="Cambria" panose="02040503050406030204" pitchFamily="18" charset="0"/>
                </a:rPr>
                <a:t>đ</a:t>
              </a:r>
              <a:r>
                <a:rPr lang="vi-VN" sz="4000" b="1" dirty="0">
                  <a:solidFill>
                    <a:prstClr val="black"/>
                  </a:solidFill>
                  <a:latin typeface="Cambria" panose="02040503050406030204" pitchFamily="18" charset="0"/>
                  <a:ea typeface="Cambria" panose="02040503050406030204" pitchFamily="18" charset="0"/>
                </a:rPr>
                <a:t>ổi mới gọi là gì?</a:t>
              </a:r>
            </a:p>
          </p:txBody>
        </p:sp>
      </p:grpSp>
      <p:sp>
        <p:nvSpPr>
          <p:cNvPr id="26" name="Freeform 16">
            <a:extLst>
              <a:ext uri="{FF2B5EF4-FFF2-40B4-BE49-F238E27FC236}">
                <a16:creationId xmlns:a16="http://schemas.microsoft.com/office/drawing/2014/main" id="{C60F1457-8079-2B3F-F807-C573BC3108F6}"/>
              </a:ext>
            </a:extLst>
          </p:cNvPr>
          <p:cNvSpPr/>
          <p:nvPr/>
        </p:nvSpPr>
        <p:spPr>
          <a:xfrm>
            <a:off x="8559970" y="1213934"/>
            <a:ext cx="2568598" cy="5392095"/>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defRPr/>
            </a:pPr>
            <a:endParaRPr lang="en-US" sz="1200">
              <a:solidFill>
                <a:prstClr val="black"/>
              </a:solidFill>
              <a:latin typeface="Calibri"/>
            </a:endParaRPr>
          </a:p>
        </p:txBody>
      </p:sp>
      <p:grpSp>
        <p:nvGrpSpPr>
          <p:cNvPr id="27" name="Group 2">
            <a:extLst>
              <a:ext uri="{FF2B5EF4-FFF2-40B4-BE49-F238E27FC236}">
                <a16:creationId xmlns:a16="http://schemas.microsoft.com/office/drawing/2014/main" id="{E40A0750-037D-8FB6-EAD2-F83782527593}"/>
              </a:ext>
            </a:extLst>
          </p:cNvPr>
          <p:cNvGrpSpPr/>
          <p:nvPr/>
        </p:nvGrpSpPr>
        <p:grpSpPr>
          <a:xfrm>
            <a:off x="2082800" y="3091543"/>
            <a:ext cx="5580743" cy="1578429"/>
            <a:chOff x="0" y="0"/>
            <a:chExt cx="1098500" cy="406400"/>
          </a:xfrm>
          <a:solidFill>
            <a:schemeClr val="accent5">
              <a:lumMod val="20000"/>
              <a:lumOff val="80000"/>
            </a:schemeClr>
          </a:solidFill>
        </p:grpSpPr>
        <p:sp>
          <p:nvSpPr>
            <p:cNvPr id="28" name="Freeform 3">
              <a:extLst>
                <a:ext uri="{FF2B5EF4-FFF2-40B4-BE49-F238E27FC236}">
                  <a16:creationId xmlns:a16="http://schemas.microsoft.com/office/drawing/2014/main" id="{5DE3921E-4685-2B7C-554B-A919844731A0}"/>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defTabSz="609630">
                <a:defRPr/>
              </a:pPr>
              <a:endParaRPr lang="en-US" sz="1200">
                <a:solidFill>
                  <a:prstClr val="black"/>
                </a:solidFill>
                <a:latin typeface="Calibri"/>
              </a:endParaRPr>
            </a:p>
          </p:txBody>
        </p:sp>
        <p:sp>
          <p:nvSpPr>
            <p:cNvPr id="29" name="TextBox 4">
              <a:extLst>
                <a:ext uri="{FF2B5EF4-FFF2-40B4-BE49-F238E27FC236}">
                  <a16:creationId xmlns:a16="http://schemas.microsoft.com/office/drawing/2014/main" id="{BC8F98EC-7396-5E87-B7E6-6FFD2EEA639F}"/>
                </a:ext>
              </a:extLst>
            </p:cNvPr>
            <p:cNvSpPr txBox="1"/>
            <p:nvPr/>
          </p:nvSpPr>
          <p:spPr>
            <a:xfrm>
              <a:off x="0" y="0"/>
              <a:ext cx="1098500" cy="406400"/>
            </a:xfrm>
            <a:prstGeom prst="rect">
              <a:avLst/>
            </a:prstGeom>
            <a:grpFill/>
          </p:spPr>
          <p:txBody>
            <a:bodyPr lIns="33867" tIns="33867" rIns="33867" bIns="33867" rtlCol="0" anchor="ctr"/>
            <a:lstStyle/>
            <a:p>
              <a:pPr marL="0" lvl="1" algn="ctr" defTabSz="609630">
                <a:defRPr/>
              </a:pPr>
              <a:r>
                <a:rPr lang="vi-VN"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Thời kì bao cấp</a:t>
              </a:r>
              <a:endParaRPr lang="en-US" sz="8800" b="1" dirty="0">
                <a:solidFill>
                  <a:srgbClr val="FF0000"/>
                </a:solidFill>
                <a:latin typeface="Cambria" panose="02040503050406030204" pitchFamily="18" charset="0"/>
                <a:ea typeface="Cambria" panose="02040503050406030204" pitchFamily="18" charset="0"/>
                <a:cs typeface="Cabin Bold"/>
                <a:sym typeface="Cabin Bold"/>
              </a:endParaRPr>
            </a:p>
          </p:txBody>
        </p:sp>
      </p:gr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grpSp>
        <p:nvGrpSpPr>
          <p:cNvPr id="9" name="Group 9"/>
          <p:cNvGrpSpPr/>
          <p:nvPr/>
        </p:nvGrpSpPr>
        <p:grpSpPr>
          <a:xfrm rot="-10800000">
            <a:off x="406400" y="482600"/>
            <a:ext cx="11176000" cy="5994400"/>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4">
            <a:extLst>
              <a:ext uri="{FF2B5EF4-FFF2-40B4-BE49-F238E27FC236}">
                <a16:creationId xmlns:a16="http://schemas.microsoft.com/office/drawing/2014/main" id="{0ECF8F2C-2FFB-B860-2A3F-D6076040797B}"/>
              </a:ext>
            </a:extLst>
          </p:cNvPr>
          <p:cNvGrpSpPr/>
          <p:nvPr/>
        </p:nvGrpSpPr>
        <p:grpSpPr>
          <a:xfrm>
            <a:off x="947057" y="359229"/>
            <a:ext cx="7952847" cy="1727200"/>
            <a:chOff x="0" y="0"/>
            <a:chExt cx="13837408" cy="1577677"/>
          </a:xfrm>
        </p:grpSpPr>
        <p:grpSp>
          <p:nvGrpSpPr>
            <p:cNvPr id="16" name="Group 5">
              <a:extLst>
                <a:ext uri="{FF2B5EF4-FFF2-40B4-BE49-F238E27FC236}">
                  <a16:creationId xmlns:a16="http://schemas.microsoft.com/office/drawing/2014/main" id="{B5ABD39A-AED8-9D92-CB86-EBD2ABA3809E}"/>
                </a:ext>
              </a:extLst>
            </p:cNvPr>
            <p:cNvGrpSpPr/>
            <p:nvPr/>
          </p:nvGrpSpPr>
          <p:grpSpPr>
            <a:xfrm>
              <a:off x="0" y="0"/>
              <a:ext cx="13837408" cy="1577677"/>
              <a:chOff x="0" y="0"/>
              <a:chExt cx="3056431" cy="348480"/>
            </a:xfrm>
          </p:grpSpPr>
          <p:sp>
            <p:nvSpPr>
              <p:cNvPr id="25" name="Freeform 6">
                <a:extLst>
                  <a:ext uri="{FF2B5EF4-FFF2-40B4-BE49-F238E27FC236}">
                    <a16:creationId xmlns:a16="http://schemas.microsoft.com/office/drawing/2014/main" id="{E8087059-B1AF-3097-7295-FB35DBD0A3F5}"/>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7">
              <a:extLst>
                <a:ext uri="{FF2B5EF4-FFF2-40B4-BE49-F238E27FC236}">
                  <a16:creationId xmlns:a16="http://schemas.microsoft.com/office/drawing/2014/main" id="{CDE8CE02-E5C2-295B-33FE-4CC8738327C5}"/>
                </a:ext>
              </a:extLst>
            </p:cNvPr>
            <p:cNvSpPr txBox="1"/>
            <p:nvPr/>
          </p:nvSpPr>
          <p:spPr>
            <a:xfrm>
              <a:off x="914400" y="102409"/>
              <a:ext cx="12332810" cy="1287295"/>
            </a:xfrm>
            <a:prstGeom prst="rect">
              <a:avLst/>
            </a:prstGeom>
          </p:spPr>
          <p:txBody>
            <a:bodyPr wrap="square" lIns="0" tIns="0" rIns="0" bIns="0" rtlCol="0" anchor="t">
              <a:spAutoFit/>
            </a:bodyPr>
            <a:lstStyle/>
            <a:p>
              <a:pPr marL="0" marR="0" lvl="0" indent="0" algn="ctr" defTabSz="609630" rtl="0" eaLnBrk="1" fontAlgn="auto" latinLnBrk="0" hangingPunct="1">
                <a:lnSpc>
                  <a:spcPct val="12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Thời kì bao cấp diễn ra trong thời gian nào?</a:t>
              </a:r>
            </a:p>
          </p:txBody>
        </p:sp>
      </p:grpSp>
      <p:sp>
        <p:nvSpPr>
          <p:cNvPr id="26" name="Freeform 16">
            <a:extLst>
              <a:ext uri="{FF2B5EF4-FFF2-40B4-BE49-F238E27FC236}">
                <a16:creationId xmlns:a16="http://schemas.microsoft.com/office/drawing/2014/main" id="{C60F1457-8079-2B3F-F807-C573BC3108F6}"/>
              </a:ext>
            </a:extLst>
          </p:cNvPr>
          <p:cNvSpPr/>
          <p:nvPr/>
        </p:nvSpPr>
        <p:spPr>
          <a:xfrm>
            <a:off x="8559970" y="1213934"/>
            <a:ext cx="2568598" cy="5392095"/>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7" name="Group 2">
            <a:extLst>
              <a:ext uri="{FF2B5EF4-FFF2-40B4-BE49-F238E27FC236}">
                <a16:creationId xmlns:a16="http://schemas.microsoft.com/office/drawing/2014/main" id="{E40A0750-037D-8FB6-EAD2-F83782527593}"/>
              </a:ext>
            </a:extLst>
          </p:cNvPr>
          <p:cNvGrpSpPr/>
          <p:nvPr/>
        </p:nvGrpSpPr>
        <p:grpSpPr>
          <a:xfrm>
            <a:off x="2082800" y="3091543"/>
            <a:ext cx="5580743" cy="1578429"/>
            <a:chOff x="0" y="0"/>
            <a:chExt cx="1098500" cy="406400"/>
          </a:xfrm>
          <a:solidFill>
            <a:schemeClr val="accent5">
              <a:lumMod val="20000"/>
              <a:lumOff val="80000"/>
            </a:schemeClr>
          </a:solidFill>
        </p:grpSpPr>
        <p:sp>
          <p:nvSpPr>
            <p:cNvPr id="28" name="Freeform 3">
              <a:extLst>
                <a:ext uri="{FF2B5EF4-FFF2-40B4-BE49-F238E27FC236}">
                  <a16:creationId xmlns:a16="http://schemas.microsoft.com/office/drawing/2014/main" id="{5DE3921E-4685-2B7C-554B-A919844731A0}"/>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4">
              <a:extLst>
                <a:ext uri="{FF2B5EF4-FFF2-40B4-BE49-F238E27FC236}">
                  <a16:creationId xmlns:a16="http://schemas.microsoft.com/office/drawing/2014/main" id="{BC8F98EC-7396-5E87-B7E6-6FFD2EEA639F}"/>
                </a:ext>
              </a:extLst>
            </p:cNvPr>
            <p:cNvSpPr txBox="1"/>
            <p:nvPr/>
          </p:nvSpPr>
          <p:spPr>
            <a:xfrm>
              <a:off x="0" y="0"/>
              <a:ext cx="1098500" cy="406400"/>
            </a:xfrm>
            <a:prstGeom prst="rect">
              <a:avLst/>
            </a:prstGeom>
            <a:grpFill/>
          </p:spPr>
          <p:txBody>
            <a:bodyPr lIns="33867" tIns="33867" rIns="33867" bIns="33867" rtlCol="0" anchor="ctr"/>
            <a:lstStyle/>
            <a:p>
              <a:pPr marL="0" marR="0" lvl="1" indent="0" algn="ctr" defTabSz="60963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1976</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1986</a:t>
              </a:r>
              <a:endPar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17764414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grpSp>
        <p:nvGrpSpPr>
          <p:cNvPr id="9" name="Group 9"/>
          <p:cNvGrpSpPr/>
          <p:nvPr/>
        </p:nvGrpSpPr>
        <p:grpSpPr>
          <a:xfrm rot="-10800000">
            <a:off x="406400" y="482600"/>
            <a:ext cx="11176000" cy="5994400"/>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grpSp>
      <p:grpSp>
        <p:nvGrpSpPr>
          <p:cNvPr id="15" name="Group 4">
            <a:extLst>
              <a:ext uri="{FF2B5EF4-FFF2-40B4-BE49-F238E27FC236}">
                <a16:creationId xmlns:a16="http://schemas.microsoft.com/office/drawing/2014/main" id="{0ECF8F2C-2FFB-B860-2A3F-D6076040797B}"/>
              </a:ext>
            </a:extLst>
          </p:cNvPr>
          <p:cNvGrpSpPr/>
          <p:nvPr/>
        </p:nvGrpSpPr>
        <p:grpSpPr>
          <a:xfrm>
            <a:off x="947057" y="359229"/>
            <a:ext cx="7952847" cy="1727200"/>
            <a:chOff x="0" y="0"/>
            <a:chExt cx="13837408" cy="1577677"/>
          </a:xfrm>
        </p:grpSpPr>
        <p:grpSp>
          <p:nvGrpSpPr>
            <p:cNvPr id="16" name="Group 5">
              <a:extLst>
                <a:ext uri="{FF2B5EF4-FFF2-40B4-BE49-F238E27FC236}">
                  <a16:creationId xmlns:a16="http://schemas.microsoft.com/office/drawing/2014/main" id="{B5ABD39A-AED8-9D92-CB86-EBD2ABA3809E}"/>
                </a:ext>
              </a:extLst>
            </p:cNvPr>
            <p:cNvGrpSpPr/>
            <p:nvPr/>
          </p:nvGrpSpPr>
          <p:grpSpPr>
            <a:xfrm>
              <a:off x="0" y="0"/>
              <a:ext cx="13837408" cy="1577677"/>
              <a:chOff x="0" y="0"/>
              <a:chExt cx="3056431" cy="348480"/>
            </a:xfrm>
          </p:grpSpPr>
          <p:sp>
            <p:nvSpPr>
              <p:cNvPr id="25" name="Freeform 6">
                <a:extLst>
                  <a:ext uri="{FF2B5EF4-FFF2-40B4-BE49-F238E27FC236}">
                    <a16:creationId xmlns:a16="http://schemas.microsoft.com/office/drawing/2014/main" id="{E8087059-B1AF-3097-7295-FB35DBD0A3F5}"/>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7">
              <a:extLst>
                <a:ext uri="{FF2B5EF4-FFF2-40B4-BE49-F238E27FC236}">
                  <a16:creationId xmlns:a16="http://schemas.microsoft.com/office/drawing/2014/main" id="{CDE8CE02-E5C2-295B-33FE-4CC8738327C5}"/>
                </a:ext>
              </a:extLst>
            </p:cNvPr>
            <p:cNvSpPr txBox="1"/>
            <p:nvPr/>
          </p:nvSpPr>
          <p:spPr>
            <a:xfrm>
              <a:off x="914400" y="102409"/>
              <a:ext cx="12332810" cy="1287295"/>
            </a:xfrm>
            <a:prstGeom prst="rect">
              <a:avLst/>
            </a:prstGeom>
          </p:spPr>
          <p:txBody>
            <a:bodyPr wrap="square" lIns="0" tIns="0" rIns="0" bIns="0" rtlCol="0" anchor="t">
              <a:spAutoFit/>
            </a:bodyPr>
            <a:lstStyle/>
            <a:p>
              <a:pPr marL="0" marR="0" lvl="0" indent="0" algn="ctr" defTabSz="609630" rtl="0" eaLnBrk="1" fontAlgn="auto" latinLnBrk="0" hangingPunct="1">
                <a:lnSpc>
                  <a:spcPct val="12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Nêu những điểm nổi bật của thời kì này khác với ngày nay</a:t>
              </a:r>
            </a:p>
          </p:txBody>
        </p:sp>
      </p:grpSp>
      <p:sp>
        <p:nvSpPr>
          <p:cNvPr id="26" name="Freeform 16">
            <a:extLst>
              <a:ext uri="{FF2B5EF4-FFF2-40B4-BE49-F238E27FC236}">
                <a16:creationId xmlns:a16="http://schemas.microsoft.com/office/drawing/2014/main" id="{C60F1457-8079-2B3F-F807-C573BC3108F6}"/>
              </a:ext>
            </a:extLst>
          </p:cNvPr>
          <p:cNvSpPr/>
          <p:nvPr/>
        </p:nvSpPr>
        <p:spPr>
          <a:xfrm>
            <a:off x="8559970" y="1213934"/>
            <a:ext cx="2568598" cy="5392095"/>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7" name="Group 2">
            <a:extLst>
              <a:ext uri="{FF2B5EF4-FFF2-40B4-BE49-F238E27FC236}">
                <a16:creationId xmlns:a16="http://schemas.microsoft.com/office/drawing/2014/main" id="{E40A0750-037D-8FB6-EAD2-F83782527593}"/>
              </a:ext>
            </a:extLst>
          </p:cNvPr>
          <p:cNvGrpSpPr/>
          <p:nvPr/>
        </p:nvGrpSpPr>
        <p:grpSpPr>
          <a:xfrm>
            <a:off x="798285" y="2449286"/>
            <a:ext cx="7725229" cy="3766457"/>
            <a:chOff x="0" y="0"/>
            <a:chExt cx="1098500" cy="406400"/>
          </a:xfrm>
          <a:solidFill>
            <a:schemeClr val="accent5">
              <a:lumMod val="20000"/>
              <a:lumOff val="80000"/>
            </a:schemeClr>
          </a:solidFill>
        </p:grpSpPr>
        <p:sp>
          <p:nvSpPr>
            <p:cNvPr id="28" name="Freeform 3">
              <a:extLst>
                <a:ext uri="{FF2B5EF4-FFF2-40B4-BE49-F238E27FC236}">
                  <a16:creationId xmlns:a16="http://schemas.microsoft.com/office/drawing/2014/main" id="{5DE3921E-4685-2B7C-554B-A919844731A0}"/>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4">
              <a:extLst>
                <a:ext uri="{FF2B5EF4-FFF2-40B4-BE49-F238E27FC236}">
                  <a16:creationId xmlns:a16="http://schemas.microsoft.com/office/drawing/2014/main" id="{BC8F98EC-7396-5E87-B7E6-6FFD2EEA639F}"/>
                </a:ext>
              </a:extLst>
            </p:cNvPr>
            <p:cNvSpPr txBox="1"/>
            <p:nvPr/>
          </p:nvSpPr>
          <p:spPr>
            <a:xfrm>
              <a:off x="0" y="0"/>
              <a:ext cx="1098500" cy="406400"/>
            </a:xfrm>
            <a:prstGeom prst="rect">
              <a:avLst/>
            </a:prstGeom>
            <a:grpFill/>
          </p:spPr>
          <p:txBody>
            <a:bodyPr lIns="33867" tIns="33867" rIns="33867" bIns="33867" rtlCol="0" anchor="ctr"/>
            <a:lstStyle/>
            <a:p>
              <a:pPr marL="0" marR="0" algn="just">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Nhà</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nước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nắm</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quyền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phân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phối</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hầu</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hết</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các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loại</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hàng</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hóa</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hạn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chế</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trao</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đổi</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bằng</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tiền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mặt</a:t>
              </a:r>
              <a:r>
                <a:rPr lang="en-US" sz="3600" dirty="0">
                  <a:solidFill>
                    <a:srgbClr val="FF0000"/>
                  </a:solidFill>
                  <a:effectLst/>
                  <a:latin typeface="Cambria" panose="02040503050406030204" pitchFamily="18" charset="0"/>
                  <a:ea typeface="Cambria" panose="02040503050406030204" pitchFamily="18" charset="0"/>
                </a:rPr>
                <a:t>.</a:t>
              </a:r>
            </a:p>
            <a:p>
              <a:pPr marL="0" marR="0" algn="just">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Lương</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thực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thực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phẩm</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được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phân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phối</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theo</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đầu</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người</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theo</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tem</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phiếu</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sổ</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lương</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thực</a:t>
              </a:r>
              <a:r>
                <a:rPr lang="en-US" sz="3600" dirty="0">
                  <a:solidFill>
                    <a:srgbClr val="FF0000"/>
                  </a:solidFill>
                  <a:effectLst/>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20173648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endParaRPr lang="en-US"/>
            </a:p>
          </p:txBody>
        </p:sp>
      </p:grpSp>
      <p:grpSp>
        <p:nvGrpSpPr>
          <p:cNvPr id="18" name="Group 5"/>
          <p:cNvGrpSpPr/>
          <p:nvPr/>
        </p:nvGrpSpPr>
        <p:grpSpPr>
          <a:xfrm>
            <a:off x="566057" y="200734"/>
            <a:ext cx="10143346" cy="1345037"/>
            <a:chOff x="0" y="0"/>
            <a:chExt cx="12154565" cy="2216503"/>
          </a:xfrm>
        </p:grpSpPr>
        <p:sp>
          <p:nvSpPr>
            <p:cNvPr id="19" name="Freeform 6"/>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endParaRPr lang="en-US"/>
            </a:p>
          </p:txBody>
        </p:sp>
      </p:grpSp>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36900" flipH="1">
            <a:off x="9496951" y="-1111595"/>
            <a:ext cx="4198307" cy="2671173"/>
          </a:xfrm>
          <a:prstGeom prst="rect">
            <a:avLst/>
          </a:prstGeom>
        </p:spPr>
      </p:pic>
      <p:sp>
        <p:nvSpPr>
          <p:cNvPr id="20" name="TextBox 19"/>
          <p:cNvSpPr txBox="1"/>
          <p:nvPr/>
        </p:nvSpPr>
        <p:spPr>
          <a:xfrm>
            <a:off x="870857" y="298330"/>
            <a:ext cx="9596476" cy="1107996"/>
          </a:xfrm>
          <a:prstGeom prst="rect">
            <a:avLst/>
          </a:prstGeom>
          <a:noFill/>
        </p:spPr>
        <p:txBody>
          <a:bodyPr wrap="square" rtlCol="0">
            <a:spAutoFit/>
          </a:bodyPr>
          <a:lstStyle/>
          <a:p>
            <a:pPr defTabSz="609630"/>
            <a:r>
              <a:rPr lang="en-GB" sz="3300" b="1" dirty="0" err="1">
                <a:solidFill>
                  <a:prstClr val="black">
                    <a:lumMod val="95000"/>
                    <a:lumOff val="5000"/>
                  </a:prstClr>
                </a:solidFill>
                <a:latin typeface="Calibri"/>
              </a:rPr>
              <a:t>Đọc</a:t>
            </a:r>
            <a:r>
              <a:rPr lang="en-GB" sz="3300" b="1" dirty="0">
                <a:solidFill>
                  <a:prstClr val="black">
                    <a:lumMod val="95000"/>
                    <a:lumOff val="5000"/>
                  </a:prstClr>
                </a:solidFill>
                <a:latin typeface="Calibri"/>
              </a:rPr>
              <a:t> </a:t>
            </a:r>
            <a:r>
              <a:rPr lang="en-GB" sz="3300" b="1" dirty="0" err="1">
                <a:solidFill>
                  <a:prstClr val="black">
                    <a:lumMod val="95000"/>
                    <a:lumOff val="5000"/>
                  </a:prstClr>
                </a:solidFill>
                <a:latin typeface="Calibri"/>
              </a:rPr>
              <a:t>thông</a:t>
            </a:r>
            <a:r>
              <a:rPr lang="en-GB" sz="3300" b="1" dirty="0">
                <a:solidFill>
                  <a:prstClr val="black">
                    <a:lumMod val="95000"/>
                    <a:lumOff val="5000"/>
                  </a:prstClr>
                </a:solidFill>
                <a:latin typeface="Calibri"/>
              </a:rPr>
              <a:t> tin, </a:t>
            </a:r>
            <a:r>
              <a:rPr lang="en-GB" sz="3300" b="1" dirty="0" err="1">
                <a:solidFill>
                  <a:prstClr val="black">
                    <a:lumMod val="95000"/>
                    <a:lumOff val="5000"/>
                  </a:prstClr>
                </a:solidFill>
                <a:latin typeface="Calibri"/>
              </a:rPr>
              <a:t>quan</a:t>
            </a:r>
            <a:r>
              <a:rPr lang="en-GB" sz="3300" b="1" dirty="0">
                <a:solidFill>
                  <a:prstClr val="black">
                    <a:lumMod val="95000"/>
                    <a:lumOff val="5000"/>
                  </a:prstClr>
                </a:solidFill>
                <a:latin typeface="Calibri"/>
              </a:rPr>
              <a:t> </a:t>
            </a:r>
            <a:r>
              <a:rPr lang="en-GB" sz="3300" b="1" dirty="0" err="1">
                <a:solidFill>
                  <a:prstClr val="black">
                    <a:lumMod val="95000"/>
                    <a:lumOff val="5000"/>
                  </a:prstClr>
                </a:solidFill>
                <a:latin typeface="Calibri"/>
              </a:rPr>
              <a:t>sát</a:t>
            </a:r>
            <a:r>
              <a:rPr lang="en-GB" sz="3300" b="1" dirty="0">
                <a:solidFill>
                  <a:prstClr val="black">
                    <a:lumMod val="95000"/>
                    <a:lumOff val="5000"/>
                  </a:prstClr>
                </a:solidFill>
                <a:latin typeface="Calibri"/>
              </a:rPr>
              <a:t> </a:t>
            </a:r>
            <a:r>
              <a:rPr lang="en-GB" sz="3300" b="1" dirty="0" err="1">
                <a:solidFill>
                  <a:prstClr val="black">
                    <a:lumMod val="95000"/>
                    <a:lumOff val="5000"/>
                  </a:prstClr>
                </a:solidFill>
                <a:latin typeface="Calibri"/>
              </a:rPr>
              <a:t>các</a:t>
            </a:r>
            <a:r>
              <a:rPr lang="en-GB" sz="3300" b="1" dirty="0">
                <a:solidFill>
                  <a:prstClr val="black">
                    <a:lumMod val="95000"/>
                    <a:lumOff val="5000"/>
                  </a:prstClr>
                </a:solidFill>
                <a:latin typeface="Calibri"/>
              </a:rPr>
              <a:t> </a:t>
            </a:r>
            <a:r>
              <a:rPr lang="en-GB" sz="3300" b="1" dirty="0" err="1">
                <a:solidFill>
                  <a:prstClr val="black">
                    <a:lumMod val="95000"/>
                    <a:lumOff val="5000"/>
                  </a:prstClr>
                </a:solidFill>
                <a:latin typeface="Calibri"/>
              </a:rPr>
              <a:t>hình</a:t>
            </a:r>
            <a:r>
              <a:rPr lang="en-GB" sz="3300" b="1" dirty="0">
                <a:solidFill>
                  <a:prstClr val="black">
                    <a:lumMod val="95000"/>
                    <a:lumOff val="5000"/>
                  </a:prstClr>
                </a:solidFill>
                <a:latin typeface="Calibri"/>
              </a:rPr>
              <a:t> </a:t>
            </a:r>
            <a:r>
              <a:rPr lang="en-GB" sz="3300" b="1" dirty="0" err="1">
                <a:solidFill>
                  <a:prstClr val="black">
                    <a:lumMod val="95000"/>
                    <a:lumOff val="5000"/>
                  </a:prstClr>
                </a:solidFill>
                <a:latin typeface="Calibri"/>
              </a:rPr>
              <a:t>từ</a:t>
            </a:r>
            <a:r>
              <a:rPr lang="en-GB" sz="3300" b="1" dirty="0">
                <a:solidFill>
                  <a:prstClr val="black">
                    <a:lumMod val="95000"/>
                    <a:lumOff val="5000"/>
                  </a:prstClr>
                </a:solidFill>
                <a:latin typeface="Calibri"/>
              </a:rPr>
              <a:t> 3 </a:t>
            </a:r>
            <a:r>
              <a:rPr lang="en-GB" sz="3300" b="1" dirty="0" err="1">
                <a:solidFill>
                  <a:prstClr val="black">
                    <a:lumMod val="95000"/>
                    <a:lumOff val="5000"/>
                  </a:prstClr>
                </a:solidFill>
                <a:latin typeface="Calibri"/>
              </a:rPr>
              <a:t>đến</a:t>
            </a:r>
            <a:r>
              <a:rPr lang="en-GB" sz="3300" b="1" dirty="0">
                <a:solidFill>
                  <a:prstClr val="black">
                    <a:lumMod val="95000"/>
                    <a:lumOff val="5000"/>
                  </a:prstClr>
                </a:solidFill>
                <a:latin typeface="Calibri"/>
              </a:rPr>
              <a:t> 5, </a:t>
            </a:r>
            <a:r>
              <a:rPr lang="en-GB" sz="3300" b="1" dirty="0" err="1">
                <a:solidFill>
                  <a:prstClr val="black">
                    <a:lumMod val="95000"/>
                    <a:lumOff val="5000"/>
                  </a:prstClr>
                </a:solidFill>
                <a:latin typeface="Calibri"/>
              </a:rPr>
              <a:t>em</a:t>
            </a:r>
            <a:r>
              <a:rPr lang="en-GB" sz="3300" b="1" dirty="0">
                <a:solidFill>
                  <a:prstClr val="black">
                    <a:lumMod val="95000"/>
                    <a:lumOff val="5000"/>
                  </a:prstClr>
                </a:solidFill>
                <a:latin typeface="Calibri"/>
              </a:rPr>
              <a:t> </a:t>
            </a:r>
            <a:r>
              <a:rPr lang="en-GB" sz="3300" b="1" dirty="0" err="1">
                <a:solidFill>
                  <a:prstClr val="black">
                    <a:lumMod val="95000"/>
                    <a:lumOff val="5000"/>
                  </a:prstClr>
                </a:solidFill>
                <a:latin typeface="Calibri"/>
              </a:rPr>
              <a:t>hãy</a:t>
            </a:r>
            <a:r>
              <a:rPr lang="en-GB" sz="3300" b="1" dirty="0">
                <a:solidFill>
                  <a:prstClr val="black">
                    <a:lumMod val="95000"/>
                    <a:lumOff val="5000"/>
                  </a:prstClr>
                </a:solidFill>
                <a:latin typeface="Calibri"/>
              </a:rPr>
              <a:t>:</a:t>
            </a:r>
          </a:p>
          <a:p>
            <a:pPr defTabSz="609630"/>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Mô</a:t>
            </a:r>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tả</a:t>
            </a:r>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một</a:t>
            </a:r>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số</a:t>
            </a:r>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hiện</a:t>
            </a:r>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vật</a:t>
            </a:r>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thời</a:t>
            </a:r>
            <a:r>
              <a:rPr lang="en-GB" sz="3300" dirty="0">
                <a:solidFill>
                  <a:prstClr val="black">
                    <a:lumMod val="95000"/>
                    <a:lumOff val="5000"/>
                  </a:prstClr>
                </a:solidFill>
                <a:latin typeface="Calibri"/>
              </a:rPr>
              <a:t> bao </a:t>
            </a:r>
            <a:r>
              <a:rPr lang="en-GB" sz="3300" dirty="0" err="1">
                <a:solidFill>
                  <a:prstClr val="black">
                    <a:lumMod val="95000"/>
                    <a:lumOff val="5000"/>
                  </a:prstClr>
                </a:solidFill>
                <a:latin typeface="Calibri"/>
              </a:rPr>
              <a:t>cấp</a:t>
            </a:r>
            <a:r>
              <a:rPr lang="en-GB" sz="3300" dirty="0">
                <a:solidFill>
                  <a:prstClr val="black">
                    <a:lumMod val="95000"/>
                    <a:lumOff val="5000"/>
                  </a:prstClr>
                </a:solidFill>
                <a:latin typeface="Calibri"/>
              </a:rPr>
              <a:t>.</a:t>
            </a:r>
            <a:endParaRPr lang="en-US" sz="3300" dirty="0">
              <a:solidFill>
                <a:prstClr val="black">
                  <a:lumMod val="95000"/>
                  <a:lumOff val="5000"/>
                </a:prstClr>
              </a:solidFill>
              <a:latin typeface="Calibri"/>
            </a:endParaRPr>
          </a:p>
        </p:txBody>
      </p:sp>
      <p:pic>
        <p:nvPicPr>
          <p:cNvPr id="6" name="Picture 5">
            <a:extLst>
              <a:ext uri="{FF2B5EF4-FFF2-40B4-BE49-F238E27FC236}">
                <a16:creationId xmlns:a16="http://schemas.microsoft.com/office/drawing/2014/main" id="{0F82BCB9-1E4F-54F4-A527-9AA9F1834008}"/>
              </a:ext>
            </a:extLst>
          </p:cNvPr>
          <p:cNvPicPr>
            <a:picLocks noChangeAspect="1"/>
          </p:cNvPicPr>
          <p:nvPr/>
        </p:nvPicPr>
        <p:blipFill>
          <a:blip r:embed="rId7"/>
          <a:stretch>
            <a:fillRect/>
          </a:stretch>
        </p:blipFill>
        <p:spPr>
          <a:xfrm>
            <a:off x="1849891" y="1736270"/>
            <a:ext cx="3397024" cy="4649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B1C1850E-07D2-3E46-F6EB-398829EA0C6F}"/>
              </a:ext>
            </a:extLst>
          </p:cNvPr>
          <p:cNvPicPr>
            <a:picLocks noChangeAspect="1"/>
          </p:cNvPicPr>
          <p:nvPr/>
        </p:nvPicPr>
        <p:blipFill>
          <a:blip r:embed="rId8"/>
          <a:stretch>
            <a:fillRect/>
          </a:stretch>
        </p:blipFill>
        <p:spPr>
          <a:xfrm>
            <a:off x="5685063" y="1911804"/>
            <a:ext cx="5538107" cy="41421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76481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48"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78728" flipH="1">
            <a:off x="-1742103" y="-2768803"/>
            <a:ext cx="4864375" cy="6089984"/>
          </a:xfrm>
          <a:prstGeom prst="rect">
            <a:avLst/>
          </a:prstGeom>
        </p:spPr>
      </p:pic>
      <p:pic>
        <p:nvPicPr>
          <p:cNvPr id="3" name="Picture 2">
            <a:extLst>
              <a:ext uri="{FF2B5EF4-FFF2-40B4-BE49-F238E27FC236}">
                <a16:creationId xmlns:a16="http://schemas.microsoft.com/office/drawing/2014/main" id="{E419BE38-A587-DF78-BD7D-09A9637A0343}"/>
              </a:ext>
            </a:extLst>
          </p:cNvPr>
          <p:cNvPicPr>
            <a:picLocks noChangeAspect="1"/>
          </p:cNvPicPr>
          <p:nvPr/>
        </p:nvPicPr>
        <p:blipFill>
          <a:blip r:embed="rId5"/>
          <a:stretch>
            <a:fillRect/>
          </a:stretch>
        </p:blipFill>
        <p:spPr>
          <a:xfrm>
            <a:off x="924604" y="1747156"/>
            <a:ext cx="3397024" cy="4649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Group 9">
            <a:extLst>
              <a:ext uri="{FF2B5EF4-FFF2-40B4-BE49-F238E27FC236}">
                <a16:creationId xmlns:a16="http://schemas.microsoft.com/office/drawing/2014/main" id="{D4C6EC80-83BC-35ED-5CB5-9FBE646DE8A2}"/>
              </a:ext>
            </a:extLst>
          </p:cNvPr>
          <p:cNvGrpSpPr/>
          <p:nvPr/>
        </p:nvGrpSpPr>
        <p:grpSpPr>
          <a:xfrm>
            <a:off x="4683513" y="1880221"/>
            <a:ext cx="7185102" cy="3792869"/>
            <a:chOff x="0" y="0"/>
            <a:chExt cx="6804840" cy="3424034"/>
          </a:xfrm>
        </p:grpSpPr>
        <p:sp>
          <p:nvSpPr>
            <p:cNvPr id="5" name="Freeform 10">
              <a:extLst>
                <a:ext uri="{FF2B5EF4-FFF2-40B4-BE49-F238E27FC236}">
                  <a16:creationId xmlns:a16="http://schemas.microsoft.com/office/drawing/2014/main" id="{B606944A-6D81-5911-660C-0D462DEBA315}"/>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endParaRPr lang="en-US" dirty="0"/>
            </a:p>
          </p:txBody>
        </p:sp>
      </p:grpSp>
      <p:sp>
        <p:nvSpPr>
          <p:cNvPr id="10" name="TextBox 9">
            <a:extLst>
              <a:ext uri="{FF2B5EF4-FFF2-40B4-BE49-F238E27FC236}">
                <a16:creationId xmlns:a16="http://schemas.microsoft.com/office/drawing/2014/main" id="{22E55AD2-0805-C8CF-57C9-6DEAAC56E5EC}"/>
              </a:ext>
            </a:extLst>
          </p:cNvPr>
          <p:cNvSpPr txBox="1"/>
          <p:nvPr/>
        </p:nvSpPr>
        <p:spPr>
          <a:xfrm>
            <a:off x="5018048" y="2252546"/>
            <a:ext cx="6668429" cy="3046988"/>
          </a:xfrm>
          <a:prstGeom prst="rect">
            <a:avLst/>
          </a:prstGeom>
          <a:noFill/>
        </p:spPr>
        <p:txBody>
          <a:bodyPr wrap="square" rtlCol="0">
            <a:spAutoFit/>
          </a:bodyPr>
          <a:lstStyle/>
          <a:p>
            <a:pPr algn="just"/>
            <a:r>
              <a:rPr lang="vi-VN" sz="3200" b="1" i="0" dirty="0">
                <a:solidFill>
                  <a:srgbClr val="FF0000"/>
                </a:solidFill>
                <a:effectLst/>
                <a:latin typeface="Cambria" panose="02040503050406030204" pitchFamily="18" charset="0"/>
                <a:ea typeface="Cambria" panose="02040503050406030204" pitchFamily="18" charset="0"/>
              </a:rPr>
              <a:t>Sổ lương thực (sổ gạo)</a:t>
            </a:r>
            <a:r>
              <a:rPr lang="en-US" sz="3200" b="1" i="0" dirty="0">
                <a:solidFill>
                  <a:srgbClr val="FF0000"/>
                </a:solidFill>
                <a:effectLst/>
                <a:latin typeface="Cambria" panose="02040503050406030204" pitchFamily="18" charset="0"/>
                <a:ea typeface="Cambria" panose="02040503050406030204" pitchFamily="18" charset="0"/>
              </a:rPr>
              <a:t>:</a:t>
            </a:r>
            <a:r>
              <a:rPr lang="vi-VN" sz="3200" b="1"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là cuốn sổ in sẵn, giấy màu nâu, có kích thước bằng nửa tờ giấy, bên trong sổ ghi đầy đủ thông tin về chủ hộ và tiêu chuẩn lương thực của các thành viên trong gia đình hằng tháng..</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39892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48"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78728" flipH="1">
            <a:off x="-1742103" y="-2768803"/>
            <a:ext cx="4864375" cy="6089984"/>
          </a:xfrm>
          <a:prstGeom prst="rect">
            <a:avLst/>
          </a:prstGeom>
        </p:spPr>
      </p:pic>
      <p:grpSp>
        <p:nvGrpSpPr>
          <p:cNvPr id="4" name="Group 9">
            <a:extLst>
              <a:ext uri="{FF2B5EF4-FFF2-40B4-BE49-F238E27FC236}">
                <a16:creationId xmlns:a16="http://schemas.microsoft.com/office/drawing/2014/main" id="{D4C6EC80-83BC-35ED-5CB5-9FBE646DE8A2}"/>
              </a:ext>
            </a:extLst>
          </p:cNvPr>
          <p:cNvGrpSpPr/>
          <p:nvPr/>
        </p:nvGrpSpPr>
        <p:grpSpPr>
          <a:xfrm>
            <a:off x="5377543" y="740229"/>
            <a:ext cx="6491071" cy="6041571"/>
            <a:chOff x="0" y="0"/>
            <a:chExt cx="6804840" cy="3424034"/>
          </a:xfrm>
        </p:grpSpPr>
        <p:sp>
          <p:nvSpPr>
            <p:cNvPr id="5" name="Freeform 10">
              <a:extLst>
                <a:ext uri="{FF2B5EF4-FFF2-40B4-BE49-F238E27FC236}">
                  <a16:creationId xmlns:a16="http://schemas.microsoft.com/office/drawing/2014/main" id="{B606944A-6D81-5911-660C-0D462DEBA315}"/>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22E55AD2-0805-C8CF-57C9-6DEAAC56E5EC}"/>
              </a:ext>
            </a:extLst>
          </p:cNvPr>
          <p:cNvSpPr txBox="1"/>
          <p:nvPr/>
        </p:nvSpPr>
        <p:spPr>
          <a:xfrm>
            <a:off x="5562600" y="978917"/>
            <a:ext cx="6204857" cy="5632311"/>
          </a:xfrm>
          <a:prstGeom prst="rect">
            <a:avLst/>
          </a:prstGeom>
          <a:noFill/>
        </p:spPr>
        <p:txBody>
          <a:bodyPr wrap="square" rtlCol="0">
            <a:spAutoFit/>
          </a:bodyPr>
          <a:lstStyle/>
          <a:p>
            <a:pPr lvl="0" algn="just"/>
            <a:r>
              <a:rPr lang="vi-VN" sz="3000" b="1" dirty="0">
                <a:solidFill>
                  <a:srgbClr val="FF0000"/>
                </a:solidFill>
                <a:latin typeface="Cambria" panose="02040503050406030204" pitchFamily="18" charset="0"/>
                <a:ea typeface="Cambria" panose="02040503050406030204" pitchFamily="18" charset="0"/>
              </a:rPr>
              <a:t>Tem mua thực phẩm thời bao cấp: </a:t>
            </a:r>
            <a:r>
              <a:rPr lang="vi-VN" sz="3000" dirty="0">
                <a:solidFill>
                  <a:srgbClr val="FF0000"/>
                </a:solidFill>
                <a:latin typeface="Cambria" panose="02040503050406030204" pitchFamily="18" charset="0"/>
                <a:ea typeface="Cambria" panose="02040503050406030204" pitchFamily="18" charset="0"/>
              </a:rPr>
              <a:t>Thời bao cấp, để đảm bảo nhu cầu về lương thực, thực phẩm cho cán bộ, công nhân viên, ngoài việc cấp số gạo. Nhà nước còn cấp phát các loại tem, phiếu khác nhau. Trong hình là một mẫu tem dùng để mua thực phẩm (thịt). Trên tem ghi rõ khối lượng thịt được mua hàng tháng. Ngoài tem mua thịt còn có các loại tem khác như: tem mua đường, sữa và cả tem mua chất đốt,...</a:t>
            </a:r>
            <a:endParaRPr kumimoji="0" lang="en-US" sz="30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C1FAD5E6-C09C-CC63-C99D-2BBF051F3116}"/>
              </a:ext>
            </a:extLst>
          </p:cNvPr>
          <p:cNvPicPr>
            <a:picLocks noChangeAspect="1"/>
          </p:cNvPicPr>
          <p:nvPr/>
        </p:nvPicPr>
        <p:blipFill>
          <a:blip r:embed="rId5"/>
          <a:stretch>
            <a:fillRect/>
          </a:stretch>
        </p:blipFill>
        <p:spPr>
          <a:xfrm>
            <a:off x="525235" y="2009774"/>
            <a:ext cx="4531871" cy="33895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71821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48"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78728" flipH="1">
            <a:off x="-1742103" y="-2768803"/>
            <a:ext cx="4864375" cy="6089984"/>
          </a:xfrm>
          <a:prstGeom prst="rect">
            <a:avLst/>
          </a:prstGeom>
        </p:spPr>
      </p:pic>
      <p:grpSp>
        <p:nvGrpSpPr>
          <p:cNvPr id="4" name="Group 9">
            <a:extLst>
              <a:ext uri="{FF2B5EF4-FFF2-40B4-BE49-F238E27FC236}">
                <a16:creationId xmlns:a16="http://schemas.microsoft.com/office/drawing/2014/main" id="{D4C6EC80-83BC-35ED-5CB5-9FBE646DE8A2}"/>
              </a:ext>
            </a:extLst>
          </p:cNvPr>
          <p:cNvGrpSpPr/>
          <p:nvPr/>
        </p:nvGrpSpPr>
        <p:grpSpPr>
          <a:xfrm>
            <a:off x="4541999" y="2533365"/>
            <a:ext cx="7185102" cy="2713550"/>
            <a:chOff x="0" y="0"/>
            <a:chExt cx="6804840" cy="3424034"/>
          </a:xfrm>
        </p:grpSpPr>
        <p:sp>
          <p:nvSpPr>
            <p:cNvPr id="5" name="Freeform 10">
              <a:extLst>
                <a:ext uri="{FF2B5EF4-FFF2-40B4-BE49-F238E27FC236}">
                  <a16:creationId xmlns:a16="http://schemas.microsoft.com/office/drawing/2014/main" id="{B606944A-6D81-5911-660C-0D462DEBA315}"/>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22E55AD2-0805-C8CF-57C9-6DEAAC56E5EC}"/>
              </a:ext>
            </a:extLst>
          </p:cNvPr>
          <p:cNvSpPr txBox="1"/>
          <p:nvPr/>
        </p:nvSpPr>
        <p:spPr>
          <a:xfrm>
            <a:off x="4876534" y="2905689"/>
            <a:ext cx="6668429" cy="1938992"/>
          </a:xfrm>
          <a:prstGeom prst="rect">
            <a:avLst/>
          </a:prstGeom>
          <a:noFill/>
        </p:spPr>
        <p:txBody>
          <a:bodyPr wrap="square" rtlCol="0">
            <a:spAutoFit/>
          </a:bodyPr>
          <a:lstStyle/>
          <a:p>
            <a:pPr lvl="0" algn="just"/>
            <a:r>
              <a:rPr lang="vi-VN" sz="4000" b="1" dirty="0">
                <a:solidFill>
                  <a:srgbClr val="FF0000"/>
                </a:solidFill>
                <a:latin typeface="Cambria" panose="02040503050406030204" pitchFamily="18" charset="0"/>
                <a:ea typeface="Cambria" panose="02040503050406030204" pitchFamily="18" charset="0"/>
              </a:rPr>
              <a:t>Đèn đốt bằng dầu</a:t>
            </a:r>
            <a:r>
              <a:rPr lang="en-US" sz="4000" b="1" dirty="0">
                <a:solidFill>
                  <a:srgbClr val="FF0000"/>
                </a:solidFill>
                <a:latin typeface="Cambria" panose="02040503050406030204" pitchFamily="18" charset="0"/>
                <a:ea typeface="Cambria" panose="02040503050406030204" pitchFamily="18" charset="0"/>
              </a:rPr>
              <a:t>:</a:t>
            </a:r>
            <a:r>
              <a:rPr lang="vi-VN" sz="4000" b="1" dirty="0">
                <a:solidFill>
                  <a:srgbClr val="FF0000"/>
                </a:solidFill>
                <a:latin typeface="Cambria" panose="02040503050406030204" pitchFamily="18" charset="0"/>
                <a:ea typeface="Cambria" panose="02040503050406030204" pitchFamily="18" charset="0"/>
              </a:rPr>
              <a:t> </a:t>
            </a:r>
            <a:r>
              <a:rPr lang="vi-VN" sz="4000" dirty="0">
                <a:solidFill>
                  <a:srgbClr val="FF0000"/>
                </a:solidFill>
                <a:latin typeface="Cambria" panose="02040503050406030204" pitchFamily="18" charset="0"/>
                <a:ea typeface="Cambria" panose="02040503050406030204" pitchFamily="18" charset="0"/>
              </a:rPr>
              <a:t>còn gọi là đèn bão (vì ra gió to như bão vấn không bị tắt).</a:t>
            </a:r>
            <a:endParaRPr kumimoji="0" lang="en-US" sz="40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8CD1AB78-A4C0-E862-AE59-C7952B3B1AF5}"/>
              </a:ext>
            </a:extLst>
          </p:cNvPr>
          <p:cNvPicPr>
            <a:picLocks noChangeAspect="1"/>
          </p:cNvPicPr>
          <p:nvPr/>
        </p:nvPicPr>
        <p:blipFill>
          <a:blip r:embed="rId5"/>
          <a:stretch>
            <a:fillRect/>
          </a:stretch>
        </p:blipFill>
        <p:spPr>
          <a:xfrm>
            <a:off x="969508" y="1620055"/>
            <a:ext cx="2938463" cy="46031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500276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568</Words>
  <Application>Microsoft Office PowerPoint</Application>
  <PresentationFormat>Widescreen</PresentationFormat>
  <Paragraphs>35</Paragraphs>
  <Slides>19</Slides>
  <Notes>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19</vt:i4>
      </vt:variant>
    </vt:vector>
  </HeadingPairs>
  <TitlesOfParts>
    <vt:vector size="30" baseType="lpstr">
      <vt:lpstr>#9Slide07 TALUHLA</vt:lpstr>
      <vt:lpstr>Arial</vt:lpstr>
      <vt:lpstr>Bryndan Write Bold</vt:lpstr>
      <vt:lpstr>Calibri</vt:lpstr>
      <vt:lpstr>Calibri Light</vt:lpstr>
      <vt:lpstr>Cambria</vt:lpstr>
      <vt:lpstr>Gaegu Light Bold</vt:lpstr>
      <vt:lpstr>Times New Roman</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25</cp:revision>
  <dcterms:created xsi:type="dcterms:W3CDTF">2024-11-19T07:24:47Z</dcterms:created>
  <dcterms:modified xsi:type="dcterms:W3CDTF">2026-02-12T22:00:10Z</dcterms:modified>
</cp:coreProperties>
</file>