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8" r:id="rId5"/>
    <p:sldMasterId id="2147483701" r:id="rId6"/>
    <p:sldMasterId id="2147483713" r:id="rId7"/>
  </p:sldMasterIdLst>
  <p:notesMasterIdLst>
    <p:notesMasterId r:id="rId41"/>
  </p:notesMasterIdLst>
  <p:sldIdLst>
    <p:sldId id="558" r:id="rId8"/>
    <p:sldId id="260" r:id="rId9"/>
    <p:sldId id="295" r:id="rId10"/>
    <p:sldId id="262" r:id="rId11"/>
    <p:sldId id="287" r:id="rId12"/>
    <p:sldId id="296" r:id="rId13"/>
    <p:sldId id="297" r:id="rId14"/>
    <p:sldId id="291" r:id="rId15"/>
    <p:sldId id="2634" r:id="rId16"/>
    <p:sldId id="258" r:id="rId17"/>
    <p:sldId id="261" r:id="rId18"/>
    <p:sldId id="300" r:id="rId19"/>
    <p:sldId id="2635" r:id="rId20"/>
    <p:sldId id="306" r:id="rId21"/>
    <p:sldId id="2648" r:id="rId22"/>
    <p:sldId id="2636" r:id="rId23"/>
    <p:sldId id="307" r:id="rId24"/>
    <p:sldId id="285" r:id="rId25"/>
    <p:sldId id="279" r:id="rId26"/>
    <p:sldId id="2638" r:id="rId27"/>
    <p:sldId id="2641" r:id="rId28"/>
    <p:sldId id="2639" r:id="rId29"/>
    <p:sldId id="2640" r:id="rId30"/>
    <p:sldId id="2644" r:id="rId31"/>
    <p:sldId id="2642" r:id="rId32"/>
    <p:sldId id="2643" r:id="rId33"/>
    <p:sldId id="2645" r:id="rId34"/>
    <p:sldId id="281" r:id="rId35"/>
    <p:sldId id="2646" r:id="rId36"/>
    <p:sldId id="2647" r:id="rId37"/>
    <p:sldId id="292" r:id="rId38"/>
    <p:sldId id="293" r:id="rId39"/>
    <p:sldId id="264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00FFFF"/>
    <a:srgbClr val="FA7496"/>
    <a:srgbClr val="FF3399"/>
    <a:srgbClr val="E4E5E8"/>
    <a:srgbClr val="000000"/>
    <a:srgbClr val="FFFFCC"/>
    <a:srgbClr val="CC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74" autoAdjust="0"/>
  </p:normalViewPr>
  <p:slideViewPr>
    <p:cSldViewPr snapToGrid="0">
      <p:cViewPr varScale="1">
        <p:scale>
          <a:sx n="69" d="100"/>
          <a:sy n="69" d="100"/>
        </p:scale>
        <p:origin x="13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A490-8969-4D8D-989F-2BEB2D66A6FF}" type="datetimeFigureOut">
              <a:rPr lang="en-US" smtClean="0"/>
              <a:t>18-Feb-25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6335-B69E-4D85-B7CC-E77266A875B5}" type="slidenum">
              <a:rPr lang="en-US" smtClean="0"/>
              <a:t>‹#›</a:t>
            </a:fld>
            <a:endParaRPr lang="en-US"/>
          </a:p>
        </p:txBody>
      </p:sp>
    </p:spTree>
    <p:extLst>
      <p:ext uri="{BB962C8B-B14F-4D97-AF65-F5344CB8AC3E}">
        <p14:creationId xmlns:p14="http://schemas.microsoft.com/office/powerpoint/2010/main" val="228469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15</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25</a:t>
            </a:fld>
            <a:endParaRPr lang="en-US"/>
          </a:p>
        </p:txBody>
      </p:sp>
    </p:spTree>
    <p:extLst>
      <p:ext uri="{BB962C8B-B14F-4D97-AF65-F5344CB8AC3E}">
        <p14:creationId xmlns:p14="http://schemas.microsoft.com/office/powerpoint/2010/main" val="170025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26</a:t>
            </a:fld>
            <a:endParaRPr lang="en-US"/>
          </a:p>
        </p:txBody>
      </p:sp>
    </p:spTree>
    <p:extLst>
      <p:ext uri="{BB962C8B-B14F-4D97-AF65-F5344CB8AC3E}">
        <p14:creationId xmlns:p14="http://schemas.microsoft.com/office/powerpoint/2010/main" val="185927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33</a:t>
            </a:fld>
            <a:endParaRPr lang="en-US"/>
          </a:p>
        </p:txBody>
      </p:sp>
    </p:spTree>
    <p:extLst>
      <p:ext uri="{BB962C8B-B14F-4D97-AF65-F5344CB8AC3E}">
        <p14:creationId xmlns:p14="http://schemas.microsoft.com/office/powerpoint/2010/main" val="1477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92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293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5830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972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3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4007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164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7937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82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254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14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9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788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18-Feb-25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4583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7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4019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1299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036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3881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27327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7723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65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6090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0220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6091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79299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58674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87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0209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61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611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102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4459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3535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774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8040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074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88672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18-Feb-25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958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27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276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461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0549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18-Feb-25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8222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597FF09-557E-FB40-EBCE-9C4BA0323D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7543565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3B8979-FCA8-89E3-A819-A87C2222E6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18-Feb-25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326ED7C2-8209-5634-7D3D-B7E07BA956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20627120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18-Feb-25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79160683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948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4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536342" y="1922943"/>
            <a:ext cx="114321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97334C-E5DA-72B5-9C64-B61737660868}"/>
              </a:ext>
            </a:extLst>
          </p:cNvPr>
          <p:cNvSpPr txBox="1"/>
          <p:nvPr/>
        </p:nvSpPr>
        <p:spPr>
          <a:xfrm>
            <a:off x="775186" y="2040115"/>
            <a:ext cx="8907294" cy="3046988"/>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650504" y="439621"/>
            <a:ext cx="10304929" cy="646331"/>
          </a:xfrm>
          <a:prstGeom prst="rect">
            <a:avLst/>
          </a:prstGeom>
          <a:noFill/>
        </p:spPr>
        <p:txBody>
          <a:bodyPr wrap="square" rtlCol="0">
            <a:spAutoFit/>
          </a:bodyPr>
          <a:lstStyle/>
          <a:p>
            <a:r>
              <a:rPr lang="en-US" sz="3600" b="1" dirty="0">
                <a:solidFill>
                  <a:srgbClr val="002060"/>
                </a:solidFill>
                <a:latin typeface="Arial-Rounded-Bold"/>
              </a:rPr>
              <a:t>1. </a:t>
            </a:r>
            <a:r>
              <a:rPr lang="vi-VN" sz="3600" b="1" dirty="0">
                <a:solidFill>
                  <a:srgbClr val="002060"/>
                </a:solidFill>
                <a:latin typeface="Arial-Rounded-Bold"/>
              </a:rPr>
              <a:t>Đọc đoạn văn dưới đây và trả lời câu hỏi.</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5" name="Picture 4">
            <a:extLst>
              <a:ext uri="{FF2B5EF4-FFF2-40B4-BE49-F238E27FC236}">
                <a16:creationId xmlns:a16="http://schemas.microsoft.com/office/drawing/2014/main" id="{46A0099C-79BE-D274-492B-4F4B92BBB470}"/>
              </a:ext>
            </a:extLst>
          </p:cNvPr>
          <p:cNvPicPr>
            <a:picLocks noChangeAspect="1"/>
          </p:cNvPicPr>
          <p:nvPr/>
        </p:nvPicPr>
        <p:blipFill>
          <a:blip r:embed="rId5"/>
          <a:stretch>
            <a:fillRect/>
          </a:stretch>
        </p:blipFill>
        <p:spPr>
          <a:xfrm>
            <a:off x="9834880" y="2044065"/>
            <a:ext cx="1950720" cy="2752179"/>
          </a:xfrm>
          <a:prstGeom prst="rect">
            <a:avLst/>
          </a:prstGeom>
        </p:spPr>
      </p:pic>
      <p:sp>
        <p:nvSpPr>
          <p:cNvPr id="7" name="TextBox 6">
            <a:extLst>
              <a:ext uri="{FF2B5EF4-FFF2-40B4-BE49-F238E27FC236}">
                <a16:creationId xmlns:a16="http://schemas.microsoft.com/office/drawing/2014/main" id="{F5202FFA-662C-A087-365C-8F395450CD04}"/>
              </a:ext>
            </a:extLst>
          </p:cNvPr>
          <p:cNvSpPr txBox="1"/>
          <p:nvPr/>
        </p:nvSpPr>
        <p:spPr>
          <a:xfrm>
            <a:off x="894080" y="5171440"/>
            <a:ext cx="10200640" cy="1077218"/>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a:p>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lang="en-US"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33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88604" y="138223"/>
            <a:ext cx="12007702" cy="6581553"/>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nk note with a blue pin&#10;&#10;Description automatically generated">
            <a:extLst>
              <a:ext uri="{FF2B5EF4-FFF2-40B4-BE49-F238E27FC236}">
                <a16:creationId xmlns:a16="http://schemas.microsoft.com/office/drawing/2014/main" id="{DBD19F76-F7C9-F7ED-E3EB-67D48840CA16}"/>
              </a:ext>
            </a:extLst>
          </p:cNvPr>
          <p:cNvPicPr>
            <a:picLocks noChangeAspect="1"/>
          </p:cNvPicPr>
          <p:nvPr/>
        </p:nvPicPr>
        <p:blipFill rotWithShape="1">
          <a:blip r:embed="rId3">
            <a:extLst>
              <a:ext uri="{28A0092B-C50C-407E-A947-70E740481C1C}">
                <a14:useLocalDpi xmlns:a14="http://schemas.microsoft.com/office/drawing/2010/main" val="0"/>
              </a:ext>
            </a:extLst>
          </a:blip>
          <a:srcRect l="24332" t="9923" r="26744" b="17210"/>
          <a:stretch/>
        </p:blipFill>
        <p:spPr>
          <a:xfrm>
            <a:off x="5520673" y="781492"/>
            <a:ext cx="6320219" cy="5295013"/>
          </a:xfrm>
          <a:prstGeom prst="rect">
            <a:avLst/>
          </a:prstGeom>
        </p:spPr>
      </p:pic>
      <p:pic>
        <p:nvPicPr>
          <p:cNvPr id="8" name="Picture 7" descr="A cartoon of kids sitting at a table&#10;&#10;Description automatically generated">
            <a:extLst>
              <a:ext uri="{FF2B5EF4-FFF2-40B4-BE49-F238E27FC236}">
                <a16:creationId xmlns:a16="http://schemas.microsoft.com/office/drawing/2014/main" id="{98E5A02D-547C-9872-E7B6-DE712EC13BB6}"/>
              </a:ext>
            </a:extLst>
          </p:cNvPr>
          <p:cNvPicPr>
            <a:picLocks noChangeAspect="1"/>
          </p:cNvPicPr>
          <p:nvPr/>
        </p:nvPicPr>
        <p:blipFill rotWithShape="1">
          <a:blip r:embed="rId4">
            <a:extLst>
              <a:ext uri="{28A0092B-C50C-407E-A947-70E740481C1C}">
                <a14:useLocalDpi xmlns:a14="http://schemas.microsoft.com/office/drawing/2010/main" val="0"/>
              </a:ext>
            </a:extLst>
          </a:blip>
          <a:srcRect l="39942" t="39225" r="42267" b="39069"/>
          <a:stretch/>
        </p:blipFill>
        <p:spPr>
          <a:xfrm>
            <a:off x="5911707" y="1711842"/>
            <a:ext cx="5422599" cy="3721395"/>
          </a:xfrm>
          <a:prstGeom prst="rect">
            <a:avLst/>
          </a:prstGeom>
        </p:spPr>
      </p:pic>
      <p:pic>
        <p:nvPicPr>
          <p:cNvPr id="10" name="Picture 9" descr="A cartoon of a child&#10;&#10;Description automatically generated">
            <a:extLst>
              <a:ext uri="{FF2B5EF4-FFF2-40B4-BE49-F238E27FC236}">
                <a16:creationId xmlns:a16="http://schemas.microsoft.com/office/drawing/2014/main" id="{B8C2CE38-EB70-23DD-7BC1-B45310D85EA4}"/>
              </a:ext>
            </a:extLst>
          </p:cNvPr>
          <p:cNvPicPr>
            <a:picLocks noChangeAspect="1"/>
          </p:cNvPicPr>
          <p:nvPr/>
        </p:nvPicPr>
        <p:blipFill rotWithShape="1">
          <a:blip r:embed="rId5">
            <a:extLst>
              <a:ext uri="{28A0092B-C50C-407E-A947-70E740481C1C}">
                <a14:useLocalDpi xmlns:a14="http://schemas.microsoft.com/office/drawing/2010/main" val="0"/>
              </a:ext>
            </a:extLst>
          </a:blip>
          <a:srcRect l="47267" t="15504" r="35727" b="51628"/>
          <a:stretch/>
        </p:blipFill>
        <p:spPr>
          <a:xfrm>
            <a:off x="10158169" y="138221"/>
            <a:ext cx="1916871" cy="2083982"/>
          </a:xfrm>
          <a:prstGeom prst="rect">
            <a:avLst/>
          </a:prstGeom>
        </p:spPr>
      </p:pic>
      <p:pic>
        <p:nvPicPr>
          <p:cNvPr id="16" name="Picture 15" descr="A yellow sun on a black background&#10;&#10;Description automatically generated">
            <a:extLst>
              <a:ext uri="{FF2B5EF4-FFF2-40B4-BE49-F238E27FC236}">
                <a16:creationId xmlns:a16="http://schemas.microsoft.com/office/drawing/2014/main" id="{5AEBD1A9-4321-789B-34ED-A31178FE1F49}"/>
              </a:ext>
            </a:extLst>
          </p:cNvPr>
          <p:cNvPicPr>
            <a:picLocks noChangeAspect="1"/>
          </p:cNvPicPr>
          <p:nvPr/>
        </p:nvPicPr>
        <p:blipFill rotWithShape="1">
          <a:blip r:embed="rId6">
            <a:extLst>
              <a:ext uri="{28A0092B-C50C-407E-A947-70E740481C1C}">
                <a14:useLocalDpi xmlns:a14="http://schemas.microsoft.com/office/drawing/2010/main" val="0"/>
              </a:ext>
            </a:extLst>
          </a:blip>
          <a:srcRect l="44893" t="35193" r="45165" b="45737"/>
          <a:stretch/>
        </p:blipFill>
        <p:spPr>
          <a:xfrm>
            <a:off x="552893" y="191383"/>
            <a:ext cx="1212112" cy="1307805"/>
          </a:xfrm>
          <a:prstGeom prst="rect">
            <a:avLst/>
          </a:prstGeom>
        </p:spPr>
      </p:pic>
      <p:pic>
        <p:nvPicPr>
          <p:cNvPr id="30" name="Picture 29" descr="A flower on a black background&#10;&#10;Description automatically generated">
            <a:extLst>
              <a:ext uri="{FF2B5EF4-FFF2-40B4-BE49-F238E27FC236}">
                <a16:creationId xmlns:a16="http://schemas.microsoft.com/office/drawing/2014/main" id="{61870699-3F0B-B6CB-494E-B4F0199CB72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9070" t="31240" r="41047" b="33954"/>
          <a:stretch/>
        </p:blipFill>
        <p:spPr>
          <a:xfrm>
            <a:off x="4995341" y="4762103"/>
            <a:ext cx="1641343" cy="1616150"/>
          </a:xfrm>
          <a:prstGeom prst="rect">
            <a:avLst/>
          </a:prstGeom>
        </p:spPr>
      </p:pic>
      <p:pic>
        <p:nvPicPr>
          <p:cNvPr id="3" name="Picture 2">
            <a:extLst>
              <a:ext uri="{FF2B5EF4-FFF2-40B4-BE49-F238E27FC236}">
                <a16:creationId xmlns:a16="http://schemas.microsoft.com/office/drawing/2014/main" id="{E83CA006-699A-F92E-BB53-522EE311FACD}"/>
              </a:ext>
            </a:extLst>
          </p:cNvPr>
          <p:cNvPicPr>
            <a:picLocks noChangeAspect="1"/>
          </p:cNvPicPr>
          <p:nvPr/>
        </p:nvPicPr>
        <p:blipFill>
          <a:blip r:embed="rId8"/>
          <a:stretch>
            <a:fillRect/>
          </a:stretch>
        </p:blipFill>
        <p:spPr>
          <a:xfrm>
            <a:off x="212115" y="2290998"/>
            <a:ext cx="5285690" cy="1889924"/>
          </a:xfrm>
          <a:prstGeom prst="rect">
            <a:avLst/>
          </a:prstGeom>
        </p:spPr>
      </p:pic>
    </p:spTree>
    <p:extLst>
      <p:ext uri="{BB962C8B-B14F-4D97-AF65-F5344CB8AC3E}">
        <p14:creationId xmlns:p14="http://schemas.microsoft.com/office/powerpoint/2010/main" val="212807133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81280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Từ Choắt và từ tôi được lặp lại ở cả 4 câu văn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790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hàng xóm tôi có cái hang của Dế Choắt.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Dế Choắt là tên tôi đã đặt cho nó một cách chế giễu và trịch thượng thế.</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Choắt nọ có lẽ cũng trạc tuổi tôi.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vì Choắt bẩm sinh yếu đuối nên tôi coi thường và gã cũng sợ tôi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pPr lvl="0"/>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140208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latin typeface="Cambria" panose="02040503050406030204" pitchFamily="18" charset="0"/>
                <a:ea typeface="Cambria" panose="02040503050406030204" pitchFamily="18" charset="0"/>
              </a:rPr>
              <a:t>Việc lặp lại những từ này giúp cho các câu trong đoạn văn liên kết chặt chẽ với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22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1021979"/>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9" y="1535428"/>
            <a:ext cx="110720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197334C-E5DA-72B5-9C64-B61737660868}"/>
              </a:ext>
            </a:extLst>
          </p:cNvPr>
          <p:cNvSpPr txBox="1"/>
          <p:nvPr/>
        </p:nvSpPr>
        <p:spPr>
          <a:xfrm>
            <a:off x="827558" y="201486"/>
            <a:ext cx="10833194" cy="107721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Chọn từ ngữ nào trong câu 1 của đoạn văn dưới đây thay cho bông hoa để tạo sự liên kết giữa các câu trong đoạn?</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AF49978-9B76-13C6-C9D3-88E93A48E201}"/>
              </a:ext>
            </a:extLst>
          </p:cNvPr>
          <p:cNvSpPr/>
          <p:nvPr/>
        </p:nvSpPr>
        <p:spPr>
          <a:xfrm>
            <a:off x="689563" y="1623235"/>
            <a:ext cx="10671769" cy="4256163"/>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Mỗi cánh </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 giống hệt một chiếc lá, chỉ có điều mỏng mảnh hơn và có màu sắc rực rỡ.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Lớp lớp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1026" name="Picture 2" descr="Hình ảnh Một Bông Hoa Màu Xanh PNG, Vector, PSD, và biểu tượng để tải về  miễn phí | pngtree">
            <a:extLst>
              <a:ext uri="{FF2B5EF4-FFF2-40B4-BE49-F238E27FC236}">
                <a16:creationId xmlns:a16="http://schemas.microsoft.com/office/drawing/2014/main" id="{5CE7F8CF-01F7-0DFD-09C2-CC3330BF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960" y="2560320"/>
            <a:ext cx="764540" cy="764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Màu Xanh PNG, Vector, PSD, và biểu tượng để tải về  miễn phí | pngtree">
            <a:extLst>
              <a:ext uri="{FF2B5EF4-FFF2-40B4-BE49-F238E27FC236}">
                <a16:creationId xmlns:a16="http://schemas.microsoft.com/office/drawing/2014/main" id="{B8E31458-BE99-6379-A17A-DE5CF40B5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720" y="3129280"/>
            <a:ext cx="764540" cy="7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602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196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2" descr="Viết báo cáo cho một buổi thảo luận của nhóm em lớp 4">
            <a:extLst>
              <a:ext uri="{FF2B5EF4-FFF2-40B4-BE49-F238E27FC236}">
                <a16:creationId xmlns:a16="http://schemas.microsoft.com/office/drawing/2014/main" id="{702E7DEF-38E4-9D84-6FBA-6720553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6" y="2036762"/>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B6AB49E-6C1B-D393-7A53-FDBDDABC0B0C}"/>
              </a:ext>
            </a:extLst>
          </p:cNvPr>
          <p:cNvSpPr txBox="1">
            <a:spLocks/>
          </p:cNvSpPr>
          <p:nvPr/>
        </p:nvSpPr>
        <p:spPr>
          <a:xfrm>
            <a:off x="3202939" y="1384012"/>
            <a:ext cx="8096251" cy="952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j-ea"/>
                <a:cs typeface="+mj-cs"/>
              </a:rPr>
              <a:t>THẢO</a:t>
            </a:r>
            <a:r>
              <a:rPr kumimoji="0" lang="en-US" sz="4800" b="1" i="0" u="none" strike="noStrike" kern="1200" cap="none" spc="0" normalizeH="0" noProof="0" dirty="0">
                <a:ln>
                  <a:noFill/>
                </a:ln>
                <a:solidFill>
                  <a:srgbClr val="FF0000"/>
                </a:solidFill>
                <a:effectLst/>
                <a:uLnTx/>
                <a:uFillTx/>
                <a:latin typeface="Aptos" panose="02110004020202020204"/>
                <a:ea typeface="+mj-ea"/>
                <a:cs typeface="+mj-cs"/>
              </a:rPr>
              <a:t> LUẬN NHÓM 4</a:t>
            </a:r>
            <a:endParaRPr kumimoji="0" lang="en-US" sz="48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spTree>
    <p:extLst>
      <p:ext uri="{BB962C8B-B14F-4D97-AF65-F5344CB8AC3E}">
        <p14:creationId xmlns:p14="http://schemas.microsoft.com/office/powerpoint/2010/main" val="299946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EF167B2-6D82-6C3C-B6EC-868D0A007146}"/>
              </a:ext>
            </a:extLst>
          </p:cNvPr>
          <p:cNvSpPr/>
          <p:nvPr/>
        </p:nvSpPr>
        <p:spPr>
          <a:xfrm>
            <a:off x="750523" y="912035"/>
            <a:ext cx="10671769" cy="4706445"/>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Mỗi cánh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giống hệt một chiếc lá, chỉ có điều mỏng mảnh hơn và có màu sắc rực rỡ.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Lớp lớp </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Theo</a:t>
            </a:r>
            <a:r>
              <a:rPr lang="vi-VN" sz="40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6" name="Picture 5">
            <a:extLst>
              <a:ext uri="{FF2B5EF4-FFF2-40B4-BE49-F238E27FC236}">
                <a16:creationId xmlns:a16="http://schemas.microsoft.com/office/drawing/2014/main" id="{896905F0-A0D8-6863-4696-F4ADEFD5797A}"/>
              </a:ext>
            </a:extLst>
          </p:cNvPr>
          <p:cNvPicPr>
            <a:picLocks noChangeAspect="1"/>
          </p:cNvPicPr>
          <p:nvPr/>
        </p:nvPicPr>
        <p:blipFill>
          <a:blip r:embed="rId3"/>
          <a:stretch>
            <a:fillRect/>
          </a:stretch>
        </p:blipFill>
        <p:spPr>
          <a:xfrm>
            <a:off x="2339657" y="1759267"/>
            <a:ext cx="3431223" cy="657225"/>
          </a:xfrm>
          <a:prstGeom prst="rect">
            <a:avLst/>
          </a:prstGeom>
        </p:spPr>
      </p:pic>
      <p:pic>
        <p:nvPicPr>
          <p:cNvPr id="7" name="Picture 6">
            <a:extLst>
              <a:ext uri="{FF2B5EF4-FFF2-40B4-BE49-F238E27FC236}">
                <a16:creationId xmlns:a16="http://schemas.microsoft.com/office/drawing/2014/main" id="{DAAD1809-1D7F-DCEE-EE99-D2BF97A48FB1}"/>
              </a:ext>
            </a:extLst>
          </p:cNvPr>
          <p:cNvPicPr>
            <a:picLocks noChangeAspect="1"/>
          </p:cNvPicPr>
          <p:nvPr/>
        </p:nvPicPr>
        <p:blipFill>
          <a:blip r:embed="rId3"/>
          <a:stretch>
            <a:fillRect/>
          </a:stretch>
        </p:blipFill>
        <p:spPr>
          <a:xfrm>
            <a:off x="4239577" y="2978467"/>
            <a:ext cx="3431223" cy="657225"/>
          </a:xfrm>
          <a:prstGeom prst="rect">
            <a:avLst/>
          </a:prstGeom>
        </p:spPr>
      </p:pic>
    </p:spTree>
    <p:extLst>
      <p:ext uri="{BB962C8B-B14F-4D97-AF65-F5344CB8AC3E}">
        <p14:creationId xmlns:p14="http://schemas.microsoft.com/office/powerpoint/2010/main" val="14867552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861D5C-1985-2230-BF88-0B9E3C377537}"/>
              </a:ext>
            </a:extLst>
          </p:cNvPr>
          <p:cNvGrpSpPr/>
          <p:nvPr/>
        </p:nvGrpSpPr>
        <p:grpSpPr>
          <a:xfrm>
            <a:off x="0" y="5316"/>
            <a:ext cx="12191999" cy="6858000"/>
            <a:chOff x="0" y="5316"/>
            <a:chExt cx="12191999" cy="685800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316"/>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grpSp>
      <p:grpSp>
        <p:nvGrpSpPr>
          <p:cNvPr id="2" name="Group 1">
            <a:extLst>
              <a:ext uri="{FF2B5EF4-FFF2-40B4-BE49-F238E27FC236}">
                <a16:creationId xmlns:a16="http://schemas.microsoft.com/office/drawing/2014/main" id="{627DF2F0-3CE9-2DC0-9D99-911FCD0D3754}"/>
              </a:ext>
            </a:extLst>
          </p:cNvPr>
          <p:cNvGrpSpPr/>
          <p:nvPr/>
        </p:nvGrpSpPr>
        <p:grpSpPr>
          <a:xfrm>
            <a:off x="4198091" y="478465"/>
            <a:ext cx="4125433" cy="2308324"/>
            <a:chOff x="4198091" y="478465"/>
            <a:chExt cx="4125433" cy="2308324"/>
          </a:xfrm>
        </p:grpSpPr>
        <p:sp>
          <p:nvSpPr>
            <p:cNvPr id="12" name="TextBox 11">
              <a:extLst>
                <a:ext uri="{FF2B5EF4-FFF2-40B4-BE49-F238E27FC236}">
                  <a16:creationId xmlns:a16="http://schemas.microsoft.com/office/drawing/2014/main" id="{EACA256C-9A58-112D-0A4B-ED4A56EE61BD}"/>
                </a:ext>
              </a:extLst>
            </p:cNvPr>
            <p:cNvSpPr txBox="1"/>
            <p:nvPr/>
          </p:nvSpPr>
          <p:spPr>
            <a:xfrm>
              <a:off x="4198091" y="478465"/>
              <a:ext cx="41254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3675">
                    <a:solidFill>
                      <a:srgbClr val="0000FF"/>
                    </a:solidFill>
                  </a:ln>
                  <a:solidFill>
                    <a:srgbClr val="0000FF"/>
                  </a:solidFill>
                  <a:effectLst/>
                  <a:uLnTx/>
                  <a:uFillTx/>
                  <a:latin typeface="SVN-Apple" panose="02040603050506020204" pitchFamily="18" charset="0"/>
                  <a:ea typeface="+mn-ea"/>
                  <a:cs typeface="+mn-cs"/>
                </a:rPr>
                <a:t>CHIA SẺ TRƯỚC LỚP  </a:t>
              </a:r>
            </a:p>
          </p:txBody>
        </p:sp>
        <p:sp>
          <p:nvSpPr>
            <p:cNvPr id="13" name="TextBox 12">
              <a:extLst>
                <a:ext uri="{FF2B5EF4-FFF2-40B4-BE49-F238E27FC236}">
                  <a16:creationId xmlns:a16="http://schemas.microsoft.com/office/drawing/2014/main" id="{71B38FA0-5DF1-5B71-D36A-D762B4EA198D}"/>
                </a:ext>
              </a:extLst>
            </p:cNvPr>
            <p:cNvSpPr txBox="1"/>
            <p:nvPr/>
          </p:nvSpPr>
          <p:spPr>
            <a:xfrm>
              <a:off x="4465675" y="478465"/>
              <a:ext cx="359026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SVN-Apple" panose="02040603050506020204" pitchFamily="18" charset="0"/>
                  <a:ea typeface="+mn-ea"/>
                  <a:cs typeface="+mn-cs"/>
                </a:rPr>
                <a:t>CHIA SẺ TRƯỚC LỚP  </a:t>
              </a:r>
            </a:p>
          </p:txBody>
        </p:sp>
      </p:grpSp>
    </p:spTree>
    <p:extLst>
      <p:ext uri="{BB962C8B-B14F-4D97-AF65-F5344CB8AC3E}">
        <p14:creationId xmlns:p14="http://schemas.microsoft.com/office/powerpoint/2010/main" val="69855556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kids sitting on a field&#10;&#10;Description automatically generated">
            <a:extLst>
              <a:ext uri="{FF2B5EF4-FFF2-40B4-BE49-F238E27FC236}">
                <a16:creationId xmlns:a16="http://schemas.microsoft.com/office/drawing/2014/main" id="{98E16464-379C-CE8D-D0D4-375A2D2AF5FF}"/>
              </a:ext>
            </a:extLst>
          </p:cNvPr>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3" name="Picture 2" descr="A white rectangular frame with a rainbow and clouds&#10;&#10;Description automatically generated">
            <a:extLst>
              <a:ext uri="{FF2B5EF4-FFF2-40B4-BE49-F238E27FC236}">
                <a16:creationId xmlns:a16="http://schemas.microsoft.com/office/drawing/2014/main" id="{6937E3EA-DE98-6DEF-1681-EC44A54C18DB}"/>
              </a:ext>
            </a:extLst>
          </p:cNvPr>
          <p:cNvPicPr>
            <a:picLocks noChangeAspect="1"/>
          </p:cNvPicPr>
          <p:nvPr/>
        </p:nvPicPr>
        <p:blipFill rotWithShape="1">
          <a:blip r:embed="rId3">
            <a:extLst>
              <a:ext uri="{28A0092B-C50C-407E-A947-70E740481C1C}">
                <a14:useLocalDpi xmlns:a14="http://schemas.microsoft.com/office/drawing/2010/main" val="0"/>
              </a:ext>
            </a:extLst>
          </a:blip>
          <a:srcRect l="19056" t="10959" r="18911" b="18571"/>
          <a:stretch/>
        </p:blipFill>
        <p:spPr>
          <a:xfrm>
            <a:off x="1643448" y="472966"/>
            <a:ext cx="8905099" cy="6385034"/>
          </a:xfrm>
          <a:prstGeom prst="rect">
            <a:avLst/>
          </a:prstGeom>
        </p:spPr>
      </p:pic>
      <p:sp>
        <p:nvSpPr>
          <p:cNvPr id="7" name="TextBox 6">
            <a:extLst>
              <a:ext uri="{FF2B5EF4-FFF2-40B4-BE49-F238E27FC236}">
                <a16:creationId xmlns:a16="http://schemas.microsoft.com/office/drawing/2014/main" id="{45C1DDF7-DB65-9879-83D8-C2911EDD22CB}"/>
              </a:ext>
            </a:extLst>
          </p:cNvPr>
          <p:cNvSpPr txBox="1"/>
          <p:nvPr/>
        </p:nvSpPr>
        <p:spPr>
          <a:xfrm>
            <a:off x="2255520" y="1860719"/>
            <a:ext cx="79763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Ghi nhớ:</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prstClr val="black"/>
                </a:solidFill>
                <a:effectLst/>
                <a:uLnTx/>
                <a:uFillTx/>
                <a:latin typeface="Calibri" panose="020F0502020204030204"/>
                <a:ea typeface="+mn-ea"/>
                <a:cs typeface="+mn-cs"/>
              </a:rPr>
              <a:t>Các câu trong một đoạn văn có thể liên kết với nhau bằng cách lặp từ ngữ: câu sau lặp lại từ ngữ ở câu trước.</a:t>
            </a:r>
            <a:endParaRPr kumimoji="0" lang="en-US" sz="4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cartoon of a chick&#10;&#10;Description automatically generated">
            <a:extLst>
              <a:ext uri="{FF2B5EF4-FFF2-40B4-BE49-F238E27FC236}">
                <a16:creationId xmlns:a16="http://schemas.microsoft.com/office/drawing/2014/main" id="{B7276E7F-A5AA-0DC7-C6EB-4FF596551C5B}"/>
              </a:ext>
            </a:extLst>
          </p:cNvPr>
          <p:cNvPicPr>
            <a:picLocks noChangeAspect="1"/>
          </p:cNvPicPr>
          <p:nvPr/>
        </p:nvPicPr>
        <p:blipFill rotWithShape="1">
          <a:blip r:embed="rId4">
            <a:extLst>
              <a:ext uri="{28A0092B-C50C-407E-A947-70E740481C1C}">
                <a14:useLocalDpi xmlns:a14="http://schemas.microsoft.com/office/drawing/2010/main" val="0"/>
              </a:ext>
            </a:extLst>
          </a:blip>
          <a:srcRect l="38372" t="30290" r="38779" b="29922"/>
          <a:stretch/>
        </p:blipFill>
        <p:spPr>
          <a:xfrm>
            <a:off x="8706286" y="5428514"/>
            <a:ext cx="1288320" cy="1261893"/>
          </a:xfrm>
          <a:prstGeom prst="rect">
            <a:avLst/>
          </a:prstGeom>
        </p:spPr>
      </p:pic>
    </p:spTree>
    <p:extLst>
      <p:ext uri="{BB962C8B-B14F-4D97-AF65-F5344CB8AC3E}">
        <p14:creationId xmlns:p14="http://schemas.microsoft.com/office/powerpoint/2010/main" val="351998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sp>
        <p:nvSpPr>
          <p:cNvPr id="13" name="TextBox 12">
            <a:extLst>
              <a:ext uri="{FF2B5EF4-FFF2-40B4-BE49-F238E27FC236}">
                <a16:creationId xmlns:a16="http://schemas.microsoft.com/office/drawing/2014/main" id="{3992D11F-75D8-51BD-3C8F-CF25E3F9D9A9}"/>
              </a:ext>
            </a:extLst>
          </p:cNvPr>
          <p:cNvSpPr txBox="1"/>
          <p:nvPr/>
        </p:nvSpPr>
        <p:spPr>
          <a:xfrm>
            <a:off x="3195723" y="1251997"/>
            <a:ext cx="7661007" cy="707886"/>
          </a:xfrm>
          <a:prstGeom prst="rect">
            <a:avLst/>
          </a:prstGeom>
          <a:noFill/>
        </p:spPr>
        <p:txBody>
          <a:bodyPr wrap="square" rtlCol="0">
            <a:spAutoFit/>
          </a:bodyPr>
          <a:lstStyle/>
          <a:p>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ngày</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tháng</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B4CF1805-CBEC-F4F8-1638-122BCC5419F3}"/>
              </a:ext>
            </a:extLst>
          </p:cNvPr>
          <p:cNvPicPr>
            <a:picLocks noChangeAspect="1"/>
          </p:cNvPicPr>
          <p:nvPr/>
        </p:nvPicPr>
        <p:blipFill>
          <a:blip r:embed="rId3"/>
          <a:stretch>
            <a:fillRect/>
          </a:stretch>
        </p:blipFill>
        <p:spPr>
          <a:xfrm>
            <a:off x="4778121" y="292566"/>
            <a:ext cx="2920237" cy="969348"/>
          </a:xfrm>
          <a:prstGeom prst="rect">
            <a:avLst/>
          </a:prstGeom>
        </p:spPr>
      </p:pic>
      <p:pic>
        <p:nvPicPr>
          <p:cNvPr id="5" name="Picture 4">
            <a:extLst>
              <a:ext uri="{FF2B5EF4-FFF2-40B4-BE49-F238E27FC236}">
                <a16:creationId xmlns:a16="http://schemas.microsoft.com/office/drawing/2014/main" id="{8BB2FC91-8360-415A-0A9A-240B64177705}"/>
              </a:ext>
            </a:extLst>
          </p:cNvPr>
          <p:cNvPicPr>
            <a:picLocks noChangeAspect="1"/>
          </p:cNvPicPr>
          <p:nvPr/>
        </p:nvPicPr>
        <p:blipFill>
          <a:blip r:embed="rId4"/>
          <a:stretch>
            <a:fillRect/>
          </a:stretch>
        </p:blipFill>
        <p:spPr>
          <a:xfrm>
            <a:off x="2283626" y="2028821"/>
            <a:ext cx="7888908" cy="302387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813995DC-6841-72E8-D190-E6B6B0B4D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54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3. </a:t>
            </a:r>
            <a:r>
              <a:rPr lang="vi-VN" sz="3600" b="1" dirty="0">
                <a:solidFill>
                  <a:srgbClr val="002060"/>
                </a:solidFill>
                <a:latin typeface="Arial-Rounded-Bold"/>
              </a:rPr>
              <a:t>Tìm từ ngữ được lặp lại để liên kết câu trong mỗi đoạn văn sau: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5"/>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94915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spTree>
    <p:extLst>
      <p:ext uri="{BB962C8B-B14F-4D97-AF65-F5344CB8AC3E}">
        <p14:creationId xmlns:p14="http://schemas.microsoft.com/office/powerpoint/2010/main" val="2383037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B0778C-103A-A349-071D-BC2B5A6F906C}"/>
              </a:ext>
            </a:extLst>
          </p:cNvPr>
          <p:cNvSpPr txBox="1"/>
          <p:nvPr/>
        </p:nvSpPr>
        <p:spPr>
          <a:xfrm>
            <a:off x="3413760" y="599440"/>
            <a:ext cx="559816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25083A-B519-CDCC-695D-8226A0AB53DE}"/>
              </a:ext>
            </a:extLst>
          </p:cNvPr>
          <p:cNvPicPr>
            <a:picLocks noChangeAspect="1"/>
          </p:cNvPicPr>
          <p:nvPr/>
        </p:nvPicPr>
        <p:blipFill>
          <a:blip r:embed="rId3"/>
          <a:stretch>
            <a:fillRect/>
          </a:stretch>
        </p:blipFill>
        <p:spPr>
          <a:xfrm>
            <a:off x="2529522" y="1416367"/>
            <a:ext cx="7112318" cy="4623775"/>
          </a:xfrm>
          <a:prstGeom prst="rect">
            <a:avLst/>
          </a:prstGeom>
        </p:spPr>
      </p:pic>
    </p:spTree>
    <p:extLst>
      <p:ext uri="{BB962C8B-B14F-4D97-AF65-F5344CB8AC3E}">
        <p14:creationId xmlns:p14="http://schemas.microsoft.com/office/powerpoint/2010/main" val="19910285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95433D-E246-B0C0-DB33-F8D617C09300}"/>
              </a:ext>
            </a:extLst>
          </p:cNvPr>
          <p:cNvPicPr>
            <a:picLocks noChangeAspect="1"/>
          </p:cNvPicPr>
          <p:nvPr/>
        </p:nvPicPr>
        <p:blipFill>
          <a:blip r:embed="rId3"/>
          <a:stretch>
            <a:fillRect/>
          </a:stretch>
        </p:blipFill>
        <p:spPr>
          <a:xfrm>
            <a:off x="860145" y="764472"/>
            <a:ext cx="10101080" cy="5166766"/>
          </a:xfrm>
          <a:prstGeom prst="rect">
            <a:avLst/>
          </a:prstGeom>
        </p:spPr>
      </p:pic>
      <p:cxnSp>
        <p:nvCxnSpPr>
          <p:cNvPr id="12" name="Straight Connector 11">
            <a:extLst>
              <a:ext uri="{FF2B5EF4-FFF2-40B4-BE49-F238E27FC236}">
                <a16:creationId xmlns:a16="http://schemas.microsoft.com/office/drawing/2014/main" id="{B5DD8AB1-2D6D-B0AC-66DB-23739F635324}"/>
              </a:ext>
            </a:extLst>
          </p:cNvPr>
          <p:cNvCxnSpPr/>
          <p:nvPr/>
        </p:nvCxnSpPr>
        <p:spPr>
          <a:xfrm>
            <a:off x="9826906" y="1157468"/>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6AB670-07F6-98A4-5746-DD20C921B5A4}"/>
              </a:ext>
            </a:extLst>
          </p:cNvPr>
          <p:cNvCxnSpPr/>
          <p:nvPr/>
        </p:nvCxnSpPr>
        <p:spPr>
          <a:xfrm>
            <a:off x="7338349" y="1493134"/>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3466F4-0B13-3086-0C6D-0139CAF7E118}"/>
              </a:ext>
            </a:extLst>
          </p:cNvPr>
          <p:cNvCxnSpPr/>
          <p:nvPr/>
        </p:nvCxnSpPr>
        <p:spPr>
          <a:xfrm>
            <a:off x="5613721" y="2176040"/>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A41381-0A7B-9F12-6A9F-26926F8AA384}"/>
              </a:ext>
            </a:extLst>
          </p:cNvPr>
          <p:cNvCxnSpPr/>
          <p:nvPr/>
        </p:nvCxnSpPr>
        <p:spPr>
          <a:xfrm>
            <a:off x="6285053" y="2511706"/>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96F34B-4654-0ECC-EB50-F3A8914316BA}"/>
              </a:ext>
            </a:extLst>
          </p:cNvPr>
          <p:cNvCxnSpPr/>
          <p:nvPr/>
        </p:nvCxnSpPr>
        <p:spPr>
          <a:xfrm>
            <a:off x="8171726" y="2858947"/>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E51F85-A3F0-C0D5-848F-3FA337C35A9C}"/>
              </a:ext>
            </a:extLst>
          </p:cNvPr>
          <p:cNvCxnSpPr>
            <a:cxnSpLocks/>
          </p:cNvCxnSpPr>
          <p:nvPr/>
        </p:nvCxnSpPr>
        <p:spPr>
          <a:xfrm>
            <a:off x="7326774" y="346083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758286-862C-41B3-C829-6D4312C1CB14}"/>
              </a:ext>
            </a:extLst>
          </p:cNvPr>
          <p:cNvCxnSpPr>
            <a:cxnSpLocks/>
          </p:cNvCxnSpPr>
          <p:nvPr/>
        </p:nvCxnSpPr>
        <p:spPr>
          <a:xfrm>
            <a:off x="4525700" y="380807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C112E35-E3FF-3A3E-A52A-72BAA725A378}"/>
              </a:ext>
            </a:extLst>
          </p:cNvPr>
          <p:cNvCxnSpPr>
            <a:cxnSpLocks/>
          </p:cNvCxnSpPr>
          <p:nvPr/>
        </p:nvCxnSpPr>
        <p:spPr>
          <a:xfrm>
            <a:off x="3090439" y="4479402"/>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3D82C5-6593-B88E-070B-455D38838C6F}"/>
              </a:ext>
            </a:extLst>
          </p:cNvPr>
          <p:cNvCxnSpPr>
            <a:cxnSpLocks/>
          </p:cNvCxnSpPr>
          <p:nvPr/>
        </p:nvCxnSpPr>
        <p:spPr>
          <a:xfrm>
            <a:off x="3449254" y="5509549"/>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557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cxnSp>
        <p:nvCxnSpPr>
          <p:cNvPr id="2" name="Straight Connector 1">
            <a:extLst>
              <a:ext uri="{FF2B5EF4-FFF2-40B4-BE49-F238E27FC236}">
                <a16:creationId xmlns:a16="http://schemas.microsoft.com/office/drawing/2014/main" id="{F3718265-AE66-8DB4-F80F-1D50197AEF66}"/>
              </a:ext>
            </a:extLst>
          </p:cNvPr>
          <p:cNvCxnSpPr>
            <a:cxnSpLocks/>
          </p:cNvCxnSpPr>
          <p:nvPr/>
        </p:nvCxnSpPr>
        <p:spPr>
          <a:xfrm>
            <a:off x="2002419"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97B71D-E9AE-3404-1913-6F59E8707785}"/>
              </a:ext>
            </a:extLst>
          </p:cNvPr>
          <p:cNvCxnSpPr>
            <a:cxnSpLocks/>
          </p:cNvCxnSpPr>
          <p:nvPr/>
        </p:nvCxnSpPr>
        <p:spPr>
          <a:xfrm>
            <a:off x="8715736"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2AD36EF-87DD-4B9C-595D-FFB9D49BB80D}"/>
              </a:ext>
            </a:extLst>
          </p:cNvPr>
          <p:cNvCxnSpPr>
            <a:cxnSpLocks/>
          </p:cNvCxnSpPr>
          <p:nvPr/>
        </p:nvCxnSpPr>
        <p:spPr>
          <a:xfrm>
            <a:off x="9792182" y="248855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5DA9736-3B41-3025-AACE-63C20E4B8DC9}"/>
              </a:ext>
            </a:extLst>
          </p:cNvPr>
          <p:cNvCxnSpPr>
            <a:cxnSpLocks/>
          </p:cNvCxnSpPr>
          <p:nvPr/>
        </p:nvCxnSpPr>
        <p:spPr>
          <a:xfrm>
            <a:off x="6030410" y="2916819"/>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0D9F4F-AA8D-CF18-AB08-46D20BE759F7}"/>
              </a:ext>
            </a:extLst>
          </p:cNvPr>
          <p:cNvCxnSpPr>
            <a:cxnSpLocks/>
          </p:cNvCxnSpPr>
          <p:nvPr/>
        </p:nvCxnSpPr>
        <p:spPr>
          <a:xfrm>
            <a:off x="5914663" y="337980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2527BA6-A6AE-A2A7-BE9D-030DD002D684}"/>
              </a:ext>
            </a:extLst>
          </p:cNvPr>
          <p:cNvCxnSpPr>
            <a:cxnSpLocks/>
          </p:cNvCxnSpPr>
          <p:nvPr/>
        </p:nvCxnSpPr>
        <p:spPr>
          <a:xfrm>
            <a:off x="3264061" y="377334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71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4. </a:t>
            </a:r>
            <a:r>
              <a:rPr lang="en-US" sz="3600" b="1" dirty="0" err="1">
                <a:solidFill>
                  <a:srgbClr val="002060"/>
                </a:solidFill>
                <a:latin typeface="Arial-Rounded-Bold"/>
              </a:rPr>
              <a:t>Viết</a:t>
            </a:r>
            <a:r>
              <a:rPr lang="en-US" sz="3600" b="1" dirty="0">
                <a:solidFill>
                  <a:srgbClr val="002060"/>
                </a:solidFill>
                <a:latin typeface="Arial-Rounded-Bold"/>
              </a:rPr>
              <a:t> 2 – 3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về</a:t>
            </a:r>
            <a:r>
              <a:rPr lang="en-US" sz="3600" b="1" dirty="0">
                <a:solidFill>
                  <a:srgbClr val="002060"/>
                </a:solidFill>
                <a:latin typeface="Arial-Rounded-Bold"/>
              </a:rPr>
              <a:t> </a:t>
            </a:r>
            <a:r>
              <a:rPr lang="en-US" sz="3600" b="1" dirty="0" err="1">
                <a:solidFill>
                  <a:srgbClr val="002060"/>
                </a:solidFill>
                <a:latin typeface="Arial-Rounded-Bold"/>
              </a:rPr>
              <a:t>một</a:t>
            </a:r>
            <a:r>
              <a:rPr lang="en-US" sz="3600" b="1" dirty="0">
                <a:solidFill>
                  <a:srgbClr val="002060"/>
                </a:solidFill>
                <a:latin typeface="Arial-Rounded-Bold"/>
              </a:rPr>
              <a:t> </a:t>
            </a:r>
            <a:r>
              <a:rPr lang="en-US" sz="3600" b="1" dirty="0" err="1">
                <a:solidFill>
                  <a:srgbClr val="002060"/>
                </a:solidFill>
                <a:latin typeface="Arial-Rounded-Bold"/>
              </a:rPr>
              <a:t>lễ</a:t>
            </a:r>
            <a:r>
              <a:rPr lang="en-US" sz="3600" b="1" dirty="0">
                <a:solidFill>
                  <a:srgbClr val="002060"/>
                </a:solidFill>
                <a:latin typeface="Arial-Rounded-Bold"/>
              </a:rPr>
              <a:t> </a:t>
            </a:r>
            <a:r>
              <a:rPr lang="en-US" sz="3600" b="1" dirty="0" err="1">
                <a:solidFill>
                  <a:srgbClr val="002060"/>
                </a:solidFill>
                <a:latin typeface="Arial-Rounded-Bold"/>
              </a:rPr>
              <a:t>hội</a:t>
            </a:r>
            <a:r>
              <a:rPr lang="en-US" sz="3600" b="1" dirty="0">
                <a:solidFill>
                  <a:srgbClr val="002060"/>
                </a:solidFill>
                <a:latin typeface="Arial-Rounded-Bold"/>
              </a:rPr>
              <a:t>, </a:t>
            </a:r>
            <a:r>
              <a:rPr lang="en-US" sz="3600" b="1" dirty="0" err="1">
                <a:solidFill>
                  <a:srgbClr val="002060"/>
                </a:solidFill>
                <a:latin typeface="Arial-Rounded-Bold"/>
              </a:rPr>
              <a:t>trong</a:t>
            </a:r>
            <a:r>
              <a:rPr lang="en-US" sz="3600" b="1" dirty="0">
                <a:solidFill>
                  <a:srgbClr val="002060"/>
                </a:solidFill>
                <a:latin typeface="Arial-Rounded-Bold"/>
              </a:rPr>
              <a:t> </a:t>
            </a:r>
            <a:r>
              <a:rPr lang="en-US" sz="3600" b="1" dirty="0" err="1">
                <a:solidFill>
                  <a:srgbClr val="002060"/>
                </a:solidFill>
                <a:latin typeface="Arial-Rounded-Bold"/>
              </a:rPr>
              <a:t>đó</a:t>
            </a:r>
            <a:r>
              <a:rPr lang="en-US" sz="3600" b="1" dirty="0">
                <a:solidFill>
                  <a:srgbClr val="002060"/>
                </a:solidFill>
                <a:latin typeface="Arial-Rounded-Bold"/>
              </a:rPr>
              <a:t> </a:t>
            </a:r>
            <a:r>
              <a:rPr lang="en-US" sz="3600" b="1" dirty="0" err="1">
                <a:solidFill>
                  <a:srgbClr val="002060"/>
                </a:solidFill>
                <a:latin typeface="Arial-Rounded-Bold"/>
              </a:rPr>
              <a:t>các</a:t>
            </a:r>
            <a:r>
              <a:rPr lang="en-US" sz="3600" b="1" dirty="0">
                <a:solidFill>
                  <a:srgbClr val="002060"/>
                </a:solidFill>
                <a:latin typeface="Arial-Rounded-Bold"/>
              </a:rPr>
              <a:t>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liên</a:t>
            </a:r>
            <a:r>
              <a:rPr lang="en-US" sz="3600" b="1" dirty="0">
                <a:solidFill>
                  <a:srgbClr val="002060"/>
                </a:solidFill>
                <a:latin typeface="Arial-Rounded-Bold"/>
              </a:rPr>
              <a:t> </a:t>
            </a:r>
            <a:r>
              <a:rPr lang="en-US" sz="3600" b="1" dirty="0" err="1">
                <a:solidFill>
                  <a:srgbClr val="002060"/>
                </a:solidFill>
                <a:latin typeface="Arial-Rounded-Bold"/>
              </a:rPr>
              <a:t>kết</a:t>
            </a:r>
            <a:r>
              <a:rPr lang="en-US" sz="3600" b="1" dirty="0">
                <a:solidFill>
                  <a:srgbClr val="002060"/>
                </a:solidFill>
                <a:latin typeface="Arial-Rounded-Bold"/>
              </a:rPr>
              <a:t> </a:t>
            </a:r>
            <a:r>
              <a:rPr lang="en-US" sz="3600" b="1" dirty="0" err="1">
                <a:solidFill>
                  <a:srgbClr val="002060"/>
                </a:solidFill>
                <a:latin typeface="Arial-Rounded-Bold"/>
              </a:rPr>
              <a:t>với</a:t>
            </a:r>
            <a:r>
              <a:rPr lang="en-US" sz="3600" b="1" dirty="0">
                <a:solidFill>
                  <a:srgbClr val="002060"/>
                </a:solidFill>
                <a:latin typeface="Arial-Rounded-Bold"/>
              </a:rPr>
              <a:t> </a:t>
            </a:r>
            <a:r>
              <a:rPr lang="en-US" sz="3600" b="1" dirty="0" err="1">
                <a:solidFill>
                  <a:srgbClr val="002060"/>
                </a:solidFill>
                <a:latin typeface="Arial-Rounded-Bold"/>
              </a:rPr>
              <a:t>nhau</a:t>
            </a:r>
            <a:r>
              <a:rPr lang="en-US" sz="3600" b="1" dirty="0">
                <a:solidFill>
                  <a:srgbClr val="002060"/>
                </a:solidFill>
                <a:latin typeface="Arial-Rounded-Bold"/>
              </a:rPr>
              <a:t> </a:t>
            </a:r>
            <a:r>
              <a:rPr lang="en-US" sz="3600" b="1" dirty="0" err="1">
                <a:solidFill>
                  <a:srgbClr val="002060"/>
                </a:solidFill>
                <a:latin typeface="Arial-Rounded-Bold"/>
              </a:rPr>
              <a:t>bằng</a:t>
            </a:r>
            <a:r>
              <a:rPr lang="en-US" sz="3600" b="1" dirty="0">
                <a:solidFill>
                  <a:srgbClr val="002060"/>
                </a:solidFill>
                <a:latin typeface="Arial-Rounded-Bold"/>
              </a:rPr>
              <a:t> </a:t>
            </a:r>
            <a:r>
              <a:rPr lang="en-US" sz="3600" b="1" dirty="0" err="1">
                <a:solidFill>
                  <a:srgbClr val="002060"/>
                </a:solidFill>
                <a:latin typeface="Arial-Rounded-Bold"/>
              </a:rPr>
              <a:t>cách</a:t>
            </a:r>
            <a:r>
              <a:rPr lang="en-US" sz="3600" b="1" dirty="0">
                <a:solidFill>
                  <a:srgbClr val="002060"/>
                </a:solidFill>
                <a:latin typeface="Arial-Rounded-Bold"/>
              </a:rPr>
              <a:t> </a:t>
            </a:r>
            <a:r>
              <a:rPr lang="en-US" sz="3600" b="1" dirty="0" err="1">
                <a:solidFill>
                  <a:srgbClr val="002060"/>
                </a:solidFill>
                <a:latin typeface="Arial-Rounded-Bold"/>
              </a:rPr>
              <a:t>lặp</a:t>
            </a:r>
            <a:r>
              <a:rPr lang="en-US" sz="3600" b="1" dirty="0">
                <a:solidFill>
                  <a:srgbClr val="002060"/>
                </a:solidFill>
                <a:latin typeface="Arial-Rounded-Bold"/>
              </a:rPr>
              <a:t> </a:t>
            </a:r>
            <a:r>
              <a:rPr lang="en-US" sz="3600" b="1" dirty="0" err="1">
                <a:solidFill>
                  <a:srgbClr val="002060"/>
                </a:solidFill>
                <a:latin typeface="Arial-Rounded-Bold"/>
              </a:rPr>
              <a:t>từ</a:t>
            </a:r>
            <a:r>
              <a:rPr lang="en-US" sz="3600" b="1" dirty="0">
                <a:solidFill>
                  <a:srgbClr val="002060"/>
                </a:solidFill>
                <a:latin typeface="Arial-Rounded-Bold"/>
              </a:rPr>
              <a:t> </a:t>
            </a:r>
            <a:r>
              <a:rPr lang="en-US" sz="3600" b="1" dirty="0" err="1">
                <a:solidFill>
                  <a:srgbClr val="002060"/>
                </a:solidFill>
                <a:latin typeface="Arial-Rounded-Bold"/>
              </a:rPr>
              <a:t>ngữ</a:t>
            </a:r>
            <a:r>
              <a:rPr lang="en-US" sz="3600" b="1" dirty="0">
                <a:solidFill>
                  <a:srgbClr val="002060"/>
                </a:solidFill>
                <a:latin typeface="Arial-Rounded-Bold"/>
              </a:rPr>
              <a: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5">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6"/>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3477597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1273215"/>
            <a:ext cx="11206480" cy="436365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E84783-17E7-AC75-7BD9-C439D7C0BD6A}"/>
              </a:ext>
            </a:extLst>
          </p:cNvPr>
          <p:cNvSpPr txBox="1"/>
          <p:nvPr/>
        </p:nvSpPr>
        <p:spPr>
          <a:xfrm>
            <a:off x="937549" y="1643605"/>
            <a:ext cx="10243595" cy="3785652"/>
          </a:xfrm>
          <a:prstGeom prst="rect">
            <a:avLst/>
          </a:prstGeom>
          <a:noFill/>
        </p:spPr>
        <p:txBody>
          <a:bodyPr wrap="square" rtlCol="0">
            <a:spAutoFit/>
          </a:bodyPr>
          <a:lstStyle/>
          <a:p>
            <a:pPr algn="just"/>
            <a:r>
              <a:rPr lang="vi-VN" sz="4000" b="1" dirty="0">
                <a:solidFill>
                  <a:srgbClr val="FF0000"/>
                </a:solidFill>
              </a:rPr>
              <a:t>VD: </a:t>
            </a:r>
            <a:r>
              <a:rPr lang="vi-VN" sz="4000" dirty="0">
                <a:solidFill>
                  <a:srgbClr val="FF0000"/>
                </a:solidFill>
              </a:rPr>
              <a:t>Lễ hội đền Hùng được tổ chức vào dịp mùng 10 tháng 3 âm lịch hàng năm. Lễ hội nhằm tưởng nhớ, biết ơn công lao dựng nước và giữ nước của các Vua Hùng. Năm nào lễ hội cũng thu hút rất đông người dân cả nước tham gia.</a:t>
            </a:r>
          </a:p>
        </p:txBody>
      </p:sp>
    </p:spTree>
    <p:extLst>
      <p:ext uri="{BB962C8B-B14F-4D97-AF65-F5344CB8AC3E}">
        <p14:creationId xmlns:p14="http://schemas.microsoft.com/office/powerpoint/2010/main" val="366976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2D1E33A-A2B9-B9A6-70E8-07C9C546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67" y="477144"/>
            <a:ext cx="12192000" cy="2940592"/>
          </a:xfrm>
          <a:prstGeom prst="rect">
            <a:avLst/>
          </a:prstGeom>
        </p:spPr>
      </p:pic>
    </p:spTree>
    <p:extLst>
      <p:ext uri="{BB962C8B-B14F-4D97-AF65-F5344CB8AC3E}">
        <p14:creationId xmlns:p14="http://schemas.microsoft.com/office/powerpoint/2010/main" val="255007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1026" name="Picture 2" descr="Em Bé Đi Học, Học Sinh 2 - KhoThietKe.Net">
            <a:extLst>
              <a:ext uri="{FF2B5EF4-FFF2-40B4-BE49-F238E27FC236}">
                <a16:creationId xmlns:a16="http://schemas.microsoft.com/office/drawing/2014/main" id="{302576C0-7504-4CCF-4185-A29474161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69"/>
          <a:stretch/>
        </p:blipFill>
        <p:spPr bwMode="auto">
          <a:xfrm>
            <a:off x="2380592" y="2171700"/>
            <a:ext cx="2488653" cy="468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m Bé Đi Học, Học Sinh 2 - KhoThietKe.Net">
            <a:extLst>
              <a:ext uri="{FF2B5EF4-FFF2-40B4-BE49-F238E27FC236}">
                <a16:creationId xmlns:a16="http://schemas.microsoft.com/office/drawing/2014/main" id="{9937A335-4734-2F52-CDA5-7F48323CE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 t="-629" r="44767" b="629"/>
          <a:stretch/>
        </p:blipFill>
        <p:spPr bwMode="auto">
          <a:xfrm>
            <a:off x="7691088" y="2028558"/>
            <a:ext cx="3353692"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67849D-B79C-33B2-3399-7702AF4718E6}"/>
              </a:ext>
            </a:extLst>
          </p:cNvPr>
          <p:cNvPicPr>
            <a:picLocks noChangeAspect="1"/>
          </p:cNvPicPr>
          <p:nvPr/>
        </p:nvPicPr>
        <p:blipFill>
          <a:blip r:embed="rId4"/>
          <a:stretch>
            <a:fillRect/>
          </a:stretch>
        </p:blipFill>
        <p:spPr>
          <a:xfrm>
            <a:off x="1568134" y="826603"/>
            <a:ext cx="8986283" cy="1408298"/>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345347"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 </a:t>
            </a:r>
            <a:r>
              <a:rPr lang="en-US" sz="4000" b="1" dirty="0" err="1">
                <a:latin typeface="Cambria" panose="02040503050406030204" pitchFamily="18" charset="0"/>
                <a:ea typeface="Cambria" panose="02040503050406030204" pitchFamily="18" charset="0"/>
              </a:rPr>
              <a:t>Đoạn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bằng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lặp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từ</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ngữ</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472E837C-886F-1B7E-DA60-6708379B8670}"/>
              </a:ext>
            </a:extLst>
          </p:cNvPr>
          <p:cNvPicPr>
            <a:picLocks noChangeAspect="1"/>
          </p:cNvPicPr>
          <p:nvPr/>
        </p:nvPicPr>
        <p:blipFill>
          <a:blip r:embed="rId3"/>
          <a:stretch>
            <a:fillRect/>
          </a:stretch>
        </p:blipFill>
        <p:spPr>
          <a:xfrm>
            <a:off x="1693219" y="2549202"/>
            <a:ext cx="9082811" cy="2946785"/>
          </a:xfrm>
          <a:prstGeom prst="rect">
            <a:avLst/>
          </a:prstGeom>
        </p:spPr>
      </p:pic>
      <p:sp>
        <p:nvSpPr>
          <p:cNvPr id="15" name="TextBox 14">
            <a:extLst>
              <a:ext uri="{FF2B5EF4-FFF2-40B4-BE49-F238E27FC236}">
                <a16:creationId xmlns:a16="http://schemas.microsoft.com/office/drawing/2014/main" id="{5CE8FE47-92D3-601D-DDF2-AD06B0A121E1}"/>
              </a:ext>
            </a:extLst>
          </p:cNvPr>
          <p:cNvSpPr txBox="1"/>
          <p:nvPr/>
        </p:nvSpPr>
        <p:spPr>
          <a:xfrm>
            <a:off x="2639028" y="5504291"/>
            <a:ext cx="7474351" cy="646331"/>
          </a:xfrm>
          <a:prstGeom prst="rect">
            <a:avLst/>
          </a:prstGeom>
          <a:noFill/>
        </p:spPr>
        <p:txBody>
          <a:bodyPr wrap="square">
            <a:spAutoFit/>
          </a:bodyPr>
          <a:lstStyle/>
          <a:p>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B. </a:t>
            </a:r>
            <a:r>
              <a:rPr lang="en-US" sz="3600" dirty="0" err="1">
                <a:solidFill>
                  <a:srgbClr val="FF0000"/>
                </a:solidFill>
                <a:latin typeface="Cambria" panose="02040503050406030204" pitchFamily="18" charset="0"/>
                <a:ea typeface="Cambria" panose="02040503050406030204" pitchFamily="18" charset="0"/>
              </a:rPr>
              <a:t>Không</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4E8538A-3652-BD9C-8874-74D3FAB59673}"/>
              </a:ext>
            </a:extLst>
          </p:cNvPr>
          <p:cNvSpPr/>
          <p:nvPr/>
        </p:nvSpPr>
        <p:spPr>
          <a:xfrm>
            <a:off x="2511706" y="5509549"/>
            <a:ext cx="625033" cy="65975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8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3" name="Picture 2">
            <a:extLst>
              <a:ext uri="{FF2B5EF4-FFF2-40B4-BE49-F238E27FC236}">
                <a16:creationId xmlns:a16="http://schemas.microsoft.com/office/drawing/2014/main" id="{0EC4E0DC-592A-1B13-3DD2-95B8C8762FCE}"/>
              </a:ext>
            </a:extLst>
          </p:cNvPr>
          <p:cNvPicPr>
            <a:picLocks noChangeAspect="1"/>
          </p:cNvPicPr>
          <p:nvPr/>
        </p:nvPicPr>
        <p:blipFill>
          <a:blip r:embed="rId4"/>
          <a:stretch>
            <a:fillRect/>
          </a:stretch>
        </p:blipFill>
        <p:spPr>
          <a:xfrm>
            <a:off x="2916584" y="139418"/>
            <a:ext cx="8114479" cy="3700593"/>
          </a:xfrm>
          <a:prstGeom prst="rect">
            <a:avLst/>
          </a:prstGeom>
        </p:spPr>
      </p:pic>
    </p:spTree>
    <p:extLst>
      <p:ext uri="{BB962C8B-B14F-4D97-AF65-F5344CB8AC3E}">
        <p14:creationId xmlns:p14="http://schemas.microsoft.com/office/powerpoint/2010/main" val="1202485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889357" cy="1323439"/>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Câu 2: Từ ngữ nào được lặp lại để liên kết câu trong đoạn văn sau?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166E980-414B-2CE3-D31D-C13F88D41552}"/>
              </a:ext>
            </a:extLst>
          </p:cNvPr>
          <p:cNvPicPr>
            <a:picLocks noChangeAspect="1"/>
          </p:cNvPicPr>
          <p:nvPr/>
        </p:nvPicPr>
        <p:blipFill>
          <a:blip r:embed="rId3"/>
          <a:stretch>
            <a:fillRect/>
          </a:stretch>
        </p:blipFill>
        <p:spPr>
          <a:xfrm>
            <a:off x="2030935" y="2290340"/>
            <a:ext cx="8652498" cy="2123312"/>
          </a:xfrm>
          <a:prstGeom prst="rect">
            <a:avLst/>
          </a:prstGeom>
        </p:spPr>
      </p:pic>
      <p:sp>
        <p:nvSpPr>
          <p:cNvPr id="7" name="TextBox 6">
            <a:extLst>
              <a:ext uri="{FF2B5EF4-FFF2-40B4-BE49-F238E27FC236}">
                <a16:creationId xmlns:a16="http://schemas.microsoft.com/office/drawing/2014/main" id="{06F43583-4C5A-6077-0648-70F9C46399A1}"/>
              </a:ext>
            </a:extLst>
          </p:cNvPr>
          <p:cNvSpPr txBox="1"/>
          <p:nvPr/>
        </p:nvSpPr>
        <p:spPr>
          <a:xfrm>
            <a:off x="1782502" y="4502551"/>
            <a:ext cx="8831483" cy="1754326"/>
          </a:xfrm>
          <a:prstGeom prst="rect">
            <a:avLst/>
          </a:prstGeom>
          <a:noFill/>
        </p:spPr>
        <p:txBody>
          <a:bodyPr wrap="square" rtlCol="0">
            <a:spAutoFit/>
          </a:bodyPr>
          <a:lstStyle/>
          <a:p>
            <a:pPr marL="342900" indent="-342900">
              <a:buAutoNum type="alphaUcPeriod"/>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Không có từ ngữ nào</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B. Lá phượng</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C. Lá</a:t>
            </a:r>
            <a:endParaRPr lang="en-US" sz="3600"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5B35362E-6BA3-9B35-E932-175470DAFF34}"/>
              </a:ext>
            </a:extLst>
          </p:cNvPr>
          <p:cNvSpPr/>
          <p:nvPr/>
        </p:nvSpPr>
        <p:spPr>
          <a:xfrm>
            <a:off x="1678329" y="5648446"/>
            <a:ext cx="625033" cy="567159"/>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10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kids playing with a ball&#10;&#10;Description automatically generated">
            <a:extLst>
              <a:ext uri="{FF2B5EF4-FFF2-40B4-BE49-F238E27FC236}">
                <a16:creationId xmlns:a16="http://schemas.microsoft.com/office/drawing/2014/main" id="{23D94B23-1FDC-CCB7-527A-7DACA954ECC3}"/>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pic>
        <p:nvPicPr>
          <p:cNvPr id="13" name="Content Placeholder 12" descr="A video game of a person holding a pointer&#10;&#10;Description automatically generated">
            <a:extLst>
              <a:ext uri="{FF2B5EF4-FFF2-40B4-BE49-F238E27FC236}">
                <a16:creationId xmlns:a16="http://schemas.microsoft.com/office/drawing/2014/main" id="{33B86565-1BBB-6628-3AAD-81ADD21683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sp>
        <p:nvSpPr>
          <p:cNvPr id="5" name="Rectangle: Rounded Corners 4">
            <a:extLst>
              <a:ext uri="{FF2B5EF4-FFF2-40B4-BE49-F238E27FC236}">
                <a16:creationId xmlns:a16="http://schemas.microsoft.com/office/drawing/2014/main" id="{38729CA7-6EDD-152D-092F-41C89026B7DA}"/>
              </a:ext>
            </a:extLst>
          </p:cNvPr>
          <p:cNvSpPr/>
          <p:nvPr/>
        </p:nvSpPr>
        <p:spPr>
          <a:xfrm>
            <a:off x="276446" y="320786"/>
            <a:ext cx="11504428" cy="6216428"/>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276AA1-F2D6-2714-5670-B0C26B7E82B1}"/>
              </a:ext>
            </a:extLst>
          </p:cNvPr>
          <p:cNvSpPr txBox="1"/>
          <p:nvPr/>
        </p:nvSpPr>
        <p:spPr>
          <a:xfrm>
            <a:off x="4550735" y="701749"/>
            <a:ext cx="29558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DẶN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DÒ</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240FE6F1-5167-2584-1F91-42C6E7488BBF}"/>
              </a:ext>
            </a:extLst>
          </p:cNvPr>
          <p:cNvSpPr txBox="1"/>
          <p:nvPr/>
        </p:nvSpPr>
        <p:spPr>
          <a:xfrm>
            <a:off x="4014326" y="2726892"/>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1AA080BA-5FCC-BAD7-90DF-690D39A9B0F3}"/>
              </a:ext>
            </a:extLst>
          </p:cNvPr>
          <p:cNvSpPr txBox="1"/>
          <p:nvPr/>
        </p:nvSpPr>
        <p:spPr>
          <a:xfrm>
            <a:off x="4014326" y="1947516"/>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D3EA4D7E-CCB1-97A6-FADA-AA9E375DEEA5}"/>
              </a:ext>
            </a:extLst>
          </p:cNvPr>
          <p:cNvSpPr txBox="1"/>
          <p:nvPr/>
        </p:nvSpPr>
        <p:spPr>
          <a:xfrm>
            <a:off x="4014326" y="350626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B40DCEFF-8483-E01D-2494-D01C5953D606}"/>
              </a:ext>
            </a:extLst>
          </p:cNvPr>
          <p:cNvSpPr txBox="1"/>
          <p:nvPr/>
        </p:nvSpPr>
        <p:spPr>
          <a:xfrm>
            <a:off x="4014326" y="434317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Picture 11" descr="A cartoon of a child writing on a book&#10;&#10;Description automatically generated">
            <a:extLst>
              <a:ext uri="{FF2B5EF4-FFF2-40B4-BE49-F238E27FC236}">
                <a16:creationId xmlns:a16="http://schemas.microsoft.com/office/drawing/2014/main" id="{7F2A7DC5-32D1-BC92-758D-F01785E01C1E}"/>
              </a:ext>
            </a:extLst>
          </p:cNvPr>
          <p:cNvPicPr>
            <a:picLocks noChangeAspect="1"/>
          </p:cNvPicPr>
          <p:nvPr/>
        </p:nvPicPr>
        <p:blipFill rotWithShape="1">
          <a:blip r:embed="rId4">
            <a:extLst>
              <a:ext uri="{28A0092B-C50C-407E-A947-70E740481C1C}">
                <a14:useLocalDpi xmlns:a14="http://schemas.microsoft.com/office/drawing/2010/main" val="0"/>
              </a:ext>
            </a:extLst>
          </a:blip>
          <a:srcRect l="37588" t="26658" r="42791" b="33653"/>
          <a:stretch/>
        </p:blipFill>
        <p:spPr>
          <a:xfrm>
            <a:off x="9025612" y="3688272"/>
            <a:ext cx="2464981" cy="2804603"/>
          </a:xfrm>
          <a:prstGeom prst="rect">
            <a:avLst/>
          </a:prstGeom>
        </p:spPr>
      </p:pic>
      <p:pic>
        <p:nvPicPr>
          <p:cNvPr id="15" name="Picture 14" descr="A video game of a person holding a pointer&#10;&#10;Description automatically generated">
            <a:extLst>
              <a:ext uri="{FF2B5EF4-FFF2-40B4-BE49-F238E27FC236}">
                <a16:creationId xmlns:a16="http://schemas.microsoft.com/office/drawing/2014/main" id="{B974C5D6-8492-E4FF-130C-83F34810650E}"/>
              </a:ext>
            </a:extLst>
          </p:cNvPr>
          <p:cNvPicPr>
            <a:picLocks noChangeAspect="1"/>
          </p:cNvPicPr>
          <p:nvPr/>
        </p:nvPicPr>
        <p:blipFill rotWithShape="1">
          <a:blip r:embed="rId3">
            <a:extLst>
              <a:ext uri="{28A0092B-C50C-407E-A947-70E740481C1C}">
                <a14:useLocalDpi xmlns:a14="http://schemas.microsoft.com/office/drawing/2010/main" val="0"/>
              </a:ext>
            </a:extLst>
          </a:blip>
          <a:srcRect l="45523" t="29561" r="45145" b="29922"/>
          <a:stretch/>
        </p:blipFill>
        <p:spPr>
          <a:xfrm>
            <a:off x="838200" y="2194235"/>
            <a:ext cx="1713535" cy="4185023"/>
          </a:xfrm>
          <a:prstGeom prst="rect">
            <a:avLst/>
          </a:prstGeom>
        </p:spPr>
      </p:pic>
    </p:spTree>
    <p:extLst>
      <p:ext uri="{BB962C8B-B14F-4D97-AF65-F5344CB8AC3E}">
        <p14:creationId xmlns:p14="http://schemas.microsoft.com/office/powerpoint/2010/main" val="27531786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B966F-7691-72CD-ECD2-75A0588526BB}"/>
              </a:ext>
            </a:extLst>
          </p:cNvPr>
          <p:cNvPicPr>
            <a:picLocks noChangeAspect="1"/>
          </p:cNvPicPr>
          <p:nvPr/>
        </p:nvPicPr>
        <p:blipFill>
          <a:blip r:embed="rId3"/>
          <a:stretch>
            <a:fillRect/>
          </a:stretch>
        </p:blipFill>
        <p:spPr>
          <a:xfrm>
            <a:off x="1732915" y="357483"/>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0953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728988" cy="151383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16560" y="221831"/>
            <a:ext cx="11338559" cy="101566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 vế của câu ghép sau được nối với nhau như thế nào?</a:t>
            </a:r>
            <a:endPar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16176" y="1920240"/>
            <a:ext cx="11875575" cy="119888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00FF"/>
                </a:solidFill>
                <a:latin typeface="Cambria" panose="02040503050406030204" pitchFamily="18" charset="0"/>
                <a:ea typeface="Cambria" panose="02040503050406030204" pitchFamily="18" charset="0"/>
              </a:rPr>
              <a:t>Các vế của câu ghép được nối trực tiếp với nhau bằng dấu phảy.</a:t>
            </a:r>
            <a:endParaRPr kumimoji="0" lang="en-US" sz="36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204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26720" y="211671"/>
            <a:ext cx="1128762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Xác</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định</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trạng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ngữ</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câu</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trên</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a:t>
            </a:r>
          </a:p>
          <a:p>
            <a:pPr algn="ctr">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904337" y="1757651"/>
            <a:ext cx="9037984" cy="955069"/>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00FF"/>
                </a:solidFill>
                <a:latin typeface="Cambria" panose="02040503050406030204" pitchFamily="18" charset="0"/>
                <a:ea typeface="Cambria" panose="02040503050406030204" pitchFamily="18" charset="0"/>
              </a:rPr>
              <a:t>Trạng ngữ trong câu: Giờ ra chơi </a:t>
            </a:r>
            <a:endParaRPr kumimoji="0" lang="en-US" sz="440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5156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375921" y="231991"/>
            <a:ext cx="112064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Đặt 1 câu ghép có cấu trúc sau: Vế thứ nhất + nhưng + vế thứ hai?</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00FF"/>
                </a:solidFill>
                <a:latin typeface="Cambria" panose="02040503050406030204" pitchFamily="18" charset="0"/>
                <a:ea typeface="Cambria" panose="02040503050406030204" pitchFamily="18" charset="0"/>
              </a:rPr>
              <a:t>VD: </a:t>
            </a:r>
            <a:r>
              <a:rPr lang="vi-VN" sz="3600" b="1" dirty="0">
                <a:solidFill>
                  <a:srgbClr val="0000FF"/>
                </a:solidFill>
                <a:latin typeface="Cambria" panose="02040503050406030204" pitchFamily="18" charset="0"/>
                <a:ea typeface="Cambria" panose="02040503050406030204" pitchFamily="18" charset="0"/>
              </a:rPr>
              <a:t>Cả tuần trời mưa to giá rét nhưng chúng em vẫn đi học đều đúng giờ</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đã</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giúp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heo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con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a:extLst>
              <a:ext uri="{FF2B5EF4-FFF2-40B4-BE49-F238E27FC236}">
                <a16:creationId xmlns:a16="http://schemas.microsoft.com/office/drawing/2014/main" id="{1C354CCF-2CDF-94C9-1227-DF2DEAA8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42" y="764893"/>
            <a:ext cx="4803536" cy="1632867"/>
          </a:xfrm>
          <a:prstGeom prst="rect">
            <a:avLst/>
          </a:prstGeom>
        </p:spPr>
      </p:pic>
    </p:spTree>
    <p:extLst>
      <p:ext uri="{BB962C8B-B14F-4D97-AF65-F5344CB8AC3E}">
        <p14:creationId xmlns:p14="http://schemas.microsoft.com/office/powerpoint/2010/main" val="349735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2" ma:contentTypeDescription="Create a new document." ma:contentTypeScope="" ma:versionID="190044eba93ced93158e977644152f72">
  <xsd:schema xmlns:xsd="http://www.w3.org/2001/XMLSchema" xmlns:xs="http://www.w3.org/2001/XMLSchema" xmlns:p="http://schemas.microsoft.com/office/2006/metadata/properties" xmlns:ns3="39b4d614-387f-4869-a043-b320c2c8d431" targetNamespace="http://schemas.microsoft.com/office/2006/metadata/properties" ma:root="true" ma:fieldsID="cc47b5e57532e648f31547bee784f4f7"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9b4d614-387f-4869-a043-b320c2c8d431" xsi:nil="true"/>
  </documentManagement>
</p:properties>
</file>

<file path=customXml/itemProps1.xml><?xml version="1.0" encoding="utf-8"?>
<ds:datastoreItem xmlns:ds="http://schemas.openxmlformats.org/officeDocument/2006/customXml" ds:itemID="{174C0A73-CF0D-464F-817C-912FB02FC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56F6A2-A4D2-4D4F-8816-A9241AF7FAA5}">
  <ds:schemaRefs>
    <ds:schemaRef ds:uri="http://schemas.microsoft.com/sharepoint/v3/contenttype/forms"/>
  </ds:schemaRefs>
</ds:datastoreItem>
</file>

<file path=customXml/itemProps3.xml><?xml version="1.0" encoding="utf-8"?>
<ds:datastoreItem xmlns:ds="http://schemas.openxmlformats.org/officeDocument/2006/customXml" ds:itemID="{48663335-F450-4BE2-A5F5-6E5ED3A2DFC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4475</TotalTime>
  <Words>846</Words>
  <Application>Microsoft Office PowerPoint</Application>
  <PresentationFormat>Widescreen</PresentationFormat>
  <Paragraphs>53</Paragraphs>
  <Slides>33</Slides>
  <Notes>5</Notes>
  <HiddenSlides>0</HiddenSlides>
  <MMClips>8</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Aptos</vt:lpstr>
      <vt:lpstr>Aptos Display</vt:lpstr>
      <vt:lpstr>Arial</vt:lpstr>
      <vt:lpstr>Arial-Rounded-Bold</vt:lpstr>
      <vt:lpstr>Calibri</vt:lpstr>
      <vt:lpstr>Cambria</vt:lpstr>
      <vt:lpstr>SVN-Apple</vt:lpstr>
      <vt:lpstr>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Bùi Văn Đtạ</cp:lastModifiedBy>
  <cp:revision>122</cp:revision>
  <dcterms:created xsi:type="dcterms:W3CDTF">2023-07-30T08:35:16Z</dcterms:created>
  <dcterms:modified xsi:type="dcterms:W3CDTF">2025-02-18T00:51:30Z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