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353" r:id="rId3"/>
    <p:sldId id="260" r:id="rId4"/>
    <p:sldId id="354" r:id="rId5"/>
    <p:sldId id="363" r:id="rId6"/>
    <p:sldId id="263" r:id="rId7"/>
    <p:sldId id="365" r:id="rId8"/>
    <p:sldId id="366" r:id="rId9"/>
    <p:sldId id="358"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912"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60DAB-6ACB-4341-9ACD-E135F11E2A9B}"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DD42F-711A-45D5-854D-DC79DC1EEF5D}" type="slidenum">
              <a:rPr lang="en-US" smtClean="0"/>
              <a:t>‹#›</a:t>
            </a:fld>
            <a:endParaRPr lang="en-US"/>
          </a:p>
        </p:txBody>
      </p:sp>
    </p:spTree>
    <p:extLst>
      <p:ext uri="{BB962C8B-B14F-4D97-AF65-F5344CB8AC3E}">
        <p14:creationId xmlns:p14="http://schemas.microsoft.com/office/powerpoint/2010/main" val="387460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828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831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518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78007" y="-95495"/>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480917" y="359539"/>
            <a:ext cx="2513561" cy="762799"/>
          </a:xfrm>
          <a:prstGeom prst="rect">
            <a:avLst/>
          </a:prstGeom>
        </p:spPr>
      </p:pic>
    </p:spTree>
    <p:extLst>
      <p:ext uri="{BB962C8B-B14F-4D97-AF65-F5344CB8AC3E}">
        <p14:creationId xmlns:p14="http://schemas.microsoft.com/office/powerpoint/2010/main" val="292260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容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A829E0-9F89-4A24-B84C-5820D8081E22}"/>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3" name="图片 2">
            <a:extLst>
              <a:ext uri="{FF2B5EF4-FFF2-40B4-BE49-F238E27FC236}">
                <a16:creationId xmlns:a16="http://schemas.microsoft.com/office/drawing/2014/main" id="{9122B6B2-B936-41EF-A9E6-49E9AC99F3F3}"/>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0" y="4032744"/>
            <a:ext cx="12192000" cy="2498754"/>
          </a:xfrm>
          <a:prstGeom prst="rect">
            <a:avLst/>
          </a:prstGeom>
        </p:spPr>
      </p:pic>
      <p:pic>
        <p:nvPicPr>
          <p:cNvPr id="4" name="图片 3">
            <a:extLst>
              <a:ext uri="{FF2B5EF4-FFF2-40B4-BE49-F238E27FC236}">
                <a16:creationId xmlns:a16="http://schemas.microsoft.com/office/drawing/2014/main" id="{06518875-E6DC-4291-B58B-04F6709A0E1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1" y="4059978"/>
            <a:ext cx="12192000" cy="1081346"/>
          </a:xfrm>
          <a:prstGeom prst="rect">
            <a:avLst/>
          </a:prstGeom>
        </p:spPr>
      </p:pic>
      <p:pic>
        <p:nvPicPr>
          <p:cNvPr id="5" name="图片 4">
            <a:extLst>
              <a:ext uri="{FF2B5EF4-FFF2-40B4-BE49-F238E27FC236}">
                <a16:creationId xmlns:a16="http://schemas.microsoft.com/office/drawing/2014/main" id="{AA9B5DB5-5611-4919-B085-ABE09CCC9111}"/>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0" y="4855339"/>
            <a:ext cx="12192000" cy="2002661"/>
          </a:xfrm>
          <a:prstGeom prst="rect">
            <a:avLst/>
          </a:prstGeom>
        </p:spPr>
      </p:pic>
      <p:pic>
        <p:nvPicPr>
          <p:cNvPr id="6" name="图片 5">
            <a:extLst>
              <a:ext uri="{FF2B5EF4-FFF2-40B4-BE49-F238E27FC236}">
                <a16:creationId xmlns:a16="http://schemas.microsoft.com/office/drawing/2014/main" id="{01B798E0-55A4-4902-BBE9-6A2693C0FA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0" y="-96187"/>
            <a:ext cx="3813993" cy="1759951"/>
          </a:xfrm>
          <a:prstGeom prst="rect">
            <a:avLst/>
          </a:prstGeom>
        </p:spPr>
      </p:pic>
      <p:pic>
        <p:nvPicPr>
          <p:cNvPr id="7" name="图片 6">
            <a:extLst>
              <a:ext uri="{FF2B5EF4-FFF2-40B4-BE49-F238E27FC236}">
                <a16:creationId xmlns:a16="http://schemas.microsoft.com/office/drawing/2014/main" id="{2E854705-0D9A-4851-8186-28E46BCF64F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39734">
            <a:off x="9322839" y="402389"/>
            <a:ext cx="2513561" cy="762799"/>
          </a:xfrm>
          <a:prstGeom prst="rect">
            <a:avLst/>
          </a:prstGeom>
        </p:spPr>
      </p:pic>
    </p:spTree>
    <p:extLst>
      <p:ext uri="{BB962C8B-B14F-4D97-AF65-F5344CB8AC3E}">
        <p14:creationId xmlns:p14="http://schemas.microsoft.com/office/powerpoint/2010/main" val="120116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64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64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DA98030-5A9B-4761-AC84-D775E9C7B26A}"/>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p:blipFill>
        <p:spPr>
          <a:xfrm>
            <a:off x="381" y="0"/>
            <a:ext cx="12191238" cy="6858000"/>
          </a:xfrm>
          <a:prstGeom prst="rect">
            <a:avLst/>
          </a:prstGeom>
        </p:spPr>
      </p:pic>
      <p:pic>
        <p:nvPicPr>
          <p:cNvPr id="4" name="图片 3">
            <a:extLst>
              <a:ext uri="{FF2B5EF4-FFF2-40B4-BE49-F238E27FC236}">
                <a16:creationId xmlns:a16="http://schemas.microsoft.com/office/drawing/2014/main" id="{FAFF9ED7-6835-4BD7-B0F4-148A43B912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8007" y="666129"/>
            <a:ext cx="3813993" cy="1759951"/>
          </a:xfrm>
          <a:prstGeom prst="rect">
            <a:avLst/>
          </a:prstGeom>
        </p:spPr>
      </p:pic>
      <p:pic>
        <p:nvPicPr>
          <p:cNvPr id="5" name="图片 4">
            <a:extLst>
              <a:ext uri="{FF2B5EF4-FFF2-40B4-BE49-F238E27FC236}">
                <a16:creationId xmlns:a16="http://schemas.microsoft.com/office/drawing/2014/main" id="{C7289181-269E-420B-A083-08CBD1935E8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39734">
            <a:off x="103546" y="217615"/>
            <a:ext cx="2513561" cy="762799"/>
          </a:xfrm>
          <a:prstGeom prst="rect">
            <a:avLst/>
          </a:prstGeom>
        </p:spPr>
      </p:pic>
    </p:spTree>
    <p:extLst>
      <p:ext uri="{BB962C8B-B14F-4D97-AF65-F5344CB8AC3E}">
        <p14:creationId xmlns:p14="http://schemas.microsoft.com/office/powerpoint/2010/main" val="389062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4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64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尾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43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4B497CC-AD7D-EA94-1EA2-258CCE16371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C298404D-EDD5-2B74-A447-D0EEEF4349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E2C7521-2C09-2A95-81C6-0DFA05B36248}"/>
              </a:ext>
            </a:extLst>
          </p:cNvPr>
          <p:cNvSpPr>
            <a:spLocks noGrp="1"/>
          </p:cNvSpPr>
          <p:nvPr>
            <p:ph type="dt" sz="half" idx="10"/>
          </p:nvPr>
        </p:nvSpPr>
        <p:spPr>
          <a:xfrm>
            <a:off x="838200" y="6356350"/>
            <a:ext cx="2743200" cy="365125"/>
          </a:xfrm>
          <a:prstGeom prst="rect">
            <a:avLst/>
          </a:prstGeom>
        </p:spPr>
        <p:txBody>
          <a:bodyPr/>
          <a:lstStyle/>
          <a:p>
            <a:fld id="{6FF37232-8B02-4A57-A2F0-E895E7CE7251}" type="datetimeFigureOut">
              <a:rPr lang="vi-VN" smtClean="0"/>
              <a:t>25/02/2026</a:t>
            </a:fld>
            <a:endParaRPr lang="vi-VN"/>
          </a:p>
        </p:txBody>
      </p:sp>
      <p:sp>
        <p:nvSpPr>
          <p:cNvPr id="5" name="Chỗ dành sẵn cho Chân trang 4">
            <a:extLst>
              <a:ext uri="{FF2B5EF4-FFF2-40B4-BE49-F238E27FC236}">
                <a16:creationId xmlns:a16="http://schemas.microsoft.com/office/drawing/2014/main" id="{0DD5E4C5-5578-AEB3-8CF1-141249B937F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a16="http://schemas.microsoft.com/office/drawing/2014/main" id="{924DA3B7-6FA9-84BE-4D76-F9CD6946A782}"/>
              </a:ext>
            </a:extLst>
          </p:cNvPr>
          <p:cNvSpPr>
            <a:spLocks noGrp="1"/>
          </p:cNvSpPr>
          <p:nvPr>
            <p:ph type="sldNum" sz="quarter" idx="12"/>
          </p:nvPr>
        </p:nvSpPr>
        <p:spPr>
          <a:xfrm>
            <a:off x="8610600" y="6356350"/>
            <a:ext cx="2743200" cy="365125"/>
          </a:xfrm>
          <a:prstGeom prst="rect">
            <a:avLst/>
          </a:prstGeom>
        </p:spPr>
        <p:txBody>
          <a:bodyPr/>
          <a:lstStyle/>
          <a:p>
            <a:fld id="{6AC79E57-7E87-4041-901A-C383FD38DE91}" type="slidenum">
              <a:rPr lang="vi-VN" smtClean="0"/>
              <a:t>‹#›</a:t>
            </a:fld>
            <a:endParaRPr lang="vi-VN"/>
          </a:p>
        </p:txBody>
      </p:sp>
    </p:spTree>
    <p:extLst>
      <p:ext uri="{BB962C8B-B14F-4D97-AF65-F5344CB8AC3E}">
        <p14:creationId xmlns:p14="http://schemas.microsoft.com/office/powerpoint/2010/main" val="3893327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52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FA38DCFE-5778-0F38-C989-21AD21AEDE4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08313" y="0"/>
            <a:ext cx="1609013" cy="1609013"/>
          </a:xfrm>
          <a:prstGeom prst="rect">
            <a:avLst/>
          </a:prstGeom>
        </p:spPr>
      </p:pic>
    </p:spTree>
    <p:extLst>
      <p:ext uri="{BB962C8B-B14F-4D97-AF65-F5344CB8AC3E}">
        <p14:creationId xmlns:p14="http://schemas.microsoft.com/office/powerpoint/2010/main" val="3122130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descr="Ảnh có chứa bầu trời, cối xay gió, cây cối, mây&#10;&#10;Mô tả được tạo tự động">
            <a:extLst>
              <a:ext uri="{FF2B5EF4-FFF2-40B4-BE49-F238E27FC236}">
                <a16:creationId xmlns:a16="http://schemas.microsoft.com/office/drawing/2014/main" id="{FC8A0472-D9F5-779D-82F8-AC90F7EEC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 name="Rectangle: Rounded Corners 7">
            <a:extLst>
              <a:ext uri="{FF2B5EF4-FFF2-40B4-BE49-F238E27FC236}">
                <a16:creationId xmlns:a16="http://schemas.microsoft.com/office/drawing/2014/main" id="{93019B97-1BAE-11F3-4D3F-CDA95BE1F3D7}"/>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 name="Rectangle: Rounded Corners 18">
            <a:extLst>
              <a:ext uri="{FF2B5EF4-FFF2-40B4-BE49-F238E27FC236}">
                <a16:creationId xmlns:a16="http://schemas.microsoft.com/office/drawing/2014/main" id="{7E864079-D988-2634-3B6E-EA4F29129A93}"/>
              </a:ext>
            </a:extLst>
          </p:cNvPr>
          <p:cNvSpPr/>
          <p:nvPr/>
        </p:nvSpPr>
        <p:spPr>
          <a:xfrm>
            <a:off x="915833" y="267567"/>
            <a:ext cx="10522894" cy="884264"/>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Box 6">
            <a:extLst>
              <a:ext uri="{FF2B5EF4-FFF2-40B4-BE49-F238E27FC236}">
                <a16:creationId xmlns:a16="http://schemas.microsoft.com/office/drawing/2014/main" id="{27C68C32-8844-B671-D998-3C6833B644B7}"/>
              </a:ext>
            </a:extLst>
          </p:cNvPr>
          <p:cNvSpPr txBox="1"/>
          <p:nvPr/>
        </p:nvSpPr>
        <p:spPr>
          <a:xfrm>
            <a:off x="1107440" y="355341"/>
            <a:ext cx="10758385" cy="707886"/>
          </a:xfrm>
          <a:prstGeom prst="rect">
            <a:avLst/>
          </a:prstGeom>
          <a:noFill/>
        </p:spPr>
        <p:txBody>
          <a:bodyPr wrap="square">
            <a:spAutoFit/>
          </a:bodyPr>
          <a:lstStyle/>
          <a:p>
            <a:pPr lvl="0" eaLnBrk="0" fontAlgn="base" hangingPunct="0">
              <a:spcBef>
                <a:spcPct val="0"/>
              </a:spcBef>
              <a:spcAft>
                <a:spcPct val="0"/>
              </a:spcAft>
            </a:pPr>
            <a:r>
              <a:rPr lang="en-US" altLang="en-US" sz="4000" b="1" dirty="0">
                <a:solidFill>
                  <a:srgbClr val="FF0C56"/>
                </a:solidFill>
                <a:latin typeface="Calibri" panose="020F0502020204030204" pitchFamily="34" charset="0"/>
                <a:cs typeface="Calibri" panose="020F0502020204030204" pitchFamily="34" charset="0"/>
              </a:rPr>
              <a:t>1. </a:t>
            </a:r>
            <a:r>
              <a:rPr lang="vi-VN" altLang="en-US" sz="4000" b="1" dirty="0">
                <a:solidFill>
                  <a:srgbClr val="FF0C56"/>
                </a:solidFill>
                <a:latin typeface="Calibri" panose="020F0502020204030204" pitchFamily="34" charset="0"/>
                <a:cs typeface="Calibri" panose="020F0502020204030204" pitchFamily="34" charset="0"/>
              </a:rPr>
              <a:t>Đọc đoạn văn dưới đây và thực hiện yêu cầu.</a:t>
            </a:r>
            <a:endParaRPr lang="en-US" altLang="en-US" sz="4000" b="1" dirty="0">
              <a:solidFill>
                <a:srgbClr val="FF0C56"/>
              </a:solidFill>
              <a:latin typeface="Calibri" panose="020F0502020204030204" pitchFamily="34" charset="0"/>
              <a:cs typeface="Calibri" panose="020F0502020204030204" pitchFamily="34" charset="0"/>
            </a:endParaRPr>
          </a:p>
        </p:txBody>
      </p:sp>
      <p:sp>
        <p:nvSpPr>
          <p:cNvPr id="5" name="Hộp Văn bản 4">
            <a:extLst>
              <a:ext uri="{FF2B5EF4-FFF2-40B4-BE49-F238E27FC236}">
                <a16:creationId xmlns:a16="http://schemas.microsoft.com/office/drawing/2014/main" id="{499F324E-3375-6391-3CF7-02090742A780}"/>
              </a:ext>
            </a:extLst>
          </p:cNvPr>
          <p:cNvSpPr txBox="1"/>
          <p:nvPr/>
        </p:nvSpPr>
        <p:spPr>
          <a:xfrm>
            <a:off x="810855" y="1225097"/>
            <a:ext cx="10651569" cy="3970318"/>
          </a:xfrm>
          <a:prstGeom prst="rect">
            <a:avLst/>
          </a:prstGeom>
          <a:noFill/>
        </p:spPr>
        <p:txBody>
          <a:bodyPr wrap="square" rtlCol="0">
            <a:spAutoFit/>
          </a:bodyPr>
          <a:lstStyle/>
          <a:p>
            <a:pPr algn="just"/>
            <a:r>
              <a:rPr lang="en-US" sz="2800" dirty="0"/>
              <a:t>   </a:t>
            </a:r>
            <a:r>
              <a:rPr lang="vi-VN" sz="2800" dirty="0"/>
              <a:t>Trên con đường từ nhà đến trường, tôi phải đi qua Hồ Gươm. Lúc có bạn thì chuyện trò tíu tít, có khi đuổi nhau suốt dọc đường. </a:t>
            </a:r>
            <a:r>
              <a:rPr lang="vi-VN" sz="2800" b="1" dirty="0"/>
              <a:t>Nhưng</a:t>
            </a:r>
            <a:r>
              <a:rPr lang="vi-VN" sz="2800" dirty="0"/>
              <a:t> khi đi một mình, tôi thích ôm cặp vào ngực, nhìn lên các vòm cây, vừa đi vừa lẩm nhẩm ôn bài. </a:t>
            </a:r>
            <a:r>
              <a:rPr lang="vi-VN" sz="2800" b="1" dirty="0"/>
              <a:t>Vì thế</a:t>
            </a:r>
            <a:r>
              <a:rPr lang="vi-VN" sz="2800" dirty="0"/>
              <a:t>, tôi thường là đứa phát hiện ra bông hoa đầu tiên nở trên cây gạo trước đền Ngọc Sơn. </a:t>
            </a:r>
            <a:r>
              <a:rPr lang="vi-VN" sz="2800" b="1" dirty="0"/>
              <a:t>Rồi</a:t>
            </a:r>
            <a:r>
              <a:rPr lang="vi-VN" sz="2800" dirty="0"/>
              <a:t> bông nọ gọi bông kia, bông nọ ganh bông kia, chỉ vài hôm sau, cây gạo đã như một cây đuốc lớn cháy rừng rực giữa trời.</a:t>
            </a:r>
          </a:p>
          <a:p>
            <a:pPr algn="r"/>
            <a:r>
              <a:rPr lang="vi-VN" sz="2800" dirty="0"/>
              <a:t>(</a:t>
            </a:r>
            <a:r>
              <a:rPr lang="vi-VN" sz="2800" i="1" dirty="0"/>
              <a:t>Theo</a:t>
            </a:r>
            <a:r>
              <a:rPr lang="vi-VN" sz="2800" dirty="0"/>
              <a:t> Vân Long)</a:t>
            </a:r>
          </a:p>
        </p:txBody>
      </p:sp>
      <p:sp>
        <p:nvSpPr>
          <p:cNvPr id="6" name="TextBox 5">
            <a:extLst>
              <a:ext uri="{FF2B5EF4-FFF2-40B4-BE49-F238E27FC236}">
                <a16:creationId xmlns:a16="http://schemas.microsoft.com/office/drawing/2014/main" id="{50DCEE86-0286-FA57-F991-8527ACD5D5F3}"/>
              </a:ext>
            </a:extLst>
          </p:cNvPr>
          <p:cNvSpPr txBox="1"/>
          <p:nvPr/>
        </p:nvSpPr>
        <p:spPr>
          <a:xfrm>
            <a:off x="782320" y="5130800"/>
            <a:ext cx="9977120" cy="1077218"/>
          </a:xfrm>
          <a:prstGeom prst="rect">
            <a:avLst/>
          </a:prstGeom>
          <a:noFill/>
        </p:spPr>
        <p:txBody>
          <a:bodyPr wrap="square" rtlCol="0">
            <a:spAutoFit/>
          </a:bodyPr>
          <a:lstStyle/>
          <a:p>
            <a:pPr algn="just"/>
            <a:r>
              <a:rPr lang="en-US" sz="3200" b="0" i="1" dirty="0">
                <a:solidFill>
                  <a:srgbClr val="000000"/>
                </a:solidFill>
                <a:effectLst/>
                <a:latin typeface="Cambria" panose="02040503050406030204" pitchFamily="18" charset="0"/>
                <a:ea typeface="Cambria" panose="02040503050406030204" pitchFamily="18" charset="0"/>
              </a:rPr>
              <a:t>a. </a:t>
            </a:r>
            <a:r>
              <a:rPr lang="en-US" sz="3200" b="0" i="1" dirty="0" err="1">
                <a:solidFill>
                  <a:srgbClr val="000000"/>
                </a:solidFill>
                <a:effectLst/>
                <a:latin typeface="Cambria" panose="02040503050406030204" pitchFamily="18" charset="0"/>
                <a:ea typeface="Cambria" panose="02040503050406030204" pitchFamily="18" charset="0"/>
              </a:rPr>
              <a:t>Nhận</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xét</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về</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vị</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trí</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của</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các</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từ</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ngữ</a:t>
            </a:r>
            <a:r>
              <a:rPr lang="en-US" sz="3200" b="0" i="1" dirty="0">
                <a:solidFill>
                  <a:srgbClr val="000000"/>
                </a:solidFill>
                <a:effectLst/>
                <a:latin typeface="Cambria" panose="02040503050406030204" pitchFamily="18" charset="0"/>
                <a:ea typeface="Cambria" panose="02040503050406030204" pitchFamily="18" charset="0"/>
              </a:rPr>
              <a:t> in </a:t>
            </a:r>
            <a:r>
              <a:rPr lang="en-US" sz="3200" b="0" i="1" dirty="0" err="1">
                <a:solidFill>
                  <a:srgbClr val="000000"/>
                </a:solidFill>
                <a:effectLst/>
                <a:latin typeface="Cambria" panose="02040503050406030204" pitchFamily="18" charset="0"/>
                <a:ea typeface="Cambria" panose="02040503050406030204" pitchFamily="18" charset="0"/>
              </a:rPr>
              <a:t>đậm</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trong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câu</a:t>
            </a:r>
            <a:r>
              <a:rPr lang="en-US" sz="3200" b="0" i="1" dirty="0">
                <a:solidFill>
                  <a:srgbClr val="000000"/>
                </a:solidFill>
                <a:effectLst/>
                <a:latin typeface="Cambria" panose="02040503050406030204" pitchFamily="18" charset="0"/>
                <a:ea typeface="Cambria" panose="02040503050406030204" pitchFamily="18" charset="0"/>
              </a:rPr>
              <a:t>.</a:t>
            </a:r>
          </a:p>
          <a:p>
            <a:pPr algn="just"/>
            <a:r>
              <a:rPr lang="en-US" sz="3200" b="0" i="1" dirty="0">
                <a:solidFill>
                  <a:srgbClr val="000000"/>
                </a:solidFill>
                <a:effectLst/>
                <a:latin typeface="Cambria" panose="02040503050406030204" pitchFamily="18" charset="0"/>
                <a:ea typeface="Cambria" panose="02040503050406030204" pitchFamily="18" charset="0"/>
              </a:rPr>
              <a:t>b. </a:t>
            </a:r>
            <a:r>
              <a:rPr lang="en-US" sz="3200" b="0" i="1" dirty="0" err="1">
                <a:solidFill>
                  <a:srgbClr val="000000"/>
                </a:solidFill>
                <a:effectLst/>
                <a:latin typeface="Cambria" panose="02040503050406030204" pitchFamily="18" charset="0"/>
                <a:ea typeface="Cambria" panose="02040503050406030204" pitchFamily="18" charset="0"/>
              </a:rPr>
              <a:t>Nêu</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tác</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dụng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của</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những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từ</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ngữ</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đó</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trong</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đoạn</a:t>
            </a:r>
            <a:r>
              <a:rPr lang="en-US" sz="3200" b="0" i="1" dirty="0">
                <a:solidFill>
                  <a:srgbClr val="000000"/>
                </a:solidFill>
                <a:effectLst/>
                <a:latin typeface="Cambria" panose="02040503050406030204" pitchFamily="18" charset="0"/>
                <a:ea typeface="Cambria" panose="02040503050406030204" pitchFamily="18" charset="0"/>
              </a:rPr>
              <a:t> </a:t>
            </a:r>
            <a:r>
              <a:rPr lang="en-US" sz="3200" b="0" i="1" dirty="0" err="1">
                <a:solidFill>
                  <a:srgbClr val="000000"/>
                </a:solidFill>
                <a:effectLst/>
                <a:latin typeface="Cambria" panose="02040503050406030204" pitchFamily="18" charset="0"/>
                <a:ea typeface="Cambria" panose="02040503050406030204" pitchFamily="18" charset="0"/>
              </a:rPr>
              <a:t>văn</a:t>
            </a:r>
            <a:r>
              <a:rPr lang="en-US" sz="3200" b="0" i="1"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6135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Hình ảnh 17" descr="Ảnh có chứa bầu trời, cối xay gió, cây cối, mây&#10;&#10;Mô tả được tạo tự động">
            <a:extLst>
              <a:ext uri="{FF2B5EF4-FFF2-40B4-BE49-F238E27FC236}">
                <a16:creationId xmlns:a16="http://schemas.microsoft.com/office/drawing/2014/main" id="{FC8A0472-D9F5-779D-82F8-AC90F7EEC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 name="Rectangle: Rounded Corners 7">
            <a:extLst>
              <a:ext uri="{FF2B5EF4-FFF2-40B4-BE49-F238E27FC236}">
                <a16:creationId xmlns:a16="http://schemas.microsoft.com/office/drawing/2014/main" id="{93019B97-1BAE-11F3-4D3F-CDA95BE1F3D7}"/>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Hộp Văn bản 4">
            <a:extLst>
              <a:ext uri="{FF2B5EF4-FFF2-40B4-BE49-F238E27FC236}">
                <a16:creationId xmlns:a16="http://schemas.microsoft.com/office/drawing/2014/main" id="{B1DCBCB3-6236-82C2-5794-EFE8BEB023B8}"/>
              </a:ext>
            </a:extLst>
          </p:cNvPr>
          <p:cNvSpPr txBox="1"/>
          <p:nvPr/>
        </p:nvSpPr>
        <p:spPr>
          <a:xfrm>
            <a:off x="680721" y="554537"/>
            <a:ext cx="11135360" cy="3539430"/>
          </a:xfrm>
          <a:prstGeom prst="rect">
            <a:avLst/>
          </a:prstGeom>
          <a:noFill/>
        </p:spPr>
        <p:txBody>
          <a:bodyPr wrap="square" rtlCol="0">
            <a:spAutoFit/>
          </a:bodyPr>
          <a:lstStyle/>
          <a:p>
            <a:pPr algn="just"/>
            <a:r>
              <a:rPr lang="en-US" sz="2800" dirty="0"/>
              <a:t>   </a:t>
            </a:r>
            <a:r>
              <a:rPr lang="vi-VN" sz="2800" dirty="0"/>
              <a:t>Trên con đường từ nhà đến trường, tôi phải đi qua Hồ Gươm. Lúc có bạn thì chuyện trò tíu tít, có khi đuổi nhau suốt dọc đường. </a:t>
            </a:r>
            <a:r>
              <a:rPr lang="vi-VN" sz="2800" b="1" dirty="0"/>
              <a:t>Nhưng</a:t>
            </a:r>
            <a:r>
              <a:rPr lang="vi-VN" sz="2800" dirty="0"/>
              <a:t> khi đi một mình, tôi thích ôm cặp vào ngực, nhìn lên các vòm cây, vừa đi vừa lẩm nhẩm ôn bài. </a:t>
            </a:r>
            <a:r>
              <a:rPr lang="vi-VN" sz="2800" b="1" dirty="0"/>
              <a:t>Vì thế</a:t>
            </a:r>
            <a:r>
              <a:rPr lang="vi-VN" sz="2800" dirty="0"/>
              <a:t>, tôi thường là đứa phát hiện ra bông hoa đầu tiên nở trên cây gạo trước đền Ngọc Sơn. </a:t>
            </a:r>
            <a:r>
              <a:rPr lang="vi-VN" sz="2800" b="1" dirty="0"/>
              <a:t>Rồi</a:t>
            </a:r>
            <a:r>
              <a:rPr lang="vi-VN" sz="2800" dirty="0"/>
              <a:t> bông nọ gọi bông kia, bông nọ ganh bông kia, chỉ vài hôm sau, cây gạo đã như một cây đuốc lớn cháy rừng rực giữa trời.</a:t>
            </a:r>
          </a:p>
          <a:p>
            <a:pPr algn="r"/>
            <a:r>
              <a:rPr lang="vi-VN" sz="2800" dirty="0"/>
              <a:t>(</a:t>
            </a:r>
            <a:r>
              <a:rPr lang="vi-VN" sz="2800" i="1" dirty="0"/>
              <a:t>Theo</a:t>
            </a:r>
            <a:r>
              <a:rPr lang="vi-VN" sz="2800" dirty="0"/>
              <a:t> Vân Long)</a:t>
            </a:r>
          </a:p>
        </p:txBody>
      </p:sp>
      <p:sp>
        <p:nvSpPr>
          <p:cNvPr id="4" name="Rectangle: Rounded Corners 18">
            <a:extLst>
              <a:ext uri="{FF2B5EF4-FFF2-40B4-BE49-F238E27FC236}">
                <a16:creationId xmlns:a16="http://schemas.microsoft.com/office/drawing/2014/main" id="{6BBB7EC4-E9EB-E52E-2B57-E349FC869884}"/>
              </a:ext>
            </a:extLst>
          </p:cNvPr>
          <p:cNvSpPr/>
          <p:nvPr/>
        </p:nvSpPr>
        <p:spPr>
          <a:xfrm>
            <a:off x="966630" y="4163124"/>
            <a:ext cx="11044241" cy="884264"/>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chemeClr val="tx1"/>
                </a:solidFill>
                <a:latin typeface="Calibri" panose="020F0502020204030204" pitchFamily="34" charset="0"/>
                <a:cs typeface="Calibri" panose="020F0502020204030204" pitchFamily="34" charset="0"/>
              </a:rPr>
              <a:t>Các</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từ</a:t>
            </a:r>
            <a:r>
              <a:rPr lang="en-US" sz="4000" b="1" dirty="0">
                <a:solidFill>
                  <a:schemeClr val="tx1"/>
                </a:solidFill>
                <a:latin typeface="Calibri" panose="020F0502020204030204" pitchFamily="34" charset="0"/>
                <a:cs typeface="Calibri" panose="020F0502020204030204" pitchFamily="34" charset="0"/>
              </a:rPr>
              <a:t> in </a:t>
            </a:r>
            <a:r>
              <a:rPr lang="en-US" sz="4000" b="1" dirty="0" err="1">
                <a:solidFill>
                  <a:schemeClr val="tx1"/>
                </a:solidFill>
                <a:latin typeface="Calibri" panose="020F0502020204030204" pitchFamily="34" charset="0"/>
                <a:cs typeface="Calibri" panose="020F0502020204030204" pitchFamily="34" charset="0"/>
              </a:rPr>
              <a:t>đậm</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trong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văn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đều</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đứng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đầu</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câu</a:t>
            </a:r>
            <a:r>
              <a:rPr lang="en-US" sz="4000" b="1" dirty="0">
                <a:solidFill>
                  <a:schemeClr val="tx1"/>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5" name="Rectangle: Rounded Corners 18">
            <a:extLst>
              <a:ext uri="{FF2B5EF4-FFF2-40B4-BE49-F238E27FC236}">
                <a16:creationId xmlns:a16="http://schemas.microsoft.com/office/drawing/2014/main" id="{BD126438-FAEC-D31E-1126-A6AF38CC27FC}"/>
              </a:ext>
            </a:extLst>
          </p:cNvPr>
          <p:cNvSpPr/>
          <p:nvPr/>
        </p:nvSpPr>
        <p:spPr>
          <a:xfrm>
            <a:off x="956470" y="5321364"/>
            <a:ext cx="11044241" cy="1130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000" b="1" dirty="0" err="1">
                <a:solidFill>
                  <a:schemeClr val="tx1"/>
                </a:solidFill>
                <a:latin typeface="Calibri" panose="020F0502020204030204" pitchFamily="34" charset="0"/>
                <a:cs typeface="Calibri" panose="020F0502020204030204" pitchFamily="34" charset="0"/>
              </a:rPr>
              <a:t>Tác</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dụng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của</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những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từ</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ngữ</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này</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trong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văn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Nối</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các</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câu</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trong</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đoạn</a:t>
            </a:r>
            <a:r>
              <a:rPr lang="en-US" sz="4000" b="1" dirty="0">
                <a:solidFill>
                  <a:schemeClr val="tx1"/>
                </a:solidFill>
                <a:latin typeface="Calibri" panose="020F0502020204030204" pitchFamily="34" charset="0"/>
                <a:cs typeface="Calibri" panose="020F0502020204030204" pitchFamily="34" charset="0"/>
              </a:rPr>
              <a:t> </a:t>
            </a:r>
            <a:r>
              <a:rPr lang="en-US" sz="4000" b="1" dirty="0" err="1">
                <a:solidFill>
                  <a:schemeClr val="tx1"/>
                </a:solidFill>
                <a:latin typeface="Calibri" panose="020F0502020204030204" pitchFamily="34" charset="0"/>
                <a:cs typeface="Calibri" panose="020F0502020204030204" pitchFamily="34" charset="0"/>
              </a:rPr>
              <a:t>văn</a:t>
            </a:r>
            <a:r>
              <a:rPr lang="en-US" sz="4000" b="1" dirty="0">
                <a:solidFill>
                  <a:schemeClr val="tx1"/>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742648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descr="Ảnh có chứa bầu trời, cối xay gió, cây cối, mây&#10;&#10;Mô tả được tạo tự động">
            <a:extLst>
              <a:ext uri="{FF2B5EF4-FFF2-40B4-BE49-F238E27FC236}">
                <a16:creationId xmlns:a16="http://schemas.microsoft.com/office/drawing/2014/main" id="{AB6B8B2F-D4AD-5E90-570B-5A588C4B9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3" name="Rectangle: Rounded Corners 7">
            <a:extLst>
              <a:ext uri="{FF2B5EF4-FFF2-40B4-BE49-F238E27FC236}">
                <a16:creationId xmlns:a16="http://schemas.microsoft.com/office/drawing/2014/main" id="{11318066-AD9D-8866-E6C5-45173376F8AD}"/>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4" name="Hộp Văn bản 3">
            <a:extLst>
              <a:ext uri="{FF2B5EF4-FFF2-40B4-BE49-F238E27FC236}">
                <a16:creationId xmlns:a16="http://schemas.microsoft.com/office/drawing/2014/main" id="{BF6CD3E7-FDAF-E407-3318-61F9ED2E50BA}"/>
              </a:ext>
            </a:extLst>
          </p:cNvPr>
          <p:cNvSpPr txBox="1"/>
          <p:nvPr/>
        </p:nvSpPr>
        <p:spPr>
          <a:xfrm>
            <a:off x="559042" y="2080168"/>
            <a:ext cx="11154384" cy="3046988"/>
          </a:xfrm>
          <a:prstGeom prst="rect">
            <a:avLst/>
          </a:prstGeom>
          <a:noFill/>
        </p:spPr>
        <p:txBody>
          <a:bodyPr wrap="square" rtlCol="0">
            <a:spAutoFit/>
          </a:bodyPr>
          <a:lstStyle/>
          <a:p>
            <a:pPr algn="just"/>
            <a:r>
              <a:rPr lang="vi-VN" sz="3200" b="0" i="0" baseline="30000" dirty="0">
                <a:solidFill>
                  <a:srgbClr val="000000"/>
                </a:solidFill>
                <a:effectLst/>
                <a:latin typeface="Cambria" panose="02040503050406030204" pitchFamily="18" charset="0"/>
                <a:ea typeface="Cambria" panose="02040503050406030204" pitchFamily="18" charset="0"/>
              </a:rPr>
              <a:t>(1)</a:t>
            </a:r>
            <a:r>
              <a:rPr lang="vi-VN" sz="3200" b="0" i="0" dirty="0">
                <a:solidFill>
                  <a:srgbClr val="000000"/>
                </a:solidFill>
                <a:effectLst/>
                <a:latin typeface="Cambria" panose="02040503050406030204" pitchFamily="18" charset="0"/>
                <a:ea typeface="Cambria" panose="02040503050406030204" pitchFamily="18" charset="0"/>
              </a:rPr>
              <a:t> Quy trình làm cốm gồm nhiều công đoạn. </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 </a:t>
            </a:r>
            <a:r>
              <a:rPr lang="vi-VN" sz="3200" b="0" i="0" dirty="0">
                <a:solidFill>
                  <a:srgbClr val="000000"/>
                </a:solidFill>
                <a:effectLst/>
                <a:latin typeface="Cambria" panose="02040503050406030204" pitchFamily="18" charset="0"/>
                <a:ea typeface="Cambria" panose="02040503050406030204" pitchFamily="18" charset="0"/>
              </a:rPr>
              <a:t>người ta gặt lúa non về để tuốt và lấy hạt. </a:t>
            </a:r>
            <a:r>
              <a:rPr lang="vi-VN" sz="3200" b="0" i="0" baseline="30000" dirty="0">
                <a:solidFill>
                  <a:srgbClr val="000000"/>
                </a:solidFill>
                <a:effectLst/>
                <a:latin typeface="Cambria" panose="02040503050406030204" pitchFamily="18" charset="0"/>
                <a:ea typeface="Cambria" panose="02040503050406030204" pitchFamily="18" charset="0"/>
              </a:rPr>
              <a:t>(3)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họ đãi lúa qua nước để loại bỏ các hạt lép. </a:t>
            </a:r>
            <a:r>
              <a:rPr lang="vi-VN" sz="3200" b="0" i="0" baseline="30000" dirty="0">
                <a:solidFill>
                  <a:srgbClr val="000000"/>
                </a:solidFill>
                <a:effectLst/>
                <a:latin typeface="Cambria" panose="02040503050406030204" pitchFamily="18" charset="0"/>
                <a:ea typeface="Cambria" panose="02040503050406030204" pitchFamily="18" charset="0"/>
              </a:rPr>
              <a:t>(4)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hạt lúa được rang và giã thành cốm. </a:t>
            </a:r>
            <a:r>
              <a:rPr lang="vi-VN" sz="3200" b="0" i="0" baseline="30000" dirty="0">
                <a:solidFill>
                  <a:srgbClr val="000000"/>
                </a:solidFill>
                <a:effectLst/>
                <a:latin typeface="Cambria" panose="02040503050406030204" pitchFamily="18" charset="0"/>
                <a:ea typeface="Cambria" panose="02040503050406030204" pitchFamily="18" charset="0"/>
              </a:rPr>
              <a:t>(5)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người ta sàng sảy cốm thật kĩ và để trong những chiếc thúng nhỏ lót lá sen.</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Ngọc Hà)</a:t>
            </a:r>
          </a:p>
        </p:txBody>
      </p:sp>
      <p:sp>
        <p:nvSpPr>
          <p:cNvPr id="19" name="Rectangle: Rounded Corners 18">
            <a:extLst>
              <a:ext uri="{FF2B5EF4-FFF2-40B4-BE49-F238E27FC236}">
                <a16:creationId xmlns:a16="http://schemas.microsoft.com/office/drawing/2014/main" id="{CBB0F07C-F63B-8448-B6B0-8C9AF61A0682}"/>
              </a:ext>
            </a:extLst>
          </p:cNvPr>
          <p:cNvSpPr/>
          <p:nvPr/>
        </p:nvSpPr>
        <p:spPr>
          <a:xfrm>
            <a:off x="470243" y="413803"/>
            <a:ext cx="11251513" cy="1199850"/>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6">
            <a:extLst>
              <a:ext uri="{FF2B5EF4-FFF2-40B4-BE49-F238E27FC236}">
                <a16:creationId xmlns:a16="http://schemas.microsoft.com/office/drawing/2014/main" id="{1AAEE2C7-ECB0-0C85-7E7B-874BDB8C17F0}"/>
              </a:ext>
            </a:extLst>
          </p:cNvPr>
          <p:cNvSpPr txBox="1"/>
          <p:nvPr/>
        </p:nvSpPr>
        <p:spPr>
          <a:xfrm>
            <a:off x="904008" y="446101"/>
            <a:ext cx="10617432" cy="954107"/>
          </a:xfrm>
          <a:prstGeom prst="rect">
            <a:avLst/>
          </a:prstGeom>
          <a:noFill/>
        </p:spPr>
        <p:txBody>
          <a:bodyPr wrap="square">
            <a:spAutoFit/>
          </a:bodyPr>
          <a:lstStyle/>
          <a:p>
            <a:pPr lvl="0" eaLnBrk="0" fontAlgn="base" hangingPunct="0">
              <a:spcBef>
                <a:spcPct val="0"/>
              </a:spcBef>
              <a:spcAft>
                <a:spcPct val="0"/>
              </a:spcAft>
            </a:pPr>
            <a:r>
              <a:rPr lang="en-US" sz="2800" b="1" dirty="0">
                <a:solidFill>
                  <a:srgbClr val="000000"/>
                </a:solidFill>
                <a:latin typeface="Cambria" panose="02040503050406030204" pitchFamily="18" charset="0"/>
                <a:ea typeface="Cambria" panose="02040503050406030204" pitchFamily="18" charset="0"/>
              </a:rPr>
              <a:t>2. </a:t>
            </a:r>
            <a:r>
              <a:rPr lang="en-US" sz="2800" b="1" dirty="0" err="1">
                <a:solidFill>
                  <a:srgbClr val="000000"/>
                </a:solidFill>
                <a:latin typeface="Cambria" panose="02040503050406030204" pitchFamily="18" charset="0"/>
                <a:ea typeface="Cambria" panose="02040503050406030204" pitchFamily="18" charset="0"/>
              </a:rPr>
              <a:t>Chọn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từ</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ngữ</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cuối</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cùng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tiếp</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theo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sau</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đó</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đầu</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tiên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thay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cho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bông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hoa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để</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tạo</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sự</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liên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kết</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giữa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các</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câu</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trong</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đoạn</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văn</a:t>
            </a:r>
            <a:r>
              <a:rPr lang="en-US" sz="2800" b="1" dirty="0">
                <a:solidFill>
                  <a:srgbClr val="000000"/>
                </a:solidFill>
                <a:latin typeface="Cambria" panose="02040503050406030204" pitchFamily="18" charset="0"/>
                <a:ea typeface="Cambria" panose="02040503050406030204" pitchFamily="18" charset="0"/>
              </a:rPr>
              <a:t>.</a:t>
            </a:r>
            <a:endParaRPr kumimoji="0" lang="en-US" altLang="en-US" sz="2800" b="0" i="0" u="none" strike="noStrike" cap="none" normalizeH="0" baseline="0" dirty="0">
              <a:ln>
                <a:noFill/>
              </a:ln>
              <a:solidFill>
                <a:srgbClr val="FF0C56"/>
              </a:solidFill>
              <a:effectLst/>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9011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descr="Ảnh có chứa bầu trời, cối xay gió, cây cối, mây&#10;&#10;Mô tả được tạo tự động">
            <a:extLst>
              <a:ext uri="{FF2B5EF4-FFF2-40B4-BE49-F238E27FC236}">
                <a16:creationId xmlns:a16="http://schemas.microsoft.com/office/drawing/2014/main" id="{AB6B8B2F-D4AD-5E90-570B-5A588C4B9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3" name="Rectangle: Rounded Corners 7">
            <a:extLst>
              <a:ext uri="{FF2B5EF4-FFF2-40B4-BE49-F238E27FC236}">
                <a16:creationId xmlns:a16="http://schemas.microsoft.com/office/drawing/2014/main" id="{11318066-AD9D-8866-E6C5-45173376F8AD}"/>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Hộp Văn bản 3">
            <a:extLst>
              <a:ext uri="{FF2B5EF4-FFF2-40B4-BE49-F238E27FC236}">
                <a16:creationId xmlns:a16="http://schemas.microsoft.com/office/drawing/2014/main" id="{5851F86D-DE75-F9B3-6129-CB25E83D6367}"/>
              </a:ext>
            </a:extLst>
          </p:cNvPr>
          <p:cNvSpPr txBox="1"/>
          <p:nvPr/>
        </p:nvSpPr>
        <p:spPr>
          <a:xfrm>
            <a:off x="548882" y="1592488"/>
            <a:ext cx="11154384" cy="3046988"/>
          </a:xfrm>
          <a:prstGeom prst="rect">
            <a:avLst/>
          </a:prstGeom>
          <a:noFill/>
        </p:spPr>
        <p:txBody>
          <a:bodyPr wrap="square" rtlCol="0">
            <a:spAutoFit/>
          </a:bodyPr>
          <a:lstStyle/>
          <a:p>
            <a:pPr algn="just"/>
            <a:r>
              <a:rPr lang="vi-VN" sz="3200" b="0" i="0" baseline="30000" dirty="0">
                <a:solidFill>
                  <a:srgbClr val="000000"/>
                </a:solidFill>
                <a:effectLst/>
                <a:latin typeface="Cambria" panose="02040503050406030204" pitchFamily="18" charset="0"/>
                <a:ea typeface="Cambria" panose="02040503050406030204" pitchFamily="18" charset="0"/>
              </a:rPr>
              <a:t>(1)</a:t>
            </a:r>
            <a:r>
              <a:rPr lang="vi-VN" sz="3200" b="0" i="0" dirty="0">
                <a:solidFill>
                  <a:srgbClr val="000000"/>
                </a:solidFill>
                <a:effectLst/>
                <a:latin typeface="Cambria" panose="02040503050406030204" pitchFamily="18" charset="0"/>
                <a:ea typeface="Cambria" panose="02040503050406030204" pitchFamily="18" charset="0"/>
              </a:rPr>
              <a:t> Quy trình làm cốm gồm nhiều công đoạn. </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 </a:t>
            </a:r>
            <a:r>
              <a:rPr lang="vi-VN" sz="3200" b="0" i="0" dirty="0">
                <a:solidFill>
                  <a:srgbClr val="000000"/>
                </a:solidFill>
                <a:effectLst/>
                <a:latin typeface="Cambria" panose="02040503050406030204" pitchFamily="18" charset="0"/>
                <a:ea typeface="Cambria" panose="02040503050406030204" pitchFamily="18" charset="0"/>
              </a:rPr>
              <a:t>người ta gặt lúa non về để tuốt và lấy hạt. </a:t>
            </a:r>
            <a:r>
              <a:rPr lang="vi-VN" sz="3200" b="0" i="0" baseline="30000" dirty="0">
                <a:solidFill>
                  <a:srgbClr val="000000"/>
                </a:solidFill>
                <a:effectLst/>
                <a:latin typeface="Cambria" panose="02040503050406030204" pitchFamily="18" charset="0"/>
                <a:ea typeface="Cambria" panose="02040503050406030204" pitchFamily="18" charset="0"/>
              </a:rPr>
              <a:t>(3)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họ đãi lúa qua nước để loại bỏ các hạt lép. </a:t>
            </a:r>
            <a:r>
              <a:rPr lang="vi-VN" sz="3200" b="0" i="0" baseline="30000" dirty="0">
                <a:solidFill>
                  <a:srgbClr val="000000"/>
                </a:solidFill>
                <a:effectLst/>
                <a:latin typeface="Cambria" panose="02040503050406030204" pitchFamily="18" charset="0"/>
                <a:ea typeface="Cambria" panose="02040503050406030204" pitchFamily="18" charset="0"/>
              </a:rPr>
              <a:t>(4)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hạt lúa được rang và giã thành cốm. </a:t>
            </a:r>
            <a:r>
              <a:rPr lang="vi-VN" sz="3200" b="0" i="0" baseline="30000" dirty="0">
                <a:solidFill>
                  <a:srgbClr val="000000"/>
                </a:solidFill>
                <a:effectLst/>
                <a:latin typeface="Cambria" panose="02040503050406030204" pitchFamily="18" charset="0"/>
                <a:ea typeface="Cambria" panose="02040503050406030204" pitchFamily="18" charset="0"/>
              </a:rPr>
              <a:t>(5) </a:t>
            </a:r>
            <a:r>
              <a:rPr kumimoji="0" lang="vi-VN" sz="3200" b="1" i="0" u="none" strike="noStrike" kern="1200" cap="none" spc="0" normalizeH="0" baseline="0" noProof="0" dirty="0">
                <a:ln>
                  <a:noFill/>
                </a:ln>
                <a:solidFill>
                  <a:srgbClr val="FF00FF"/>
                </a:solidFill>
                <a:effectLst/>
                <a:uLnTx/>
                <a:uFillTx/>
                <a:latin typeface="Wingdings-Regular"/>
                <a:ea typeface="+mn-ea"/>
                <a:cs typeface="+mn-cs"/>
              </a:rPr>
              <a:t> </a:t>
            </a:r>
            <a:r>
              <a:rPr kumimoji="0" lang="en-US" sz="3200" b="1" i="0" u="none" strike="noStrike" kern="1200" cap="none" spc="0" normalizeH="0" baseline="0" noProof="0" dirty="0">
                <a:ln>
                  <a:noFill/>
                </a:ln>
                <a:solidFill>
                  <a:srgbClr val="FF00FF"/>
                </a:solidFill>
                <a:effectLst/>
                <a:uLnTx/>
                <a:uFillTx/>
                <a:latin typeface="Wingdings-Regular"/>
                <a:ea typeface="+mn-ea"/>
                <a:cs typeface="+mn-cs"/>
              </a:rPr>
              <a:t> </a:t>
            </a:r>
            <a:r>
              <a:rPr lang="vi-VN" sz="3200" b="0" i="0" dirty="0">
                <a:solidFill>
                  <a:srgbClr val="000000"/>
                </a:solidFill>
                <a:effectLst/>
                <a:latin typeface="Cambria" panose="02040503050406030204" pitchFamily="18" charset="0"/>
                <a:ea typeface="Cambria" panose="02040503050406030204" pitchFamily="18" charset="0"/>
              </a:rPr>
              <a:t>, người ta sàng sảy cốm thật kĩ và để trong những chiếc thúng nhỏ lót lá sen.</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Ngọc Hà)</a:t>
            </a:r>
          </a:p>
        </p:txBody>
      </p:sp>
      <p:sp>
        <p:nvSpPr>
          <p:cNvPr id="5" name="Rectangle 4">
            <a:extLst>
              <a:ext uri="{FF2B5EF4-FFF2-40B4-BE49-F238E27FC236}">
                <a16:creationId xmlns:a16="http://schemas.microsoft.com/office/drawing/2014/main" id="{65F73863-8E18-B607-5E98-E58339FB3FE2}"/>
              </a:ext>
            </a:extLst>
          </p:cNvPr>
          <p:cNvSpPr/>
          <p:nvPr/>
        </p:nvSpPr>
        <p:spPr>
          <a:xfrm>
            <a:off x="436880" y="1381760"/>
            <a:ext cx="11358880" cy="3352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0" i="0" baseline="30000" dirty="0">
                <a:solidFill>
                  <a:srgbClr val="000000"/>
                </a:solidFill>
                <a:effectLst/>
                <a:latin typeface="Cambria" panose="02040503050406030204" pitchFamily="18" charset="0"/>
                <a:ea typeface="Cambria" panose="02040503050406030204" pitchFamily="18" charset="0"/>
              </a:rPr>
              <a:t>(1)</a:t>
            </a:r>
            <a:r>
              <a:rPr lang="vi-VN" sz="3200" b="0" i="0" dirty="0">
                <a:solidFill>
                  <a:srgbClr val="000000"/>
                </a:solidFill>
                <a:effectLst/>
                <a:latin typeface="Cambria" panose="02040503050406030204" pitchFamily="18" charset="0"/>
                <a:ea typeface="Cambria" panose="02040503050406030204" pitchFamily="18" charset="0"/>
              </a:rPr>
              <a:t> Quy trình làm cốm gồm nhiều công đoạn. </a:t>
            </a:r>
            <a:r>
              <a:rPr lang="vi-VN" sz="3200" b="0" i="0" baseline="30000" dirty="0">
                <a:solidFill>
                  <a:srgbClr val="000000"/>
                </a:solidFill>
                <a:effectLst/>
                <a:latin typeface="Cambria" panose="02040503050406030204" pitchFamily="18" charset="0"/>
                <a:ea typeface="Cambria" panose="02040503050406030204" pitchFamily="18" charset="0"/>
              </a:rPr>
              <a:t>(2)</a:t>
            </a:r>
            <a:r>
              <a:rPr lang="vi-VN" sz="3200" b="0" i="0" dirty="0">
                <a:solidFill>
                  <a:srgbClr val="000000"/>
                </a:solidFill>
                <a:effectLst/>
                <a:latin typeface="Cambria" panose="02040503050406030204" pitchFamily="18" charset="0"/>
                <a:ea typeface="Cambria" panose="02040503050406030204" pitchFamily="18" charset="0"/>
              </a:rPr>
              <a:t> </a:t>
            </a:r>
            <a:r>
              <a:rPr lang="vi-VN" sz="3200" b="1" i="0" dirty="0">
                <a:solidFill>
                  <a:srgbClr val="000000"/>
                </a:solidFill>
                <a:effectLst/>
                <a:latin typeface="Cambria" panose="02040503050406030204" pitchFamily="18" charset="0"/>
                <a:ea typeface="Cambria" panose="02040503050406030204" pitchFamily="18" charset="0"/>
              </a:rPr>
              <a:t>Đầu tiên</a:t>
            </a:r>
            <a:r>
              <a:rPr lang="vi-VN" sz="3200" b="0" i="0" dirty="0">
                <a:solidFill>
                  <a:srgbClr val="000000"/>
                </a:solidFill>
                <a:effectLst/>
                <a:latin typeface="Cambria" panose="02040503050406030204" pitchFamily="18" charset="0"/>
                <a:ea typeface="Cambria" panose="02040503050406030204" pitchFamily="18" charset="0"/>
              </a:rPr>
              <a:t>, người ta gặt lúa non về để tuốt và lấy hạt. </a:t>
            </a:r>
            <a:r>
              <a:rPr lang="vi-VN" sz="3200" b="0" i="0" baseline="30000" dirty="0">
                <a:solidFill>
                  <a:srgbClr val="000000"/>
                </a:solidFill>
                <a:effectLst/>
                <a:latin typeface="Cambria" panose="02040503050406030204" pitchFamily="18" charset="0"/>
                <a:ea typeface="Cambria" panose="02040503050406030204" pitchFamily="18" charset="0"/>
              </a:rPr>
              <a:t>(3) </a:t>
            </a:r>
            <a:r>
              <a:rPr lang="vi-VN" sz="3200" b="1" i="0" dirty="0">
                <a:solidFill>
                  <a:srgbClr val="000000"/>
                </a:solidFill>
                <a:effectLst/>
                <a:latin typeface="Cambria" panose="02040503050406030204" pitchFamily="18" charset="0"/>
                <a:ea typeface="Cambria" panose="02040503050406030204" pitchFamily="18" charset="0"/>
              </a:rPr>
              <a:t>Tiếp theo</a:t>
            </a:r>
            <a:r>
              <a:rPr lang="vi-VN" sz="3200" b="0" i="0" dirty="0">
                <a:solidFill>
                  <a:srgbClr val="000000"/>
                </a:solidFill>
                <a:effectLst/>
                <a:latin typeface="Cambria" panose="02040503050406030204" pitchFamily="18" charset="0"/>
                <a:ea typeface="Cambria" panose="02040503050406030204" pitchFamily="18" charset="0"/>
              </a:rPr>
              <a:t>, họ đãi lúa qua nước để loại bỏ các hạt lép. </a:t>
            </a:r>
            <a:r>
              <a:rPr lang="vi-VN" sz="3200" b="0" i="0" baseline="30000" dirty="0">
                <a:solidFill>
                  <a:srgbClr val="000000"/>
                </a:solidFill>
                <a:effectLst/>
                <a:latin typeface="Cambria" panose="02040503050406030204" pitchFamily="18" charset="0"/>
                <a:ea typeface="Cambria" panose="02040503050406030204" pitchFamily="18" charset="0"/>
              </a:rPr>
              <a:t>(4) </a:t>
            </a:r>
            <a:r>
              <a:rPr lang="vi-VN" sz="3200" b="1" i="0" dirty="0">
                <a:solidFill>
                  <a:srgbClr val="000000"/>
                </a:solidFill>
                <a:effectLst/>
                <a:latin typeface="Cambria" panose="02040503050406030204" pitchFamily="18" charset="0"/>
                <a:ea typeface="Cambria" panose="02040503050406030204" pitchFamily="18" charset="0"/>
              </a:rPr>
              <a:t>Sau đó</a:t>
            </a:r>
            <a:r>
              <a:rPr lang="vi-VN" sz="3200" b="0" i="0" dirty="0">
                <a:solidFill>
                  <a:srgbClr val="000000"/>
                </a:solidFill>
                <a:effectLst/>
                <a:latin typeface="Cambria" panose="02040503050406030204" pitchFamily="18" charset="0"/>
                <a:ea typeface="Cambria" panose="02040503050406030204" pitchFamily="18" charset="0"/>
              </a:rPr>
              <a:t>, hạt lúa được rang và giã thành cốm. </a:t>
            </a:r>
            <a:r>
              <a:rPr lang="vi-VN" sz="3200" b="0" i="0" baseline="30000" dirty="0">
                <a:solidFill>
                  <a:srgbClr val="000000"/>
                </a:solidFill>
                <a:effectLst/>
                <a:latin typeface="Cambria" panose="02040503050406030204" pitchFamily="18" charset="0"/>
                <a:ea typeface="Cambria" panose="02040503050406030204" pitchFamily="18" charset="0"/>
              </a:rPr>
              <a:t>(5) </a:t>
            </a:r>
            <a:r>
              <a:rPr lang="vi-VN" sz="3200" b="1" i="0" dirty="0">
                <a:solidFill>
                  <a:srgbClr val="000000"/>
                </a:solidFill>
                <a:effectLst/>
                <a:latin typeface="Cambria" panose="02040503050406030204" pitchFamily="18" charset="0"/>
                <a:ea typeface="Cambria" panose="02040503050406030204" pitchFamily="18" charset="0"/>
              </a:rPr>
              <a:t>Cuối cùng</a:t>
            </a:r>
            <a:r>
              <a:rPr lang="vi-VN" sz="3200" b="0" i="0" dirty="0">
                <a:solidFill>
                  <a:srgbClr val="000000"/>
                </a:solidFill>
                <a:effectLst/>
                <a:latin typeface="Cambria" panose="02040503050406030204" pitchFamily="18" charset="0"/>
                <a:ea typeface="Cambria" panose="02040503050406030204" pitchFamily="18" charset="0"/>
              </a:rPr>
              <a:t>, người ta sàng sảy cốm thật kĩ và để trong những chiếc thúng nhỏ lót lá sen.</a:t>
            </a:r>
          </a:p>
          <a:p>
            <a:pPr algn="r"/>
            <a:r>
              <a:rPr lang="vi-VN" sz="3200" b="0" i="0" dirty="0">
                <a:solidFill>
                  <a:srgbClr val="000000"/>
                </a:solidFill>
                <a:effectLst/>
                <a:latin typeface="Cambria" panose="02040503050406030204" pitchFamily="18" charset="0"/>
                <a:ea typeface="Cambria" panose="02040503050406030204" pitchFamily="18" charset="0"/>
              </a:rPr>
              <a:t>(</a:t>
            </a:r>
            <a:r>
              <a:rPr lang="vi-VN" sz="3200" b="0" i="1" dirty="0">
                <a:solidFill>
                  <a:srgbClr val="000000"/>
                </a:solidFill>
                <a:effectLst/>
                <a:latin typeface="Cambria" panose="02040503050406030204" pitchFamily="18" charset="0"/>
                <a:ea typeface="Cambria" panose="02040503050406030204" pitchFamily="18" charset="0"/>
              </a:rPr>
              <a:t>Theo</a:t>
            </a:r>
            <a:r>
              <a:rPr lang="vi-VN" sz="3200" b="0" i="0" dirty="0">
                <a:solidFill>
                  <a:srgbClr val="000000"/>
                </a:solidFill>
                <a:effectLst/>
                <a:latin typeface="Cambria" panose="02040503050406030204" pitchFamily="18" charset="0"/>
                <a:ea typeface="Cambria" panose="02040503050406030204" pitchFamily="18" charset="0"/>
              </a:rPr>
              <a:t> Ngọc Hà)</a:t>
            </a:r>
          </a:p>
        </p:txBody>
      </p:sp>
    </p:spTree>
    <p:extLst>
      <p:ext uri="{BB962C8B-B14F-4D97-AF65-F5344CB8AC3E}">
        <p14:creationId xmlns:p14="http://schemas.microsoft.com/office/powerpoint/2010/main" val="1567884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Hình ảnh 21" descr="Ảnh có chứa bầu trời, cối xay gió, cây cối, mây&#10;&#10;Mô tả được tạo tự động">
            <a:extLst>
              <a:ext uri="{FF2B5EF4-FFF2-40B4-BE49-F238E27FC236}">
                <a16:creationId xmlns:a16="http://schemas.microsoft.com/office/drawing/2014/main" id="{AB6B8B2F-D4AD-5E90-570B-5A588C4B9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23" name="Rectangle: Rounded Corners 7">
            <a:extLst>
              <a:ext uri="{FF2B5EF4-FFF2-40B4-BE49-F238E27FC236}">
                <a16:creationId xmlns:a16="http://schemas.microsoft.com/office/drawing/2014/main" id="{11318066-AD9D-8866-E6C5-45173376F8AD}"/>
              </a:ext>
            </a:extLst>
          </p:cNvPr>
          <p:cNvSpPr/>
          <p:nvPr/>
        </p:nvSpPr>
        <p:spPr>
          <a:xfrm>
            <a:off x="326175" y="180975"/>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8518CD7-E910-8D8C-D038-C01051290904}"/>
              </a:ext>
            </a:extLst>
          </p:cNvPr>
          <p:cNvPicPr>
            <a:picLocks noChangeAspect="1"/>
          </p:cNvPicPr>
          <p:nvPr/>
        </p:nvPicPr>
        <p:blipFill>
          <a:blip r:embed="rId3"/>
          <a:stretch>
            <a:fillRect/>
          </a:stretch>
        </p:blipFill>
        <p:spPr>
          <a:xfrm>
            <a:off x="447040" y="1730207"/>
            <a:ext cx="11308080" cy="2737833"/>
          </a:xfrm>
          <a:prstGeom prst="rect">
            <a:avLst/>
          </a:prstGeom>
        </p:spPr>
      </p:pic>
    </p:spTree>
    <p:extLst>
      <p:ext uri="{BB962C8B-B14F-4D97-AF65-F5344CB8AC3E}">
        <p14:creationId xmlns:p14="http://schemas.microsoft.com/office/powerpoint/2010/main" val="257516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ầu trời, cối xay gió, cây cối, mây&#10;&#10;Mô tả được tạo tự động">
            <a:extLst>
              <a:ext uri="{FF2B5EF4-FFF2-40B4-BE49-F238E27FC236}">
                <a16:creationId xmlns:a16="http://schemas.microsoft.com/office/drawing/2014/main" id="{B37414B9-9BF6-59DB-1E1E-4BE84F24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8" name="Rectangle: Rounded Corners 7">
            <a:extLst>
              <a:ext uri="{FF2B5EF4-FFF2-40B4-BE49-F238E27FC236}">
                <a16:creationId xmlns:a16="http://schemas.microsoft.com/office/drawing/2014/main" id="{BC69AC41-DD09-587A-69CF-EFDCB747E34C}"/>
              </a:ext>
            </a:extLst>
          </p:cNvPr>
          <p:cNvSpPr/>
          <p:nvPr/>
        </p:nvSpPr>
        <p:spPr>
          <a:xfrm>
            <a:off x="244894" y="237152"/>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2" name="TextBox 6">
            <a:extLst>
              <a:ext uri="{FF2B5EF4-FFF2-40B4-BE49-F238E27FC236}">
                <a16:creationId xmlns:a16="http://schemas.microsoft.com/office/drawing/2014/main" id="{D467DBC4-E4A8-1062-3158-3A15D8DC1D66}"/>
              </a:ext>
            </a:extLst>
          </p:cNvPr>
          <p:cNvSpPr txBox="1"/>
          <p:nvPr/>
        </p:nvSpPr>
        <p:spPr>
          <a:xfrm>
            <a:off x="682827" y="263046"/>
            <a:ext cx="10728956" cy="1077218"/>
          </a:xfrm>
          <a:prstGeom prst="rect">
            <a:avLst/>
          </a:prstGeom>
          <a:noFill/>
        </p:spPr>
        <p:txBody>
          <a:bodyPr wrap="square">
            <a:spAutoFit/>
          </a:bodyPr>
          <a:lstStyle/>
          <a:p>
            <a:pPr algn="just"/>
            <a:r>
              <a:rPr lang="en-US" sz="3200" b="1" dirty="0">
                <a:solidFill>
                  <a:srgbClr val="002060"/>
                </a:solidFill>
                <a:latin typeface="Arial-Rounded-Bold"/>
              </a:rPr>
              <a:t>3. </a:t>
            </a:r>
            <a:r>
              <a:rPr lang="en-US" sz="3200" b="1" dirty="0" err="1">
                <a:solidFill>
                  <a:srgbClr val="002060"/>
                </a:solidFill>
                <a:latin typeface="Arial-Rounded-Bold"/>
              </a:rPr>
              <a:t>Tìm</a:t>
            </a:r>
            <a:r>
              <a:rPr lang="en-US" sz="3200" b="1" dirty="0">
                <a:solidFill>
                  <a:srgbClr val="002060"/>
                </a:solidFill>
                <a:latin typeface="Arial-Rounded-Bold"/>
              </a:rPr>
              <a:t> </a:t>
            </a:r>
            <a:r>
              <a:rPr lang="en-US" sz="3200" b="1" dirty="0" err="1">
                <a:solidFill>
                  <a:srgbClr val="002060"/>
                </a:solidFill>
                <a:latin typeface="Arial-Rounded-Bold"/>
              </a:rPr>
              <a:t>các</a:t>
            </a:r>
            <a:r>
              <a:rPr lang="en-US" sz="3200" b="1" dirty="0">
                <a:solidFill>
                  <a:srgbClr val="002060"/>
                </a:solidFill>
                <a:latin typeface="Arial-Rounded-Bold"/>
              </a:rPr>
              <a:t> </a:t>
            </a:r>
            <a:r>
              <a:rPr lang="en-US" sz="3200" b="1" dirty="0" err="1">
                <a:solidFill>
                  <a:srgbClr val="002060"/>
                </a:solidFill>
                <a:latin typeface="Arial-Rounded-Bold"/>
              </a:rPr>
              <a:t>từ</a:t>
            </a:r>
            <a:r>
              <a:rPr lang="en-US" sz="3200" b="1" dirty="0">
                <a:solidFill>
                  <a:srgbClr val="002060"/>
                </a:solidFill>
                <a:latin typeface="Arial-Rounded-Bold"/>
              </a:rPr>
              <a:t> </a:t>
            </a:r>
            <a:r>
              <a:rPr lang="en-US" sz="3200" b="1" dirty="0" err="1">
                <a:solidFill>
                  <a:srgbClr val="002060"/>
                </a:solidFill>
                <a:latin typeface="Arial-Rounded-Bold"/>
              </a:rPr>
              <a:t>ngữ</a:t>
            </a:r>
            <a:r>
              <a:rPr lang="en-US" sz="3200" b="1" dirty="0">
                <a:solidFill>
                  <a:srgbClr val="002060"/>
                </a:solidFill>
                <a:latin typeface="Arial-Rounded-Bold"/>
              </a:rPr>
              <a:t> </a:t>
            </a:r>
            <a:r>
              <a:rPr lang="en-US" sz="3200" b="1" dirty="0" err="1">
                <a:solidFill>
                  <a:srgbClr val="002060"/>
                </a:solidFill>
                <a:latin typeface="Arial-Rounded-Bold"/>
              </a:rPr>
              <a:t>nối</a:t>
            </a:r>
            <a:r>
              <a:rPr lang="en-US" sz="3200" b="1" dirty="0">
                <a:solidFill>
                  <a:srgbClr val="002060"/>
                </a:solidFill>
                <a:latin typeface="Arial-Rounded-Bold"/>
              </a:rPr>
              <a:t> </a:t>
            </a:r>
            <a:r>
              <a:rPr lang="en-US" sz="3200" b="1" dirty="0" err="1">
                <a:solidFill>
                  <a:srgbClr val="002060"/>
                </a:solidFill>
                <a:latin typeface="Arial-Rounded-Bold"/>
              </a:rPr>
              <a:t>thay</a:t>
            </a:r>
            <a:r>
              <a:rPr lang="en-US" sz="3200" b="1" dirty="0">
                <a:solidFill>
                  <a:srgbClr val="002060"/>
                </a:solidFill>
                <a:latin typeface="Arial-Rounded-Bold"/>
              </a:rPr>
              <a:t> </a:t>
            </a:r>
            <a:r>
              <a:rPr lang="en-US" sz="3200" b="1" dirty="0" err="1">
                <a:solidFill>
                  <a:srgbClr val="002060"/>
                </a:solidFill>
                <a:latin typeface="Arial-Rounded-Bold"/>
              </a:rPr>
              <a:t>cho</a:t>
            </a:r>
            <a:r>
              <a:rPr lang="en-US" sz="3200" b="1" dirty="0">
                <a:solidFill>
                  <a:srgbClr val="002060"/>
                </a:solidFill>
                <a:latin typeface="Arial-Rounded-Bold"/>
              </a:rPr>
              <a:t> </a:t>
            </a:r>
            <a:r>
              <a:rPr lang="en-US" sz="3200" b="1" dirty="0" err="1">
                <a:solidFill>
                  <a:srgbClr val="002060"/>
                </a:solidFill>
                <a:latin typeface="Arial-Rounded-Bold"/>
              </a:rPr>
              <a:t>bông</a:t>
            </a:r>
            <a:r>
              <a:rPr lang="en-US" sz="3200" b="1" dirty="0">
                <a:solidFill>
                  <a:srgbClr val="002060"/>
                </a:solidFill>
                <a:latin typeface="Arial-Rounded-Bold"/>
              </a:rPr>
              <a:t> </a:t>
            </a:r>
            <a:r>
              <a:rPr lang="en-US" sz="3200" b="1" dirty="0" err="1">
                <a:solidFill>
                  <a:srgbClr val="002060"/>
                </a:solidFill>
                <a:latin typeface="Arial-Rounded-Bold"/>
              </a:rPr>
              <a:t>hoa</a:t>
            </a:r>
            <a:r>
              <a:rPr lang="en-US" sz="3200" b="1" dirty="0">
                <a:solidFill>
                  <a:srgbClr val="002060"/>
                </a:solidFill>
                <a:latin typeface="Arial-Rounded-Bold"/>
              </a:rPr>
              <a:t> </a:t>
            </a:r>
            <a:r>
              <a:rPr lang="en-US" sz="3200" b="1" dirty="0" err="1">
                <a:solidFill>
                  <a:srgbClr val="002060"/>
                </a:solidFill>
                <a:latin typeface="Arial-Rounded-Bold"/>
              </a:rPr>
              <a:t>để</a:t>
            </a:r>
            <a:r>
              <a:rPr lang="en-US" sz="3200" b="1" dirty="0">
                <a:solidFill>
                  <a:srgbClr val="002060"/>
                </a:solidFill>
                <a:latin typeface="Arial-Rounded-Bold"/>
              </a:rPr>
              <a:t> </a:t>
            </a:r>
            <a:r>
              <a:rPr lang="en-US" sz="3200" b="1" dirty="0" err="1">
                <a:solidFill>
                  <a:srgbClr val="002060"/>
                </a:solidFill>
                <a:latin typeface="Arial-Rounded-Bold"/>
              </a:rPr>
              <a:t>tạo</a:t>
            </a:r>
            <a:r>
              <a:rPr lang="en-US" sz="3200" b="1" dirty="0">
                <a:solidFill>
                  <a:srgbClr val="002060"/>
                </a:solidFill>
                <a:latin typeface="Arial-Rounded-Bold"/>
              </a:rPr>
              <a:t> </a:t>
            </a:r>
            <a:r>
              <a:rPr lang="en-US" sz="3200" b="1" dirty="0" err="1">
                <a:solidFill>
                  <a:srgbClr val="002060"/>
                </a:solidFill>
                <a:latin typeface="Arial-Rounded-Bold"/>
              </a:rPr>
              <a:t>sự</a:t>
            </a:r>
            <a:r>
              <a:rPr lang="en-US" sz="3200" b="1" dirty="0">
                <a:solidFill>
                  <a:srgbClr val="002060"/>
                </a:solidFill>
                <a:latin typeface="Arial-Rounded-Bold"/>
              </a:rPr>
              <a:t> </a:t>
            </a:r>
            <a:r>
              <a:rPr lang="en-US" sz="3200" b="1" dirty="0" err="1">
                <a:solidFill>
                  <a:srgbClr val="002060"/>
                </a:solidFill>
                <a:latin typeface="Arial-Rounded-Bold"/>
              </a:rPr>
              <a:t>liên</a:t>
            </a:r>
            <a:r>
              <a:rPr lang="en-US" sz="3200" b="1" dirty="0">
                <a:solidFill>
                  <a:srgbClr val="002060"/>
                </a:solidFill>
                <a:latin typeface="Arial-Rounded-Bold"/>
              </a:rPr>
              <a:t> </a:t>
            </a:r>
            <a:r>
              <a:rPr lang="en-US" sz="3200" b="1" dirty="0" err="1">
                <a:solidFill>
                  <a:srgbClr val="002060"/>
                </a:solidFill>
                <a:latin typeface="Arial-Rounded-Bold"/>
              </a:rPr>
              <a:t>kết</a:t>
            </a:r>
            <a:r>
              <a:rPr lang="en-US" sz="3200" b="1" dirty="0">
                <a:solidFill>
                  <a:srgbClr val="002060"/>
                </a:solidFill>
                <a:latin typeface="Arial-Rounded-Bold"/>
              </a:rPr>
              <a:t> </a:t>
            </a:r>
            <a:r>
              <a:rPr lang="en-US" sz="3200" b="1" dirty="0" err="1">
                <a:solidFill>
                  <a:srgbClr val="002060"/>
                </a:solidFill>
                <a:latin typeface="Arial-Rounded-Bold"/>
              </a:rPr>
              <a:t>giữa</a:t>
            </a:r>
            <a:r>
              <a:rPr lang="en-US" sz="3200" b="1" dirty="0">
                <a:solidFill>
                  <a:srgbClr val="002060"/>
                </a:solidFill>
                <a:latin typeface="Arial-Rounded-Bold"/>
              </a:rPr>
              <a:t> </a:t>
            </a:r>
            <a:r>
              <a:rPr lang="en-US" sz="3200" b="1" dirty="0" err="1">
                <a:solidFill>
                  <a:srgbClr val="002060"/>
                </a:solidFill>
                <a:latin typeface="Arial-Rounded-Bold"/>
              </a:rPr>
              <a:t>các</a:t>
            </a:r>
            <a:r>
              <a:rPr lang="en-US" sz="3200" b="1" dirty="0">
                <a:solidFill>
                  <a:srgbClr val="002060"/>
                </a:solidFill>
                <a:latin typeface="Arial-Rounded-Bold"/>
              </a:rPr>
              <a:t> </a:t>
            </a:r>
            <a:r>
              <a:rPr lang="en-US" sz="3200" b="1" dirty="0" err="1">
                <a:solidFill>
                  <a:srgbClr val="002060"/>
                </a:solidFill>
                <a:latin typeface="Arial-Rounded-Bold"/>
              </a:rPr>
              <a:t>câu</a:t>
            </a:r>
            <a:r>
              <a:rPr lang="en-US" sz="3200" b="1" dirty="0">
                <a:solidFill>
                  <a:srgbClr val="002060"/>
                </a:solidFill>
                <a:latin typeface="Arial-Rounded-Bold"/>
              </a:rPr>
              <a:t>.</a:t>
            </a:r>
            <a:endParaRPr kumimoji="0" lang="en-US" altLang="en-US" sz="3600" b="1" i="0" u="none" strike="noStrike" cap="none" normalizeH="0" baseline="0" dirty="0">
              <a:ln>
                <a:noFill/>
              </a:ln>
              <a:solidFill>
                <a:srgbClr val="002060"/>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6EBA77E-8027-B59B-F9B8-2DD85756C822}"/>
              </a:ext>
            </a:extLst>
          </p:cNvPr>
          <p:cNvSpPr txBox="1"/>
          <p:nvPr/>
        </p:nvSpPr>
        <p:spPr>
          <a:xfrm>
            <a:off x="650240" y="1595021"/>
            <a:ext cx="10861040" cy="4401205"/>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Ở miền Bắc, Tết đến, hoa đào nở rộ.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ở miền Nam, khi Tết về, hoa mai khoe sắc.</a:t>
            </a:r>
          </a:p>
          <a:p>
            <a:pPr algn="just"/>
            <a:r>
              <a:rPr lang="vi-VN" sz="2800" b="0" i="0" dirty="0">
                <a:solidFill>
                  <a:srgbClr val="000000"/>
                </a:solidFill>
                <a:effectLst/>
                <a:latin typeface="Cambria" panose="02040503050406030204" pitchFamily="18" charset="0"/>
                <a:ea typeface="Cambria" panose="02040503050406030204" pitchFamily="18" charset="0"/>
              </a:rPr>
              <a:t>b. Đến Huế, du khách thích được ngắm cảnh trên sông Hương.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 mọi người còn mong muốn được thưởng thức ẩm thực Huế.</a:t>
            </a:r>
          </a:p>
          <a:p>
            <a:pPr algn="just"/>
            <a:r>
              <a:rPr lang="vi-VN" sz="2800" b="0" i="0" dirty="0">
                <a:solidFill>
                  <a:srgbClr val="000000"/>
                </a:solidFill>
                <a:effectLst/>
                <a:latin typeface="Cambria" panose="02040503050406030204" pitchFamily="18" charset="0"/>
                <a:ea typeface="Cambria" panose="02040503050406030204" pitchFamily="18" charset="0"/>
              </a:rPr>
              <a:t>c. Nhiều người thích cốm làng Vòng vì nhiều lí do. Thứ nhất, cốm ở đây rất ngon.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 cốm còn là hình ảnh gợi liên tưởng đến mùa thu Hà Nội.</a:t>
            </a:r>
          </a:p>
          <a:p>
            <a:pPr algn="just"/>
            <a:r>
              <a:rPr lang="vi-VN" sz="2800" b="0" i="0" dirty="0">
                <a:solidFill>
                  <a:srgbClr val="000000"/>
                </a:solidFill>
                <a:effectLst/>
                <a:latin typeface="Cambria" panose="02040503050406030204" pitchFamily="18" charset="0"/>
                <a:ea typeface="Cambria" panose="02040503050406030204" pitchFamily="18" charset="0"/>
              </a:rPr>
              <a:t>d. Đi du lịch ở miền Tây Nam Bộ, du khách sẽ có những trải nghiệm thú vị với nhiều hoạt động hấp dẫn như: chèo xuồng ba lá, đi cầu khỉ, thăm các chợ nổi.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lang="vi-VN" sz="2800" b="0" i="0" dirty="0">
                <a:solidFill>
                  <a:srgbClr val="000000"/>
                </a:solidFill>
                <a:effectLst/>
                <a:latin typeface="Cambria" panose="02040503050406030204" pitchFamily="18" charset="0"/>
                <a:ea typeface="Cambria" panose="02040503050406030204" pitchFamily="18" charset="0"/>
              </a:rPr>
              <a:t>, du khách còn có thể thoả thích hái trái cây khi ghé thăm các miệt vườn.</a:t>
            </a:r>
          </a:p>
        </p:txBody>
      </p:sp>
    </p:spTree>
    <p:extLst>
      <p:ext uri="{BB962C8B-B14F-4D97-AF65-F5344CB8AC3E}">
        <p14:creationId xmlns:p14="http://schemas.microsoft.com/office/powerpoint/2010/main" val="21567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ầu trời, cối xay gió, cây cối, mây&#10;&#10;Mô tả được tạo tự động">
            <a:extLst>
              <a:ext uri="{FF2B5EF4-FFF2-40B4-BE49-F238E27FC236}">
                <a16:creationId xmlns:a16="http://schemas.microsoft.com/office/drawing/2014/main" id="{B37414B9-9BF6-59DB-1E1E-4BE84F24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8" name="Rectangle: Rounded Corners 7">
            <a:extLst>
              <a:ext uri="{FF2B5EF4-FFF2-40B4-BE49-F238E27FC236}">
                <a16:creationId xmlns:a16="http://schemas.microsoft.com/office/drawing/2014/main" id="{BC69AC41-DD09-587A-69CF-EFDCB747E34C}"/>
              </a:ext>
            </a:extLst>
          </p:cNvPr>
          <p:cNvSpPr/>
          <p:nvPr/>
        </p:nvSpPr>
        <p:spPr>
          <a:xfrm>
            <a:off x="244894" y="237152"/>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86EBA77E-8027-B59B-F9B8-2DD85756C822}"/>
              </a:ext>
            </a:extLst>
          </p:cNvPr>
          <p:cNvSpPr txBox="1"/>
          <p:nvPr/>
        </p:nvSpPr>
        <p:spPr>
          <a:xfrm>
            <a:off x="650240" y="954941"/>
            <a:ext cx="10861040" cy="44012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Ở miền Bắc, Tết đến, hoa đào nở rộ.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ở miền Nam, khi Tết về, hoa mai khoe sắc.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Đến Huế, du khách thích được ngắm cảnh trên sông Hương.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mọi người còn mong muốn được thưởng thức ẩm thực Huế.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Nhiều người thích cốm làng Vòng vì nhiều lí do. Thứ nhất, cốm ở đây rất ngon.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cốm còn là hình ảnh gợi liên tưởng đến mùa thu Hà Nội.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Đi du lịch ở miền Tây Nam Bộ, du khách sẽ có những trải nghiệm thú vị với nhiều hoạt động hấp dẫn như: chèo xuồng ba lá, đi cầu khỉ, thăm các chợ nổi. </a:t>
            </a:r>
            <a:r>
              <a:rPr kumimoji="0" lang="vi-VN" sz="2800" b="1" i="0" u="none" strike="noStrike" kern="1200" cap="none" spc="0" normalizeH="0" baseline="0" noProof="0" dirty="0">
                <a:ln>
                  <a:noFill/>
                </a:ln>
                <a:solidFill>
                  <a:srgbClr val="FF00FF"/>
                </a:solidFill>
                <a:effectLst/>
                <a:uLnTx/>
                <a:uFillTx/>
                <a:latin typeface="Wingdings-Regular"/>
                <a:ea typeface="+mn-ea"/>
                <a:cs typeface="+mn-cs"/>
              </a:rPr>
              <a:t></a:t>
            </a: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du khách còn có thể thoả thích hái trái cây khi ghé thăm các miệt vườn.</a:t>
            </a:r>
          </a:p>
        </p:txBody>
      </p:sp>
      <p:sp>
        <p:nvSpPr>
          <p:cNvPr id="5" name="Rectangle 4">
            <a:extLst>
              <a:ext uri="{FF2B5EF4-FFF2-40B4-BE49-F238E27FC236}">
                <a16:creationId xmlns:a16="http://schemas.microsoft.com/office/drawing/2014/main" id="{99772BA7-20DA-38DC-AF07-816533A83570}"/>
              </a:ext>
            </a:extLst>
          </p:cNvPr>
          <p:cNvSpPr/>
          <p:nvPr/>
        </p:nvSpPr>
        <p:spPr>
          <a:xfrm>
            <a:off x="436880" y="589280"/>
            <a:ext cx="11358880" cy="56997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Ở miền Bắc, Tết đến, hoa đào nở rộ. </a:t>
            </a:r>
            <a:r>
              <a:rPr lang="vi-VN" sz="2800" b="1" dirty="0">
                <a:latin typeface="Cambria" panose="02040503050406030204" pitchFamily="18" charset="0"/>
                <a:ea typeface="Cambria" panose="02040503050406030204" pitchFamily="18" charset="0"/>
              </a:rPr>
              <a:t>Còn</a:t>
            </a:r>
            <a:r>
              <a:rPr lang="vi-VN" sz="2800" dirty="0">
                <a:latin typeface="Cambria" panose="02040503050406030204" pitchFamily="18" charset="0"/>
                <a:ea typeface="Cambria" panose="02040503050406030204" pitchFamily="18" charset="0"/>
              </a:rPr>
              <a:t> ở miền Nam, khi Tết về, hoa mai khoe sắc.</a:t>
            </a:r>
          </a:p>
          <a:p>
            <a:pPr algn="just"/>
            <a:r>
              <a:rPr lang="vi-VN" sz="2800" dirty="0">
                <a:latin typeface="Cambria" panose="02040503050406030204" pitchFamily="18" charset="0"/>
                <a:ea typeface="Cambria" panose="02040503050406030204" pitchFamily="18" charset="0"/>
              </a:rPr>
              <a:t>b. Đến Huế, du khách thích được ngắm cảnh trên sông Hương. </a:t>
            </a:r>
            <a:r>
              <a:rPr lang="vi-VN" sz="2800" b="1" dirty="0">
                <a:latin typeface="Cambria" panose="02040503050406030204" pitchFamily="18" charset="0"/>
                <a:ea typeface="Cambria" panose="02040503050406030204" pitchFamily="18" charset="0"/>
              </a:rPr>
              <a:t>Ngoài ra</a:t>
            </a:r>
            <a:r>
              <a:rPr lang="vi-VN" sz="2800" dirty="0">
                <a:latin typeface="Cambria" panose="02040503050406030204" pitchFamily="18" charset="0"/>
                <a:ea typeface="Cambria" panose="02040503050406030204" pitchFamily="18" charset="0"/>
              </a:rPr>
              <a:t>, mọi người còn mong muốn được thưởng thức ẩm thực Huế.</a:t>
            </a:r>
          </a:p>
          <a:p>
            <a:pPr algn="just"/>
            <a:r>
              <a:rPr lang="vi-VN" sz="2800" dirty="0">
                <a:latin typeface="Cambria" panose="02040503050406030204" pitchFamily="18" charset="0"/>
                <a:ea typeface="Cambria" panose="02040503050406030204" pitchFamily="18" charset="0"/>
              </a:rPr>
              <a:t>c. Nhiều người thích cốm làng Vòng vì nhiều lí do. Thứ nhất, cốm ở đây rất ngon. </a:t>
            </a:r>
            <a:r>
              <a:rPr lang="vi-VN" sz="2800" b="1" dirty="0">
                <a:latin typeface="Cambria" panose="02040503050406030204" pitchFamily="18" charset="0"/>
                <a:ea typeface="Cambria" panose="02040503050406030204" pitchFamily="18" charset="0"/>
              </a:rPr>
              <a:t>Thứ hai</a:t>
            </a:r>
            <a:r>
              <a:rPr lang="vi-VN" sz="2800" dirty="0">
                <a:latin typeface="Cambria" panose="02040503050406030204" pitchFamily="18" charset="0"/>
                <a:ea typeface="Cambria" panose="02040503050406030204" pitchFamily="18" charset="0"/>
              </a:rPr>
              <a:t>, cốm còn là hình ảnh gợi liên tưởng đến mùa thu Hà Nội.</a:t>
            </a:r>
          </a:p>
          <a:p>
            <a:pPr algn="just"/>
            <a:r>
              <a:rPr lang="vi-VN" sz="2800" dirty="0">
                <a:latin typeface="Cambria" panose="02040503050406030204" pitchFamily="18" charset="0"/>
                <a:ea typeface="Cambria" panose="02040503050406030204" pitchFamily="18" charset="0"/>
              </a:rPr>
              <a:t>d. Đi du lịch ở miền Tây Nam Bộ, du khách sẽ có những trải nghiệm thú vị với nhiều hoạt động hấp dẫn như: chèo xuồng ba lá, đi cầu khỉ, thăm các chợ nổi. </a:t>
            </a:r>
            <a:r>
              <a:rPr lang="vi-VN" sz="2800" b="1" dirty="0">
                <a:latin typeface="Cambria" panose="02040503050406030204" pitchFamily="18" charset="0"/>
                <a:ea typeface="Cambria" panose="02040503050406030204" pitchFamily="18" charset="0"/>
              </a:rPr>
              <a:t>Không chỉ vậy</a:t>
            </a:r>
            <a:r>
              <a:rPr lang="vi-VN" sz="2800" dirty="0">
                <a:latin typeface="Cambria" panose="02040503050406030204" pitchFamily="18" charset="0"/>
                <a:ea typeface="Cambria" panose="02040503050406030204" pitchFamily="18" charset="0"/>
              </a:rPr>
              <a:t>, du khách còn có thể thoả thích hái trái cây khi ghé thăm các miệt vườn.</a:t>
            </a:r>
          </a:p>
        </p:txBody>
      </p:sp>
    </p:spTree>
    <p:extLst>
      <p:ext uri="{BB962C8B-B14F-4D97-AF65-F5344CB8AC3E}">
        <p14:creationId xmlns:p14="http://schemas.microsoft.com/office/powerpoint/2010/main" val="29171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bầu trời, cối xay gió, cây cối, mây&#10;&#10;Mô tả được tạo tự động">
            <a:extLst>
              <a:ext uri="{FF2B5EF4-FFF2-40B4-BE49-F238E27FC236}">
                <a16:creationId xmlns:a16="http://schemas.microsoft.com/office/drawing/2014/main" id="{B37414B9-9BF6-59DB-1E1E-4BE84F245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8" name="Rectangle: Rounded Corners 7">
            <a:extLst>
              <a:ext uri="{FF2B5EF4-FFF2-40B4-BE49-F238E27FC236}">
                <a16:creationId xmlns:a16="http://schemas.microsoft.com/office/drawing/2014/main" id="{BC69AC41-DD09-587A-69CF-EFDCB747E34C}"/>
              </a:ext>
            </a:extLst>
          </p:cNvPr>
          <p:cNvSpPr/>
          <p:nvPr/>
        </p:nvSpPr>
        <p:spPr>
          <a:xfrm>
            <a:off x="244894" y="237152"/>
            <a:ext cx="11702211" cy="6383693"/>
          </a:xfrm>
          <a:custGeom>
            <a:avLst/>
            <a:gdLst>
              <a:gd name="connsiteX0" fmla="*/ 0 w 11702211"/>
              <a:gd name="connsiteY0" fmla="*/ 634731 h 6383693"/>
              <a:gd name="connsiteX1" fmla="*/ 634731 w 11702211"/>
              <a:gd name="connsiteY1" fmla="*/ 0 h 6383693"/>
              <a:gd name="connsiteX2" fmla="*/ 11067480 w 11702211"/>
              <a:gd name="connsiteY2" fmla="*/ 0 h 6383693"/>
              <a:gd name="connsiteX3" fmla="*/ 11702211 w 11702211"/>
              <a:gd name="connsiteY3" fmla="*/ 634731 h 6383693"/>
              <a:gd name="connsiteX4" fmla="*/ 11702211 w 11702211"/>
              <a:gd name="connsiteY4" fmla="*/ 5748962 h 6383693"/>
              <a:gd name="connsiteX5" fmla="*/ 11067480 w 11702211"/>
              <a:gd name="connsiteY5" fmla="*/ 6383693 h 6383693"/>
              <a:gd name="connsiteX6" fmla="*/ 634731 w 11702211"/>
              <a:gd name="connsiteY6" fmla="*/ 6383693 h 6383693"/>
              <a:gd name="connsiteX7" fmla="*/ 0 w 11702211"/>
              <a:gd name="connsiteY7" fmla="*/ 5748962 h 6383693"/>
              <a:gd name="connsiteX8" fmla="*/ 0 w 11702211"/>
              <a:gd name="connsiteY8" fmla="*/ 634731 h 638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02211" h="6383693" fill="none" extrusionOk="0">
                <a:moveTo>
                  <a:pt x="0" y="634731"/>
                </a:moveTo>
                <a:cubicBezTo>
                  <a:pt x="-52581" y="275674"/>
                  <a:pt x="296723" y="10259"/>
                  <a:pt x="634731" y="0"/>
                </a:cubicBezTo>
                <a:cubicBezTo>
                  <a:pt x="5427250" y="130954"/>
                  <a:pt x="8360807" y="43574"/>
                  <a:pt x="11067480" y="0"/>
                </a:cubicBezTo>
                <a:cubicBezTo>
                  <a:pt x="11446193" y="43378"/>
                  <a:pt x="11723927" y="310780"/>
                  <a:pt x="11702211" y="634731"/>
                </a:cubicBezTo>
                <a:cubicBezTo>
                  <a:pt x="11551772" y="2406345"/>
                  <a:pt x="11788090" y="3326893"/>
                  <a:pt x="11702211" y="5748962"/>
                </a:cubicBezTo>
                <a:cubicBezTo>
                  <a:pt x="11645022" y="6108905"/>
                  <a:pt x="11377067" y="6355428"/>
                  <a:pt x="11067480" y="6383693"/>
                </a:cubicBezTo>
                <a:cubicBezTo>
                  <a:pt x="6564277" y="6538890"/>
                  <a:pt x="3518810" y="6546713"/>
                  <a:pt x="634731" y="6383693"/>
                </a:cubicBezTo>
                <a:cubicBezTo>
                  <a:pt x="288598" y="6323922"/>
                  <a:pt x="-16026" y="6108872"/>
                  <a:pt x="0" y="5748962"/>
                </a:cubicBezTo>
                <a:cubicBezTo>
                  <a:pt x="64656" y="4347467"/>
                  <a:pt x="-17807" y="3080676"/>
                  <a:pt x="0" y="634731"/>
                </a:cubicBezTo>
                <a:close/>
              </a:path>
              <a:path w="11702211" h="6383693" stroke="0" extrusionOk="0">
                <a:moveTo>
                  <a:pt x="0" y="634731"/>
                </a:moveTo>
                <a:cubicBezTo>
                  <a:pt x="-7138" y="279776"/>
                  <a:pt x="249097" y="13167"/>
                  <a:pt x="634731" y="0"/>
                </a:cubicBezTo>
                <a:cubicBezTo>
                  <a:pt x="1940229" y="132882"/>
                  <a:pt x="5946488" y="-84951"/>
                  <a:pt x="11067480" y="0"/>
                </a:cubicBezTo>
                <a:cubicBezTo>
                  <a:pt x="11388630" y="28713"/>
                  <a:pt x="11699542" y="298932"/>
                  <a:pt x="11702211" y="634731"/>
                </a:cubicBezTo>
                <a:cubicBezTo>
                  <a:pt x="11722398" y="2798082"/>
                  <a:pt x="11854691" y="4129698"/>
                  <a:pt x="11702211" y="5748962"/>
                </a:cubicBezTo>
                <a:cubicBezTo>
                  <a:pt x="11762548" y="6106672"/>
                  <a:pt x="11442062" y="6334240"/>
                  <a:pt x="11067480" y="6383693"/>
                </a:cubicBezTo>
                <a:cubicBezTo>
                  <a:pt x="7361975" y="6471332"/>
                  <a:pt x="5661950" y="6311014"/>
                  <a:pt x="634731" y="6383693"/>
                </a:cubicBezTo>
                <a:cubicBezTo>
                  <a:pt x="282546" y="6368124"/>
                  <a:pt x="-36172" y="6149782"/>
                  <a:pt x="0" y="5748962"/>
                </a:cubicBezTo>
                <a:cubicBezTo>
                  <a:pt x="-38581" y="4288073"/>
                  <a:pt x="63341" y="2497961"/>
                  <a:pt x="0" y="634731"/>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6">
            <a:extLst>
              <a:ext uri="{FF2B5EF4-FFF2-40B4-BE49-F238E27FC236}">
                <a16:creationId xmlns:a16="http://schemas.microsoft.com/office/drawing/2014/main" id="{D467DBC4-E4A8-1062-3158-3A15D8DC1D66}"/>
              </a:ext>
            </a:extLst>
          </p:cNvPr>
          <p:cNvSpPr txBox="1"/>
          <p:nvPr/>
        </p:nvSpPr>
        <p:spPr>
          <a:xfrm>
            <a:off x="682827" y="263046"/>
            <a:ext cx="10728956" cy="1569660"/>
          </a:xfrm>
          <a:prstGeom prst="rect">
            <a:avLst/>
          </a:prstGeom>
          <a:noFill/>
        </p:spPr>
        <p:txBody>
          <a:bodyPr wrap="square">
            <a:spAutoFit/>
          </a:bodyPr>
          <a:lstStyle/>
          <a:p>
            <a:pPr lvl="0" algn="just"/>
            <a:r>
              <a:rPr lang="en-US" sz="3200" b="1" dirty="0">
                <a:solidFill>
                  <a:srgbClr val="002060"/>
                </a:solidFill>
                <a:latin typeface="Arial-Rounded-Bold"/>
              </a:rPr>
              <a:t>4. </a:t>
            </a:r>
            <a:r>
              <a:rPr lang="en-US" sz="3200" b="1" dirty="0" err="1">
                <a:solidFill>
                  <a:srgbClr val="002060"/>
                </a:solidFill>
                <a:latin typeface="Arial-Rounded-Bold"/>
              </a:rPr>
              <a:t>Viết</a:t>
            </a:r>
            <a:r>
              <a:rPr lang="en-US" sz="3200" b="1" dirty="0">
                <a:solidFill>
                  <a:srgbClr val="002060"/>
                </a:solidFill>
                <a:latin typeface="Arial-Rounded-Bold"/>
              </a:rPr>
              <a:t> </a:t>
            </a:r>
            <a:r>
              <a:rPr lang="en-US" sz="3200" b="1" dirty="0" err="1">
                <a:solidFill>
                  <a:srgbClr val="002060"/>
                </a:solidFill>
                <a:latin typeface="Arial-Rounded-Bold"/>
              </a:rPr>
              <a:t>đoạn</a:t>
            </a:r>
            <a:r>
              <a:rPr lang="en-US" sz="3200" b="1" dirty="0">
                <a:solidFill>
                  <a:srgbClr val="002060"/>
                </a:solidFill>
                <a:latin typeface="Arial-Rounded-Bold"/>
              </a:rPr>
              <a:t> </a:t>
            </a:r>
            <a:r>
              <a:rPr lang="en-US" sz="3200" b="1" dirty="0" err="1">
                <a:solidFill>
                  <a:srgbClr val="002060"/>
                </a:solidFill>
                <a:latin typeface="Arial-Rounded-Bold"/>
              </a:rPr>
              <a:t>văn</a:t>
            </a:r>
            <a:r>
              <a:rPr lang="en-US" sz="3200" b="1" dirty="0">
                <a:solidFill>
                  <a:srgbClr val="002060"/>
                </a:solidFill>
                <a:latin typeface="Arial-Rounded-Bold"/>
              </a:rPr>
              <a:t> (3 – 5 </a:t>
            </a:r>
            <a:r>
              <a:rPr lang="en-US" sz="3200" b="1" dirty="0" err="1">
                <a:solidFill>
                  <a:srgbClr val="002060"/>
                </a:solidFill>
                <a:latin typeface="Arial-Rounded-Bold"/>
              </a:rPr>
              <a:t>câu</a:t>
            </a:r>
            <a:r>
              <a:rPr lang="en-US" sz="3200" b="1" dirty="0">
                <a:solidFill>
                  <a:srgbClr val="002060"/>
                </a:solidFill>
                <a:latin typeface="Arial-Rounded-Bold"/>
              </a:rPr>
              <a:t>) </a:t>
            </a:r>
            <a:r>
              <a:rPr lang="en-US" sz="3200" b="1" dirty="0" err="1">
                <a:solidFill>
                  <a:srgbClr val="002060"/>
                </a:solidFill>
                <a:latin typeface="Arial-Rounded-Bold"/>
              </a:rPr>
              <a:t>về</a:t>
            </a:r>
            <a:r>
              <a:rPr lang="en-US" sz="3200" b="1" dirty="0">
                <a:solidFill>
                  <a:srgbClr val="002060"/>
                </a:solidFill>
                <a:latin typeface="Arial-Rounded-Bold"/>
              </a:rPr>
              <a:t> </a:t>
            </a:r>
            <a:r>
              <a:rPr lang="en-US" sz="3200" b="1" dirty="0" err="1">
                <a:solidFill>
                  <a:srgbClr val="002060"/>
                </a:solidFill>
                <a:latin typeface="Arial-Rounded-Bold"/>
              </a:rPr>
              <a:t>một</a:t>
            </a:r>
            <a:r>
              <a:rPr lang="en-US" sz="3200" b="1" dirty="0">
                <a:solidFill>
                  <a:srgbClr val="002060"/>
                </a:solidFill>
                <a:latin typeface="Arial-Rounded-Bold"/>
              </a:rPr>
              <a:t> </a:t>
            </a:r>
            <a:r>
              <a:rPr lang="en-US" sz="3200" b="1" dirty="0" err="1">
                <a:solidFill>
                  <a:srgbClr val="002060"/>
                </a:solidFill>
                <a:latin typeface="Arial-Rounded-Bold"/>
              </a:rPr>
              <a:t>địa</a:t>
            </a:r>
            <a:r>
              <a:rPr lang="en-US" sz="3200" b="1" dirty="0">
                <a:solidFill>
                  <a:srgbClr val="002060"/>
                </a:solidFill>
                <a:latin typeface="Arial-Rounded-Bold"/>
              </a:rPr>
              <a:t> </a:t>
            </a:r>
            <a:r>
              <a:rPr lang="en-US" sz="3200" b="1" dirty="0" err="1">
                <a:solidFill>
                  <a:srgbClr val="002060"/>
                </a:solidFill>
                <a:latin typeface="Arial-Rounded-Bold"/>
              </a:rPr>
              <a:t>điểm</a:t>
            </a:r>
            <a:r>
              <a:rPr lang="en-US" sz="3200" b="1" dirty="0">
                <a:solidFill>
                  <a:srgbClr val="002060"/>
                </a:solidFill>
                <a:latin typeface="Arial-Rounded-Bold"/>
              </a:rPr>
              <a:t> du </a:t>
            </a:r>
            <a:r>
              <a:rPr lang="en-US" sz="3200" b="1" dirty="0" err="1">
                <a:solidFill>
                  <a:srgbClr val="002060"/>
                </a:solidFill>
                <a:latin typeface="Arial-Rounded-Bold"/>
              </a:rPr>
              <a:t>lịch</a:t>
            </a:r>
            <a:r>
              <a:rPr lang="en-US" sz="3200" b="1" dirty="0">
                <a:solidFill>
                  <a:srgbClr val="002060"/>
                </a:solidFill>
                <a:latin typeface="Arial-Rounded-Bold"/>
              </a:rPr>
              <a:t> </a:t>
            </a:r>
            <a:r>
              <a:rPr lang="en-US" sz="3200" b="1" dirty="0" err="1">
                <a:solidFill>
                  <a:srgbClr val="002060"/>
                </a:solidFill>
                <a:latin typeface="Arial-Rounded-Bold"/>
              </a:rPr>
              <a:t>hoặc</a:t>
            </a:r>
            <a:r>
              <a:rPr lang="en-US" sz="3200" b="1" dirty="0">
                <a:solidFill>
                  <a:srgbClr val="002060"/>
                </a:solidFill>
                <a:latin typeface="Arial-Rounded-Bold"/>
              </a:rPr>
              <a:t> </a:t>
            </a:r>
            <a:r>
              <a:rPr lang="en-US" sz="3200" b="1" dirty="0" err="1">
                <a:solidFill>
                  <a:srgbClr val="002060"/>
                </a:solidFill>
                <a:latin typeface="Arial-Rounded-Bold"/>
              </a:rPr>
              <a:t>khu</a:t>
            </a:r>
            <a:r>
              <a:rPr lang="en-US" sz="3200" b="1" dirty="0">
                <a:solidFill>
                  <a:srgbClr val="002060"/>
                </a:solidFill>
                <a:latin typeface="Arial-Rounded-Bold"/>
              </a:rPr>
              <a:t> di </a:t>
            </a:r>
            <a:r>
              <a:rPr lang="en-US" sz="3200" b="1" dirty="0" err="1">
                <a:solidFill>
                  <a:srgbClr val="002060"/>
                </a:solidFill>
                <a:latin typeface="Arial-Rounded-Bold"/>
              </a:rPr>
              <a:t>tích</a:t>
            </a:r>
            <a:r>
              <a:rPr lang="en-US" sz="3200" b="1" dirty="0">
                <a:solidFill>
                  <a:srgbClr val="002060"/>
                </a:solidFill>
                <a:latin typeface="Arial-Rounded-Bold"/>
              </a:rPr>
              <a:t> </a:t>
            </a:r>
            <a:r>
              <a:rPr lang="en-US" sz="3200" b="1" dirty="0" err="1">
                <a:solidFill>
                  <a:srgbClr val="002060"/>
                </a:solidFill>
                <a:latin typeface="Arial-Rounded-Bold"/>
              </a:rPr>
              <a:t>lịch</a:t>
            </a:r>
            <a:r>
              <a:rPr lang="en-US" sz="3200" b="1" dirty="0">
                <a:solidFill>
                  <a:srgbClr val="002060"/>
                </a:solidFill>
                <a:latin typeface="Arial-Rounded-Bold"/>
              </a:rPr>
              <a:t> </a:t>
            </a:r>
            <a:r>
              <a:rPr lang="en-US" sz="3200" b="1" dirty="0" err="1">
                <a:solidFill>
                  <a:srgbClr val="002060"/>
                </a:solidFill>
                <a:latin typeface="Arial-Rounded-Bold"/>
              </a:rPr>
              <a:t>sử</a:t>
            </a:r>
            <a:r>
              <a:rPr lang="en-US" sz="3200" b="1" dirty="0">
                <a:solidFill>
                  <a:srgbClr val="002060"/>
                </a:solidFill>
                <a:latin typeface="Arial-Rounded-Bold"/>
              </a:rPr>
              <a:t> </a:t>
            </a:r>
            <a:r>
              <a:rPr lang="en-US" sz="3200" b="1" dirty="0" err="1">
                <a:solidFill>
                  <a:srgbClr val="002060"/>
                </a:solidFill>
                <a:latin typeface="Arial-Rounded-Bold"/>
              </a:rPr>
              <a:t>mà</a:t>
            </a:r>
            <a:r>
              <a:rPr lang="en-US" sz="3200" b="1" dirty="0">
                <a:solidFill>
                  <a:srgbClr val="002060"/>
                </a:solidFill>
                <a:latin typeface="Arial-Rounded-Bold"/>
              </a:rPr>
              <a:t> </a:t>
            </a:r>
            <a:r>
              <a:rPr lang="en-US" sz="3200" b="1" dirty="0" err="1">
                <a:solidFill>
                  <a:srgbClr val="002060"/>
                </a:solidFill>
                <a:latin typeface="Arial-Rounded-Bold"/>
              </a:rPr>
              <a:t>em</a:t>
            </a:r>
            <a:r>
              <a:rPr lang="en-US" sz="3200" b="1" dirty="0">
                <a:solidFill>
                  <a:srgbClr val="002060"/>
                </a:solidFill>
                <a:latin typeface="Arial-Rounded-Bold"/>
              </a:rPr>
              <a:t> </a:t>
            </a:r>
            <a:r>
              <a:rPr lang="en-US" sz="3200" b="1" dirty="0" err="1">
                <a:solidFill>
                  <a:srgbClr val="002060"/>
                </a:solidFill>
                <a:latin typeface="Arial-Rounded-Bold"/>
              </a:rPr>
              <a:t>biết</a:t>
            </a:r>
            <a:r>
              <a:rPr lang="en-US" sz="3200" b="1" dirty="0">
                <a:solidFill>
                  <a:srgbClr val="002060"/>
                </a:solidFill>
                <a:latin typeface="Arial-Rounded-Bold"/>
              </a:rPr>
              <a:t>, </a:t>
            </a:r>
            <a:r>
              <a:rPr lang="en-US" sz="3200" b="1" dirty="0" err="1">
                <a:solidFill>
                  <a:srgbClr val="002060"/>
                </a:solidFill>
                <a:latin typeface="Arial-Rounded-Bold"/>
              </a:rPr>
              <a:t>trong</a:t>
            </a:r>
            <a:r>
              <a:rPr lang="en-US" sz="3200" b="1" dirty="0">
                <a:solidFill>
                  <a:srgbClr val="002060"/>
                </a:solidFill>
                <a:latin typeface="Arial-Rounded-Bold"/>
              </a:rPr>
              <a:t> </a:t>
            </a:r>
            <a:r>
              <a:rPr lang="en-US" sz="3200" b="1" dirty="0" err="1">
                <a:solidFill>
                  <a:srgbClr val="002060"/>
                </a:solidFill>
                <a:latin typeface="Arial-Rounded-Bold"/>
              </a:rPr>
              <a:t>đó</a:t>
            </a:r>
            <a:r>
              <a:rPr lang="en-US" sz="3200" b="1" dirty="0">
                <a:solidFill>
                  <a:srgbClr val="002060"/>
                </a:solidFill>
                <a:latin typeface="Arial-Rounded-Bold"/>
              </a:rPr>
              <a:t> </a:t>
            </a:r>
            <a:r>
              <a:rPr lang="en-US" sz="3200" b="1" dirty="0" err="1">
                <a:solidFill>
                  <a:srgbClr val="002060"/>
                </a:solidFill>
                <a:latin typeface="Arial-Rounded-Bold"/>
              </a:rPr>
              <a:t>có</a:t>
            </a:r>
            <a:r>
              <a:rPr lang="en-US" sz="3200" b="1" dirty="0">
                <a:solidFill>
                  <a:srgbClr val="002060"/>
                </a:solidFill>
                <a:latin typeface="Arial-Rounded-Bold"/>
              </a:rPr>
              <a:t> </a:t>
            </a:r>
            <a:r>
              <a:rPr lang="en-US" sz="3200" b="1" dirty="0" err="1">
                <a:solidFill>
                  <a:srgbClr val="002060"/>
                </a:solidFill>
                <a:latin typeface="Arial-Rounded-Bold"/>
              </a:rPr>
              <a:t>sử</a:t>
            </a:r>
            <a:r>
              <a:rPr lang="en-US" sz="3200" b="1" dirty="0">
                <a:solidFill>
                  <a:srgbClr val="002060"/>
                </a:solidFill>
                <a:latin typeface="Arial-Rounded-Bold"/>
              </a:rPr>
              <a:t> </a:t>
            </a:r>
            <a:r>
              <a:rPr lang="en-US" sz="3200" b="1" dirty="0" err="1">
                <a:solidFill>
                  <a:srgbClr val="002060"/>
                </a:solidFill>
                <a:latin typeface="Arial-Rounded-Bold"/>
              </a:rPr>
              <a:t>dụng</a:t>
            </a:r>
            <a:r>
              <a:rPr lang="en-US" sz="3200" b="1" dirty="0">
                <a:solidFill>
                  <a:srgbClr val="002060"/>
                </a:solidFill>
                <a:latin typeface="Arial-Rounded-Bold"/>
              </a:rPr>
              <a:t> </a:t>
            </a:r>
            <a:r>
              <a:rPr lang="en-US" sz="3200" b="1" dirty="0" err="1">
                <a:solidFill>
                  <a:srgbClr val="002060"/>
                </a:solidFill>
                <a:latin typeface="Arial-Rounded-Bold"/>
              </a:rPr>
              <a:t>từ</a:t>
            </a:r>
            <a:r>
              <a:rPr lang="en-US" sz="3200" b="1" dirty="0">
                <a:solidFill>
                  <a:srgbClr val="002060"/>
                </a:solidFill>
                <a:latin typeface="Arial-Rounded-Bold"/>
              </a:rPr>
              <a:t> </a:t>
            </a:r>
            <a:r>
              <a:rPr lang="en-US" sz="3200" b="1" dirty="0" err="1">
                <a:solidFill>
                  <a:srgbClr val="002060"/>
                </a:solidFill>
                <a:latin typeface="Arial-Rounded-Bold"/>
              </a:rPr>
              <a:t>ngữ</a:t>
            </a:r>
            <a:r>
              <a:rPr lang="en-US" sz="3200" b="1" dirty="0">
                <a:solidFill>
                  <a:srgbClr val="002060"/>
                </a:solidFill>
                <a:latin typeface="Arial-Rounded-Bold"/>
              </a:rPr>
              <a:t> </a:t>
            </a:r>
            <a:r>
              <a:rPr lang="en-US" sz="3200" b="1" dirty="0" err="1">
                <a:solidFill>
                  <a:srgbClr val="002060"/>
                </a:solidFill>
                <a:latin typeface="Arial-Rounded-Bold"/>
              </a:rPr>
              <a:t>nối</a:t>
            </a:r>
            <a:r>
              <a:rPr lang="en-US" sz="3200" b="1" dirty="0">
                <a:solidFill>
                  <a:srgbClr val="002060"/>
                </a:solidFill>
                <a:latin typeface="Arial-Rounded-Bold"/>
              </a:rPr>
              <a:t> </a:t>
            </a:r>
            <a:r>
              <a:rPr lang="en-US" sz="3200" b="1" dirty="0" err="1">
                <a:solidFill>
                  <a:srgbClr val="002060"/>
                </a:solidFill>
                <a:latin typeface="Arial-Rounded-Bold"/>
              </a:rPr>
              <a:t>để</a:t>
            </a:r>
            <a:r>
              <a:rPr lang="en-US" sz="3200" b="1" dirty="0">
                <a:solidFill>
                  <a:srgbClr val="002060"/>
                </a:solidFill>
                <a:latin typeface="Arial-Rounded-Bold"/>
              </a:rPr>
              <a:t> </a:t>
            </a:r>
            <a:r>
              <a:rPr lang="en-US" sz="3200" b="1" dirty="0" err="1">
                <a:solidFill>
                  <a:srgbClr val="002060"/>
                </a:solidFill>
                <a:latin typeface="Arial-Rounded-Bold"/>
              </a:rPr>
              <a:t>liên</a:t>
            </a:r>
            <a:r>
              <a:rPr lang="en-US" sz="3200" b="1" dirty="0">
                <a:solidFill>
                  <a:srgbClr val="002060"/>
                </a:solidFill>
                <a:latin typeface="Arial-Rounded-Bold"/>
              </a:rPr>
              <a:t> </a:t>
            </a:r>
            <a:r>
              <a:rPr lang="en-US" sz="3200" b="1" dirty="0" err="1">
                <a:solidFill>
                  <a:srgbClr val="002060"/>
                </a:solidFill>
                <a:latin typeface="Arial-Rounded-Bold"/>
              </a:rPr>
              <a:t>kết</a:t>
            </a:r>
            <a:r>
              <a:rPr lang="en-US" sz="3200" b="1" dirty="0">
                <a:solidFill>
                  <a:srgbClr val="002060"/>
                </a:solidFill>
                <a:latin typeface="Arial-Rounded-Bold"/>
              </a:rPr>
              <a:t> </a:t>
            </a:r>
            <a:r>
              <a:rPr lang="en-US" sz="3200" b="1" dirty="0" err="1">
                <a:solidFill>
                  <a:srgbClr val="002060"/>
                </a:solidFill>
                <a:latin typeface="Arial-Rounded-Bold"/>
              </a:rPr>
              <a:t>câu</a:t>
            </a:r>
            <a:r>
              <a:rPr lang="en-US" sz="3200" b="1" dirty="0">
                <a:solidFill>
                  <a:srgbClr val="002060"/>
                </a:solidFill>
                <a:latin typeface="Arial-Rounded-Bold"/>
              </a:rPr>
              <a:t>.</a:t>
            </a:r>
            <a:endParaRPr kumimoji="0" lang="en-US" alt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CA5A6950-8501-9201-F6B3-376467AC164B}"/>
              </a:ext>
            </a:extLst>
          </p:cNvPr>
          <p:cNvPicPr>
            <a:picLocks noChangeAspect="1"/>
          </p:cNvPicPr>
          <p:nvPr/>
        </p:nvPicPr>
        <p:blipFill>
          <a:blip r:embed="rId3"/>
          <a:stretch>
            <a:fillRect/>
          </a:stretch>
        </p:blipFill>
        <p:spPr>
          <a:xfrm>
            <a:off x="822960" y="2069194"/>
            <a:ext cx="10637520" cy="4041762"/>
          </a:xfrm>
          <a:prstGeom prst="rect">
            <a:avLst/>
          </a:prstGeom>
        </p:spPr>
      </p:pic>
    </p:spTree>
    <p:extLst>
      <p:ext uri="{BB962C8B-B14F-4D97-AF65-F5344CB8AC3E}">
        <p14:creationId xmlns:p14="http://schemas.microsoft.com/office/powerpoint/2010/main" val="7814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bầu trời, cối xay gió, cây cối, mây&#10;&#10;Mô tả được tạo tự động">
            <a:extLst>
              <a:ext uri="{FF2B5EF4-FFF2-40B4-BE49-F238E27FC236}">
                <a16:creationId xmlns:a16="http://schemas.microsoft.com/office/drawing/2014/main" id="{6F784640-A296-94AC-E20D-D7D4A1F41D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02"/>
            <a:ext cx="12192000" cy="6774195"/>
          </a:xfrm>
          <a:prstGeom prst="rect">
            <a:avLst/>
          </a:prstGeom>
        </p:spPr>
      </p:pic>
      <p:sp>
        <p:nvSpPr>
          <p:cNvPr id="7" name="Rectangle: Rounded Corners 7">
            <a:extLst>
              <a:ext uri="{FF2B5EF4-FFF2-40B4-BE49-F238E27FC236}">
                <a16:creationId xmlns:a16="http://schemas.microsoft.com/office/drawing/2014/main" id="{F7013049-0F35-9761-228A-BFFF84889B25}"/>
              </a:ext>
            </a:extLst>
          </p:cNvPr>
          <p:cNvSpPr/>
          <p:nvPr/>
        </p:nvSpPr>
        <p:spPr>
          <a:xfrm>
            <a:off x="274321" y="180975"/>
            <a:ext cx="11754066" cy="6428169"/>
          </a:xfrm>
          <a:custGeom>
            <a:avLst/>
            <a:gdLst>
              <a:gd name="connsiteX0" fmla="*/ 0 w 11754066"/>
              <a:gd name="connsiteY0" fmla="*/ 639153 h 6428169"/>
              <a:gd name="connsiteX1" fmla="*/ 639153 w 11754066"/>
              <a:gd name="connsiteY1" fmla="*/ 0 h 6428169"/>
              <a:gd name="connsiteX2" fmla="*/ 11114913 w 11754066"/>
              <a:gd name="connsiteY2" fmla="*/ 0 h 6428169"/>
              <a:gd name="connsiteX3" fmla="*/ 11754066 w 11754066"/>
              <a:gd name="connsiteY3" fmla="*/ 639153 h 6428169"/>
              <a:gd name="connsiteX4" fmla="*/ 11754066 w 11754066"/>
              <a:gd name="connsiteY4" fmla="*/ 5789016 h 6428169"/>
              <a:gd name="connsiteX5" fmla="*/ 11114913 w 11754066"/>
              <a:gd name="connsiteY5" fmla="*/ 6428169 h 6428169"/>
              <a:gd name="connsiteX6" fmla="*/ 639153 w 11754066"/>
              <a:gd name="connsiteY6" fmla="*/ 6428169 h 6428169"/>
              <a:gd name="connsiteX7" fmla="*/ 0 w 11754066"/>
              <a:gd name="connsiteY7" fmla="*/ 5789016 h 6428169"/>
              <a:gd name="connsiteX8" fmla="*/ 0 w 11754066"/>
              <a:gd name="connsiteY8" fmla="*/ 639153 h 642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54066" h="6428169" fill="none" extrusionOk="0">
                <a:moveTo>
                  <a:pt x="0" y="639153"/>
                </a:moveTo>
                <a:cubicBezTo>
                  <a:pt x="-49430" y="278164"/>
                  <a:pt x="296202" y="8213"/>
                  <a:pt x="639153" y="0"/>
                </a:cubicBezTo>
                <a:cubicBezTo>
                  <a:pt x="4275710" y="130954"/>
                  <a:pt x="5918937" y="43574"/>
                  <a:pt x="11114913" y="0"/>
                </a:cubicBezTo>
                <a:cubicBezTo>
                  <a:pt x="11484039" y="24849"/>
                  <a:pt x="11758167" y="291182"/>
                  <a:pt x="11754066" y="639153"/>
                </a:cubicBezTo>
                <a:cubicBezTo>
                  <a:pt x="11603627" y="2173699"/>
                  <a:pt x="11839945" y="3796800"/>
                  <a:pt x="11754066" y="5789016"/>
                </a:cubicBezTo>
                <a:cubicBezTo>
                  <a:pt x="11723871" y="6146968"/>
                  <a:pt x="11424939" y="6398522"/>
                  <a:pt x="11114913" y="6428169"/>
                </a:cubicBezTo>
                <a:cubicBezTo>
                  <a:pt x="9296797" y="6583366"/>
                  <a:pt x="2021114" y="6591189"/>
                  <a:pt x="639153" y="6428169"/>
                </a:cubicBezTo>
                <a:cubicBezTo>
                  <a:pt x="289805" y="6378848"/>
                  <a:pt x="-54209" y="6173663"/>
                  <a:pt x="0" y="5789016"/>
                </a:cubicBezTo>
                <a:cubicBezTo>
                  <a:pt x="64656" y="3496118"/>
                  <a:pt x="-17807" y="2059126"/>
                  <a:pt x="0" y="639153"/>
                </a:cubicBezTo>
                <a:close/>
              </a:path>
              <a:path w="11754066" h="6428169" stroke="0" extrusionOk="0">
                <a:moveTo>
                  <a:pt x="0" y="639153"/>
                </a:moveTo>
                <a:cubicBezTo>
                  <a:pt x="-36943" y="263371"/>
                  <a:pt x="265341" y="7813"/>
                  <a:pt x="639153" y="0"/>
                </a:cubicBezTo>
                <a:cubicBezTo>
                  <a:pt x="3526256" y="132882"/>
                  <a:pt x="9537861" y="-84951"/>
                  <a:pt x="11114913" y="0"/>
                </a:cubicBezTo>
                <a:cubicBezTo>
                  <a:pt x="11446755" y="20656"/>
                  <a:pt x="11743831" y="342731"/>
                  <a:pt x="11754066" y="639153"/>
                </a:cubicBezTo>
                <a:cubicBezTo>
                  <a:pt x="11774253" y="3114585"/>
                  <a:pt x="11906546" y="3862670"/>
                  <a:pt x="11754066" y="5789016"/>
                </a:cubicBezTo>
                <a:cubicBezTo>
                  <a:pt x="11802487" y="6147754"/>
                  <a:pt x="11476695" y="6410084"/>
                  <a:pt x="11114913" y="6428169"/>
                </a:cubicBezTo>
                <a:cubicBezTo>
                  <a:pt x="9708429" y="6515808"/>
                  <a:pt x="2210521" y="6355490"/>
                  <a:pt x="639153" y="6428169"/>
                </a:cubicBezTo>
                <a:cubicBezTo>
                  <a:pt x="281178" y="6380671"/>
                  <a:pt x="-29926" y="6183598"/>
                  <a:pt x="0" y="5789016"/>
                </a:cubicBezTo>
                <a:cubicBezTo>
                  <a:pt x="-38581" y="3874350"/>
                  <a:pt x="63341" y="1440364"/>
                  <a:pt x="0" y="639153"/>
                </a:cubicBezTo>
                <a:close/>
              </a:path>
            </a:pathLst>
          </a:custGeom>
          <a:solidFill>
            <a:schemeClr val="bg1">
              <a:alpha val="92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18">
            <a:extLst>
              <a:ext uri="{FF2B5EF4-FFF2-40B4-BE49-F238E27FC236}">
                <a16:creationId xmlns:a16="http://schemas.microsoft.com/office/drawing/2014/main" id="{7F30156C-960B-DEBE-01BC-C62D0F36AA3B}"/>
              </a:ext>
            </a:extLst>
          </p:cNvPr>
          <p:cNvSpPr/>
          <p:nvPr/>
        </p:nvSpPr>
        <p:spPr>
          <a:xfrm>
            <a:off x="470243" y="471374"/>
            <a:ext cx="2336019" cy="880684"/>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 name="TextBox 6">
            <a:extLst>
              <a:ext uri="{FF2B5EF4-FFF2-40B4-BE49-F238E27FC236}">
                <a16:creationId xmlns:a16="http://schemas.microsoft.com/office/drawing/2014/main" id="{86EC8CE6-02CE-1DEC-13D6-F4D3EDC02F81}"/>
              </a:ext>
            </a:extLst>
          </p:cNvPr>
          <p:cNvSpPr txBox="1"/>
          <p:nvPr/>
        </p:nvSpPr>
        <p:spPr>
          <a:xfrm>
            <a:off x="-990170" y="546192"/>
            <a:ext cx="5256844" cy="76944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0C56"/>
                </a:solidFill>
                <a:effectLst/>
                <a:uLnTx/>
                <a:uFillTx/>
                <a:latin typeface="Calibri" panose="020F0502020204030204" pitchFamily="34" charset="0"/>
                <a:ea typeface="+mn-ea"/>
                <a:cs typeface="Calibri" panose="020F0502020204030204" pitchFamily="34" charset="0"/>
              </a:rPr>
              <a:t>MẪU</a:t>
            </a:r>
            <a:endParaRPr kumimoji="0" lang="en-US" altLang="en-US" sz="44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9" name="Hình ảnh 8" descr="Ảnh có chứa hình vẽ, minh họa, phim hoạt hình, tác phẩm nghệ thuật&#10;&#10;Mô tả được tạo tự động">
            <a:extLst>
              <a:ext uri="{FF2B5EF4-FFF2-40B4-BE49-F238E27FC236}">
                <a16:creationId xmlns:a16="http://schemas.microsoft.com/office/drawing/2014/main" id="{9C064C04-0377-0F78-7529-DD6C2CFF67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6894" y="1848532"/>
            <a:ext cx="4861980" cy="4861980"/>
          </a:xfrm>
          <a:prstGeom prst="rect">
            <a:avLst/>
          </a:prstGeom>
        </p:spPr>
      </p:pic>
      <p:sp>
        <p:nvSpPr>
          <p:cNvPr id="19" name="TextBox 6">
            <a:extLst>
              <a:ext uri="{FF2B5EF4-FFF2-40B4-BE49-F238E27FC236}">
                <a16:creationId xmlns:a16="http://schemas.microsoft.com/office/drawing/2014/main" id="{71F204D2-B85F-5F4E-F308-A1C2E3B731F5}"/>
              </a:ext>
            </a:extLst>
          </p:cNvPr>
          <p:cNvSpPr txBox="1"/>
          <p:nvPr/>
        </p:nvSpPr>
        <p:spPr>
          <a:xfrm>
            <a:off x="3002184" y="561908"/>
            <a:ext cx="8719573" cy="5632311"/>
          </a:xfrm>
          <a:prstGeom prst="rect">
            <a:avLst/>
          </a:prstGeom>
          <a:noFill/>
        </p:spPr>
        <p:txBody>
          <a:bodyPr wrap="square">
            <a:spAutoFit/>
          </a:bodyPr>
          <a:lstStyle/>
          <a:p>
            <a:pPr lvl="0" algn="just" eaLnBrk="0" fontAlgn="base" hangingPunct="0">
              <a:spcBef>
                <a:spcPct val="0"/>
              </a:spcBef>
              <a:spcAft>
                <a:spcPct val="0"/>
              </a:spcAft>
            </a:pPr>
            <a:r>
              <a:rPr lang="en-US" altLang="en-US" sz="3600" b="1" dirty="0">
                <a:solidFill>
                  <a:prstClr val="black"/>
                </a:solidFill>
                <a:latin typeface="Calibri" panose="020F0502020204030204" pitchFamily="34" charset="0"/>
                <a:cs typeface="Calibri" panose="020F0502020204030204" pitchFamily="34" charset="0"/>
              </a:rPr>
              <a:t>   </a:t>
            </a:r>
            <a:r>
              <a:rPr lang="vi-VN" altLang="en-US" sz="3600" b="1" dirty="0">
                <a:solidFill>
                  <a:prstClr val="black"/>
                </a:solidFill>
                <a:latin typeface="Calibri" panose="020F0502020204030204" pitchFamily="34" charset="0"/>
                <a:cs typeface="Calibri" panose="020F0502020204030204" pitchFamily="34" charset="0"/>
              </a:rPr>
              <a:t>Khu di tích lịch sử em từng ghé thăm gần đây là Nhà tù Hoả Lò. Đây là nơi giam giữ và cầm tù những chiến sĩ cách mạng nổi tiếng của dân tộc, những người có mong muốn giải phóng áp bức bóc lột, cứu lấy tự do dân tộc Việt Nam như: Phan Bội Châu, Lương Văn Can, Hồ Tùng Mậu, Nguyễn Lương Bằng. Vì thế, để hiểu được những gian khổ người lính cách mạng xưa phải chịu, các bạn hãy ghé thăm đến Nhà tù Hoả Lò. </a:t>
            </a:r>
            <a:endParaRPr kumimoji="0" lang="vi-VN" alt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114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423</TotalTime>
  <Words>1249</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等线</vt:lpstr>
      <vt:lpstr>Aptos</vt:lpstr>
      <vt:lpstr>Arial</vt:lpstr>
      <vt:lpstr>Arial-Rounded-Bold</vt:lpstr>
      <vt:lpstr>Calibri</vt:lpstr>
      <vt:lpstr>Cambria</vt:lpstr>
      <vt:lpstr>Times New Roman</vt:lpstr>
      <vt:lpstr>Wingdings-Regular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dc:creator>
  <dc:description>9Slide.vn</dc:description>
  <cp:lastModifiedBy>Administrator</cp:lastModifiedBy>
  <cp:revision>58</cp:revision>
  <dcterms:created xsi:type="dcterms:W3CDTF">2023-07-25T03:49:14Z</dcterms:created>
  <dcterms:modified xsi:type="dcterms:W3CDTF">2026-02-25T07:19:36Z</dcterms:modified>
  <cp:category>9Slide.vn</cp:category>
</cp:coreProperties>
</file>