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4"/>
  </p:notesMasterIdLst>
  <p:sldIdLst>
    <p:sldId id="256" r:id="rId3"/>
    <p:sldId id="2007577137" r:id="rId4"/>
    <p:sldId id="2007577140" r:id="rId5"/>
    <p:sldId id="2007577141" r:id="rId6"/>
    <p:sldId id="2007577142" r:id="rId7"/>
    <p:sldId id="2007577143" r:id="rId8"/>
    <p:sldId id="365" r:id="rId9"/>
    <p:sldId id="258" r:id="rId10"/>
    <p:sldId id="259" r:id="rId11"/>
    <p:sldId id="364" r:id="rId12"/>
    <p:sldId id="2007577144" r:id="rId13"/>
    <p:sldId id="2007577145" r:id="rId14"/>
    <p:sldId id="2007577146" r:id="rId15"/>
    <p:sldId id="2007577147" r:id="rId16"/>
    <p:sldId id="2007577148" r:id="rId17"/>
    <p:sldId id="2007577153" r:id="rId18"/>
    <p:sldId id="2007577149" r:id="rId19"/>
    <p:sldId id="2007577151" r:id="rId20"/>
    <p:sldId id="2007577150" r:id="rId21"/>
    <p:sldId id="2007577152" r:id="rId22"/>
    <p:sldId id="267"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CBFE6-8052-4701-89ED-C63C9E58FB5A}"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902A0-3037-4B59-85F6-5CEC07F6463E}" type="slidenum">
              <a:rPr lang="en-US" smtClean="0"/>
              <a:t>‹#›</a:t>
            </a:fld>
            <a:endParaRPr lang="en-US"/>
          </a:p>
        </p:txBody>
      </p:sp>
    </p:spTree>
    <p:extLst>
      <p:ext uri="{BB962C8B-B14F-4D97-AF65-F5344CB8AC3E}">
        <p14:creationId xmlns:p14="http://schemas.microsoft.com/office/powerpoint/2010/main" val="288002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23/01/2026</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23/01/2026</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23/01/2026</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3525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944307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350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46328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1/23/2026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036505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1/23/2026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238639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1/23/2026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472522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75493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23/01/2026</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34166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7250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44839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23/01/2026</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23/01/2026</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23/01/2026</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23/01/2026</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23/01/2026</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23/01/2026</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23/01/2026</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23/01/2026</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620C9A25-D31B-49C2-2015-CCC7C4194D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5732" y="93892"/>
            <a:ext cx="1595762" cy="1595762"/>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t>1/23/2026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E4219FFD-D047-5AAE-C2EF-20CDD79CB3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5732" y="93892"/>
            <a:ext cx="1595762" cy="1595762"/>
          </a:xfrm>
          <a:prstGeom prst="rect">
            <a:avLst/>
          </a:prstGeom>
        </p:spPr>
      </p:pic>
    </p:spTree>
    <p:extLst>
      <p:ext uri="{BB962C8B-B14F-4D97-AF65-F5344CB8AC3E}">
        <p14:creationId xmlns:p14="http://schemas.microsoft.com/office/powerpoint/2010/main" val="31292320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7.gi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9.gif"/><Relationship Id="rId5" Type="http://schemas.openxmlformats.org/officeDocument/2006/relationships/slide" Target="slide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gif"/><Relationship Id="rId5" Type="http://schemas.openxmlformats.org/officeDocument/2006/relationships/slide" Target="slide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E2C2EE4-05C6-9E9A-FE92-FBDF2BF80A68}"/>
              </a:ext>
            </a:extLst>
          </p:cNvPr>
          <p:cNvPicPr>
            <a:picLocks noChangeAspect="1"/>
          </p:cNvPicPr>
          <p:nvPr/>
        </p:nvPicPr>
        <p:blipFill>
          <a:blip r:embed="rId3"/>
          <a:stretch>
            <a:fillRect/>
          </a:stretch>
        </p:blipFill>
        <p:spPr>
          <a:xfrm>
            <a:off x="3673372" y="2194899"/>
            <a:ext cx="7827942" cy="220694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B19D1603-D94C-413F-6B13-82109F3B9A7C}"/>
              </a:ext>
            </a:extLst>
          </p:cNvPr>
          <p:cNvSpPr/>
          <p:nvPr/>
        </p:nvSpPr>
        <p:spPr>
          <a:xfrm>
            <a:off x="4985659" y="2509158"/>
            <a:ext cx="2209799" cy="13335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Vi </a:t>
            </a:r>
            <a:r>
              <a:rPr lang="en-US" sz="3600" dirty="0" err="1">
                <a:solidFill>
                  <a:srgbClr val="FF0000"/>
                </a:solidFill>
                <a:latin typeface="Cambria" panose="02040503050406030204" pitchFamily="18" charset="0"/>
                <a:ea typeface="Cambria" panose="02040503050406030204" pitchFamily="18" charset="0"/>
              </a:rPr>
              <a:t>khuẩn</a:t>
            </a:r>
            <a:endParaRPr lang="en-US" sz="3600" dirty="0">
              <a:solidFill>
                <a:srgbClr val="FF0000"/>
              </a:solidFill>
              <a:latin typeface="Cambria" panose="02040503050406030204" pitchFamily="18" charset="0"/>
              <a:ea typeface="Cambria" panose="02040503050406030204" pitchFamily="18" charset="0"/>
            </a:endParaRPr>
          </a:p>
        </p:txBody>
      </p:sp>
      <p:sp>
        <p:nvSpPr>
          <p:cNvPr id="11" name="Arrow: Up 10">
            <a:extLst>
              <a:ext uri="{FF2B5EF4-FFF2-40B4-BE49-F238E27FC236}">
                <a16:creationId xmlns:a16="http://schemas.microsoft.com/office/drawing/2014/main" id="{98D71710-DFE6-6239-F388-C91524A888EB}"/>
              </a:ext>
            </a:extLst>
          </p:cNvPr>
          <p:cNvSpPr/>
          <p:nvPr/>
        </p:nvSpPr>
        <p:spPr>
          <a:xfrm>
            <a:off x="5595257" y="16600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3BC23A0-8389-BBD0-6E04-1EBF0AF17FA0}"/>
              </a:ext>
            </a:extLst>
          </p:cNvPr>
          <p:cNvSpPr/>
          <p:nvPr/>
        </p:nvSpPr>
        <p:spPr>
          <a:xfrm>
            <a:off x="4180113" y="-92529"/>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Nơi sống: đất, nước, không khí, thực phẩm, các bề mặt, trên cơ thể các sinh vật khác,...</a:t>
            </a:r>
            <a:endParaRPr lang="en-US" sz="2800" dirty="0">
              <a:solidFill>
                <a:srgbClr val="FF0000"/>
              </a:solidFill>
              <a:latin typeface="Cambria" panose="02040503050406030204" pitchFamily="18" charset="0"/>
              <a:ea typeface="Cambria" panose="02040503050406030204" pitchFamily="18" charset="0"/>
            </a:endParaRPr>
          </a:p>
        </p:txBody>
      </p:sp>
      <p:sp>
        <p:nvSpPr>
          <p:cNvPr id="14" name="Arrow: Up 13">
            <a:extLst>
              <a:ext uri="{FF2B5EF4-FFF2-40B4-BE49-F238E27FC236}">
                <a16:creationId xmlns:a16="http://schemas.microsoft.com/office/drawing/2014/main" id="{A4ADC701-7EDA-B093-5289-20BE74CD8628}"/>
              </a:ext>
            </a:extLst>
          </p:cNvPr>
          <p:cNvSpPr/>
          <p:nvPr/>
        </p:nvSpPr>
        <p:spPr>
          <a:xfrm rot="5400000">
            <a:off x="7108372" y="28792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9478474-33D5-C11D-DF8E-3F9BA5A14C07}"/>
              </a:ext>
            </a:extLst>
          </p:cNvPr>
          <p:cNvSpPr/>
          <p:nvPr/>
        </p:nvSpPr>
        <p:spPr>
          <a:xfrm>
            <a:off x="8120742" y="2411186"/>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Kích thước rất nhỏ, không thể nhìn được bằng mắt thường, có nhiều hình dạng khác nhau.</a:t>
            </a:r>
            <a:endParaRPr lang="en-US" sz="2400" dirty="0">
              <a:solidFill>
                <a:srgbClr val="FF0000"/>
              </a:solidFill>
              <a:latin typeface="Cambria" panose="02040503050406030204" pitchFamily="18" charset="0"/>
              <a:ea typeface="Cambria" panose="02040503050406030204" pitchFamily="18" charset="0"/>
            </a:endParaRPr>
          </a:p>
        </p:txBody>
      </p:sp>
      <p:sp>
        <p:nvSpPr>
          <p:cNvPr id="17" name="Arrow: Up 16">
            <a:extLst>
              <a:ext uri="{FF2B5EF4-FFF2-40B4-BE49-F238E27FC236}">
                <a16:creationId xmlns:a16="http://schemas.microsoft.com/office/drawing/2014/main" id="{15789E07-68EF-2556-60E4-60133BC5C63E}"/>
              </a:ext>
            </a:extLst>
          </p:cNvPr>
          <p:cNvSpPr/>
          <p:nvPr/>
        </p:nvSpPr>
        <p:spPr>
          <a:xfrm rot="10800000">
            <a:off x="5649685" y="3967842"/>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1A13C9C-FA18-A964-AB07-E76E8CE93544}"/>
              </a:ext>
            </a:extLst>
          </p:cNvPr>
          <p:cNvSpPr/>
          <p:nvPr/>
        </p:nvSpPr>
        <p:spPr>
          <a:xfrm>
            <a:off x="4386941" y="4740728"/>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Có ích: muối chua rau, củ, quả, làm sữa chua,...</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Arrow: Up 19">
            <a:extLst>
              <a:ext uri="{FF2B5EF4-FFF2-40B4-BE49-F238E27FC236}">
                <a16:creationId xmlns:a16="http://schemas.microsoft.com/office/drawing/2014/main" id="{91C1411E-8319-BFC4-BA89-8C3D59CB1F83}"/>
              </a:ext>
            </a:extLst>
          </p:cNvPr>
          <p:cNvSpPr/>
          <p:nvPr/>
        </p:nvSpPr>
        <p:spPr>
          <a:xfrm rot="5400000" flipV="1">
            <a:off x="3872594" y="2745921"/>
            <a:ext cx="1066800" cy="908958"/>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3293794-CE47-8078-C78F-7DA25CF9C3F1}"/>
              </a:ext>
            </a:extLst>
          </p:cNvPr>
          <p:cNvSpPr/>
          <p:nvPr/>
        </p:nvSpPr>
        <p:spPr>
          <a:xfrm>
            <a:off x="500743" y="2209800"/>
            <a:ext cx="3429000" cy="188322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Gây bệnh: sâu răng, tiêu chảy, viêm họng.....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animBg="1"/>
      <p:bldP spid="17" grpId="0" animBg="1"/>
      <p:bldP spid="18"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8" y="196334"/>
            <a:ext cx="9867901" cy="1077218"/>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Những việc làm nào trong hình 2 có thể làm giảm nguy cơ nhiễm vi khuẩn gây bệnh cho con người? Vì sao?</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3BF39D-3BC2-2D2C-75DB-482618AE8DC8}"/>
              </a:ext>
            </a:extLst>
          </p:cNvPr>
          <p:cNvPicPr>
            <a:picLocks noChangeAspect="1"/>
          </p:cNvPicPr>
          <p:nvPr/>
        </p:nvPicPr>
        <p:blipFill>
          <a:blip r:embed="rId3"/>
          <a:stretch>
            <a:fillRect/>
          </a:stretch>
        </p:blipFill>
        <p:spPr>
          <a:xfrm>
            <a:off x="4271282" y="1360034"/>
            <a:ext cx="5086350" cy="5400675"/>
          </a:xfrm>
          <a:prstGeom prst="rect">
            <a:avLst/>
          </a:prstGeom>
        </p:spPr>
      </p:pic>
    </p:spTree>
    <p:extLst>
      <p:ext uri="{BB962C8B-B14F-4D97-AF65-F5344CB8AC3E}">
        <p14:creationId xmlns:p14="http://schemas.microsoft.com/office/powerpoint/2010/main" val="2237334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A29E9FD6-3D8D-8FD8-7D99-74A75137E521}"/>
              </a:ext>
            </a:extLst>
          </p:cNvPr>
          <p:cNvPicPr>
            <a:picLocks noChangeAspect="1"/>
          </p:cNvPicPr>
          <p:nvPr/>
        </p:nvPicPr>
        <p:blipFill>
          <a:blip r:embed="rId3"/>
          <a:stretch>
            <a:fillRect/>
          </a:stretch>
        </p:blipFill>
        <p:spPr>
          <a:xfrm>
            <a:off x="707571" y="2013857"/>
            <a:ext cx="3810000" cy="2590800"/>
          </a:xfrm>
          <a:prstGeom prst="rect">
            <a:avLst/>
          </a:prstGeom>
        </p:spPr>
      </p:pic>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khuẩn gây bệnh xâm nhập cơ thể qua vết thương hở</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653066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Ngăn cách cơ thể tiếp xúc trực tiếp với vi khuẩn trong đất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70538DE4-0B9D-E0A3-DFAA-250082514A51}"/>
              </a:ext>
            </a:extLst>
          </p:cNvPr>
          <p:cNvPicPr>
            <a:picLocks noChangeAspect="1"/>
          </p:cNvPicPr>
          <p:nvPr/>
        </p:nvPicPr>
        <p:blipFill>
          <a:blip r:embed="rId3"/>
          <a:stretch>
            <a:fillRect/>
          </a:stretch>
        </p:blipFill>
        <p:spPr>
          <a:xfrm>
            <a:off x="540883" y="1794781"/>
            <a:ext cx="4002088" cy="3430361"/>
          </a:xfrm>
          <a:prstGeom prst="rect">
            <a:avLst/>
          </a:prstGeom>
        </p:spPr>
      </p:pic>
    </p:spTree>
    <p:extLst>
      <p:ext uri="{BB962C8B-B14F-4D97-AF65-F5344CB8AC3E}">
        <p14:creationId xmlns:p14="http://schemas.microsoft.com/office/powerpoint/2010/main" val="1724487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Giảm nơi ở, giảm cung cấp chất dinh dưỡng cho vi khuẩn sinh sống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3" name="Picture 2">
            <a:extLst>
              <a:ext uri="{FF2B5EF4-FFF2-40B4-BE49-F238E27FC236}">
                <a16:creationId xmlns:a16="http://schemas.microsoft.com/office/drawing/2014/main" id="{E1EF99C6-1333-5400-7BB2-07EF571C3CBB}"/>
              </a:ext>
            </a:extLst>
          </p:cNvPr>
          <p:cNvPicPr>
            <a:picLocks noChangeAspect="1"/>
          </p:cNvPicPr>
          <p:nvPr/>
        </p:nvPicPr>
        <p:blipFill>
          <a:blip r:embed="rId3"/>
          <a:stretch>
            <a:fillRect/>
          </a:stretch>
        </p:blipFill>
        <p:spPr>
          <a:xfrm>
            <a:off x="1062037" y="1260022"/>
            <a:ext cx="3667125" cy="4533900"/>
          </a:xfrm>
          <a:prstGeom prst="rect">
            <a:avLst/>
          </a:prstGeom>
        </p:spPr>
      </p:pic>
    </p:spTree>
    <p:extLst>
      <p:ext uri="{BB962C8B-B14F-4D97-AF65-F5344CB8AC3E}">
        <p14:creationId xmlns:p14="http://schemas.microsoft.com/office/powerpoint/2010/main" val="1341000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Ánh sáng mặt trời có khả năng diệt vi khuẩn, lưu thông không khí</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26F3C891-55C9-3D77-A335-02C1BD2FBC18}"/>
              </a:ext>
            </a:extLst>
          </p:cNvPr>
          <p:cNvPicPr>
            <a:picLocks noChangeAspect="1"/>
          </p:cNvPicPr>
          <p:nvPr/>
        </p:nvPicPr>
        <p:blipFill>
          <a:blip r:embed="rId3"/>
          <a:stretch>
            <a:fillRect/>
          </a:stretch>
        </p:blipFill>
        <p:spPr>
          <a:xfrm>
            <a:off x="1013052" y="999444"/>
            <a:ext cx="3438525" cy="4619625"/>
          </a:xfrm>
          <a:prstGeom prst="rect">
            <a:avLst/>
          </a:prstGeom>
        </p:spPr>
      </p:pic>
    </p:spTree>
    <p:extLst>
      <p:ext uri="{BB962C8B-B14F-4D97-AF65-F5344CB8AC3E}">
        <p14:creationId xmlns:p14="http://schemas.microsoft.com/office/powerpoint/2010/main" val="4006417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85542"/>
          </a:xfrm>
          <a:prstGeom prst="rect">
            <a:avLst/>
          </a:prstGeom>
        </p:spPr>
        <p:txBody>
          <a:bodyPr wrap="square" lIns="0" tIns="0" rIns="0" bIns="0" rtlCol="0" anchor="t">
            <a:spAutoFit/>
          </a:bodyPr>
          <a:lstStyle/>
          <a:p>
            <a:pPr lvl="0" algn="just" defTabSz="609630"/>
            <a:r>
              <a:rPr lang="vi-VN" sz="4400" dirty="0">
                <a:solidFill>
                  <a:srgbClr val="FF0000"/>
                </a:solidFill>
                <a:latin typeface="Cambria" panose="02040503050406030204" pitchFamily="18" charset="0"/>
                <a:ea typeface="Cambria" panose="02040503050406030204" pitchFamily="18" charset="0"/>
              </a:rPr>
              <a:t>Loại bỏ môi trường sống của vi khuẩn, ngăn ngừa vi khuẩn tiếp xúc, xâm nhập vào cơ thể là cách làm hiệu quả để phòng tránh bệnh do vi khuẩn.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1100172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9693730" cy="1569660"/>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Một số bạn học sinh bị mắc bệnh tả (hình 3). Theo em, bạn đó và gia đình cần làm những việc gì để hạn chế nguy cơ lây lan bệnh tả sang người khác?</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88A62F5-CB0B-DF3B-70C5-A39420D675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02427" y="1877165"/>
            <a:ext cx="7424273" cy="4871978"/>
          </a:xfrm>
          <a:prstGeom prst="rect">
            <a:avLst/>
          </a:prstGeom>
        </p:spPr>
      </p:pic>
    </p:spTree>
    <p:extLst>
      <p:ext uri="{BB962C8B-B14F-4D97-AF65-F5344CB8AC3E}">
        <p14:creationId xmlns:p14="http://schemas.microsoft.com/office/powerpoint/2010/main" val="4009781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73b08113b453c1ecee9f6d3">
            <a:hlinkClick r:id="" action="ppaction://media"/>
            <a:extLst>
              <a:ext uri="{FF2B5EF4-FFF2-40B4-BE49-F238E27FC236}">
                <a16:creationId xmlns:a16="http://schemas.microsoft.com/office/drawing/2014/main" id="{24990691-BD1F-5EE5-CE9A-BE979690A4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03572"/>
          </a:xfrm>
          <a:prstGeom prst="rect">
            <a:avLst/>
          </a:prstGeom>
        </p:spPr>
      </p:pic>
    </p:spTree>
    <p:extLst>
      <p:ext uri="{BB962C8B-B14F-4D97-AF65-F5344CB8AC3E}">
        <p14:creationId xmlns:p14="http://schemas.microsoft.com/office/powerpoint/2010/main" val="1279279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627915" y="674914"/>
            <a:ext cx="6204856" cy="5758543"/>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92505" y="0"/>
              <a:ext cx="97323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Khi có người bị mắc bệnh tả trong gia đình hoặc công đồng cần thực hiện những việc sau để giảm nguy cơ lây nhiễm cho người khác</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Đồ chất thải vào bồn cầu, sau khi đó chất thải cần ngay lập tức khử trùng bồn cầu bằng chất diệt khuẩn.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Cần rửa tay và sử dụng chất sát khuẩn sau khi tiếp xúc với người bệnh.</a:t>
              </a:r>
            </a:p>
          </p:txBody>
        </p:sp>
      </p:grpSp>
      <p:pic>
        <p:nvPicPr>
          <p:cNvPr id="2" name="Picture 1">
            <a:extLst>
              <a:ext uri="{FF2B5EF4-FFF2-40B4-BE49-F238E27FC236}">
                <a16:creationId xmlns:a16="http://schemas.microsoft.com/office/drawing/2014/main" id="{C5BE44FC-E177-6F7E-B5E2-86C3404B08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2257" y="2029566"/>
            <a:ext cx="4819888" cy="3162921"/>
          </a:xfrm>
          <a:prstGeom prst="rect">
            <a:avLst/>
          </a:prstGeom>
        </p:spPr>
      </p:pic>
    </p:spTree>
    <p:extLst>
      <p:ext uri="{BB962C8B-B14F-4D97-AF65-F5344CB8AC3E}">
        <p14:creationId xmlns:p14="http://schemas.microsoft.com/office/powerpoint/2010/main" val="100499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58511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lactic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có</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tác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dụng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gì</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trong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việc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chế</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biến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phẩm</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0" name="Group 29"/>
          <p:cNvGrpSpPr/>
          <p:nvPr/>
        </p:nvGrpSpPr>
        <p:grpSpPr>
          <a:xfrm>
            <a:off x="2409371" y="3526972"/>
            <a:ext cx="8737600" cy="1428443"/>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1578427" y="1907722"/>
              <a:ext cx="6418218" cy="57464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Giúp bảo quản thực phẩm, làm tăng hương vị và tăng giá trị dinh dưỡng cho thực phẩm.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3830" y="3450772"/>
            <a:ext cx="1088571" cy="1064987"/>
          </a:xfrm>
          <a:prstGeom prst="rect">
            <a:avLst/>
          </a:prstGeom>
        </p:spPr>
      </p:pic>
      <p:pic>
        <p:nvPicPr>
          <p:cNvPr id="21" name="Picture 20">
            <a:hlinkClick r:id="rId3"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2174" y="215550"/>
            <a:ext cx="1167585" cy="637063"/>
          </a:xfrm>
          <a:prstGeom prst="rect">
            <a:avLst/>
          </a:prstGeom>
        </p:spPr>
      </p:pic>
    </p:spTree>
    <p:extLst>
      <p:ext uri="{BB962C8B-B14F-4D97-AF65-F5344CB8AC3E}">
        <p14:creationId xmlns:p14="http://schemas.microsoft.com/office/powerpoint/2010/main" val="10348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23987"/>
          </a:xfrm>
          <a:prstGeom prst="rect">
            <a:avLst/>
          </a:prstGeom>
        </p:spPr>
        <p:txBody>
          <a:bodyPr wrap="square" lIns="0" tIns="0" rIns="0" bIns="0" rtlCol="0" anchor="t">
            <a:spAutoFit/>
          </a:bodyPr>
          <a:lstStyle/>
          <a:p>
            <a:pPr algn="just" defTabSz="609630"/>
            <a:r>
              <a:rPr lang="vi-VN" sz="3600" dirty="0">
                <a:solidFill>
                  <a:srgbClr val="FF0000"/>
                </a:solidFill>
                <a:latin typeface="Cambria" panose="02040503050406030204" pitchFamily="18" charset="0"/>
                <a:ea typeface="Cambria" panose="02040503050406030204" pitchFamily="18" charset="0"/>
              </a:rPr>
              <a:t>Bệnh do vi khuẩn có thể xảy ra với bất cứ ai, ở bất cứ đâu. Thực hiện thường xuyên, có ý thức các việc giúp giảm nguy cơ lây nhiễm bệnh từ vi khuẩn sẽ giúp chúng ta có chất lượng cuộc sống tốt hơn.</a:t>
            </a:r>
            <a:endParaRPr lang="en-US" sz="3600" dirty="0">
              <a:solidFill>
                <a:srgbClr val="FF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2242764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49003"/>
            <a:ext cx="8737600" cy="2062295"/>
            <a:chOff x="1524000" y="343500"/>
            <a:chExt cx="6553200" cy="972153"/>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709057" y="343500"/>
              <a:ext cx="6172200" cy="972153"/>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Vì sao cho đường vào nước muối chua rau, củ, quả lại rút ngắn thời gian muối chua?</a:t>
              </a:r>
              <a:endParaRPr kumimoji="0" lang="en-US"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5" name="Picture 34">
            <a:hlinkClick r:id="rId3"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4021" y="192409"/>
            <a:ext cx="2052907" cy="1137651"/>
          </a:xfrm>
          <a:prstGeom prst="rect">
            <a:avLst/>
          </a:prstGeom>
        </p:spPr>
      </p:pic>
      <p:grpSp>
        <p:nvGrpSpPr>
          <p:cNvPr id="2" name="Group 1">
            <a:extLst>
              <a:ext uri="{FF2B5EF4-FFF2-40B4-BE49-F238E27FC236}">
                <a16:creationId xmlns:a16="http://schemas.microsoft.com/office/drawing/2014/main" id="{253DAA65-968F-F29D-EFAC-4DFFE41D8496}"/>
              </a:ext>
            </a:extLst>
          </p:cNvPr>
          <p:cNvGrpSpPr/>
          <p:nvPr/>
        </p:nvGrpSpPr>
        <p:grpSpPr>
          <a:xfrm>
            <a:off x="2409371" y="3526971"/>
            <a:ext cx="8737600" cy="2786743"/>
            <a:chOff x="1524000" y="1809749"/>
            <a:chExt cx="6553200" cy="1829216"/>
          </a:xfrm>
        </p:grpSpPr>
        <p:sp>
          <p:nvSpPr>
            <p:cNvPr id="3" name="Rectangle 2">
              <a:extLst>
                <a:ext uri="{FF2B5EF4-FFF2-40B4-BE49-F238E27FC236}">
                  <a16:creationId xmlns:a16="http://schemas.microsoft.com/office/drawing/2014/main" id="{96E998B6-B87E-760E-9F8B-C7BB18C7BA08}"/>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5DB2A25-178D-AEB9-FFD9-511C7E5837FD}"/>
                </a:ext>
              </a:extLst>
            </p:cNvPr>
            <p:cNvSpPr txBox="1"/>
            <p:nvPr/>
          </p:nvSpPr>
          <p:spPr>
            <a:xfrm>
              <a:off x="1578427" y="1907722"/>
              <a:ext cx="6418218" cy="173124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Đường là thức ăn của vi khuẩn lactic nên cho đường vào nước muối chua rau củ quả sẽ giúp vì khuẩn phát triển nhanh hơn, rau củ nhanh chua hơn.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289E71C-78F1-6D32-9BF8-EED5A5BD54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772" y="4942114"/>
            <a:ext cx="1088571" cy="1064987"/>
          </a:xfrm>
          <a:prstGeom prst="rect">
            <a:avLst/>
          </a:prstGeom>
        </p:spPr>
      </p:pic>
    </p:spTree>
    <p:extLst>
      <p:ext uri="{BB962C8B-B14F-4D97-AF65-F5344CB8AC3E}">
        <p14:creationId xmlns:p14="http://schemas.microsoft.com/office/powerpoint/2010/main" val="39898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902781" y="562697"/>
              <a:ext cx="5526719" cy="36271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AvantGarde" pitchFamily="2" charset="0"/>
                </a:rPr>
                <a:t>Bệnh</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tả</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lây</a:t>
              </a:r>
              <a:r>
                <a:rPr lang="en-US" sz="4400" b="1" dirty="0">
                  <a:solidFill>
                    <a:prstClr val="black"/>
                  </a:solidFill>
                  <a:latin typeface="Cambria" panose="02040503050406030204" pitchFamily="18" charset="0"/>
                  <a:ea typeface="Cambria" panose="02040503050406030204" pitchFamily="18" charset="0"/>
                  <a:cs typeface="AvantGarde" pitchFamily="2" charset="0"/>
                </a:rPr>
                <a:t> qua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nào</a:t>
              </a:r>
              <a:r>
                <a:rPr lang="en-US" sz="4400" b="1" dirty="0">
                  <a:solidFill>
                    <a:prstClr val="black"/>
                  </a:solidFill>
                  <a:latin typeface="Cambria" panose="02040503050406030204" pitchFamily="18" charset="0"/>
                  <a:ea typeface="Cambria" panose="02040503050406030204" pitchFamily="18" charset="0"/>
                  <a:cs typeface="AvantGarde" pitchFamily="2"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1" name="Picture 2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6273" y="241116"/>
            <a:ext cx="1864491" cy="1867085"/>
          </a:xfrm>
          <a:prstGeom prst="rect">
            <a:avLst/>
          </a:prstGeom>
        </p:spPr>
      </p:pic>
      <p:grpSp>
        <p:nvGrpSpPr>
          <p:cNvPr id="2" name="Group 1">
            <a:extLst>
              <a:ext uri="{FF2B5EF4-FFF2-40B4-BE49-F238E27FC236}">
                <a16:creationId xmlns:a16="http://schemas.microsoft.com/office/drawing/2014/main" id="{07A27E3C-1B22-11E4-C1E9-51BD5218A926}"/>
              </a:ext>
            </a:extLst>
          </p:cNvPr>
          <p:cNvGrpSpPr/>
          <p:nvPr/>
        </p:nvGrpSpPr>
        <p:grpSpPr>
          <a:xfrm>
            <a:off x="3918857" y="3276599"/>
            <a:ext cx="5475513" cy="1426029"/>
            <a:chOff x="1524000" y="1809749"/>
            <a:chExt cx="6553200" cy="1714499"/>
          </a:xfrm>
        </p:grpSpPr>
        <p:sp>
          <p:nvSpPr>
            <p:cNvPr id="3" name="Rectangle 2">
              <a:extLst>
                <a:ext uri="{FF2B5EF4-FFF2-40B4-BE49-F238E27FC236}">
                  <a16:creationId xmlns:a16="http://schemas.microsoft.com/office/drawing/2014/main" id="{573982AB-FE10-6656-F455-EAE4BDA328F5}"/>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121C5D9-4772-4A81-0F2F-52D4450B237F}"/>
                </a:ext>
              </a:extLst>
            </p:cNvPr>
            <p:cNvSpPr txBox="1"/>
            <p:nvPr/>
          </p:nvSpPr>
          <p:spPr>
            <a:xfrm>
              <a:off x="1578427" y="1907722"/>
              <a:ext cx="6418218" cy="60607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lang="en-US" sz="5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tiêu</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hoá</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AA20408-1D09-92D1-A698-0091A4FDD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1857" y="3788228"/>
            <a:ext cx="1088571" cy="1064987"/>
          </a:xfrm>
          <a:prstGeom prst="rect">
            <a:avLst/>
          </a:prstGeom>
        </p:spPr>
      </p:pic>
    </p:spTree>
    <p:extLst>
      <p:ext uri="{BB962C8B-B14F-4D97-AF65-F5344CB8AC3E}">
        <p14:creationId xmlns:p14="http://schemas.microsoft.com/office/powerpoint/2010/main" val="19066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68189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Kể 3 việc làm tăng nguy cơ nhiễm bệnh tả.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7271" y="49711"/>
            <a:ext cx="1022192" cy="1022192"/>
          </a:xfrm>
          <a:prstGeom prst="rect">
            <a:avLst/>
          </a:prstGeom>
        </p:spPr>
      </p:pic>
      <p:grpSp>
        <p:nvGrpSpPr>
          <p:cNvPr id="2" name="Group 1">
            <a:extLst>
              <a:ext uri="{FF2B5EF4-FFF2-40B4-BE49-F238E27FC236}">
                <a16:creationId xmlns:a16="http://schemas.microsoft.com/office/drawing/2014/main" id="{1EAE8BB3-D425-8D73-DC85-9F0D6CE4CD7A}"/>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3A86E64C-4AD3-63C2-5D46-4FF359D480A0}"/>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2501EED-4097-9E5E-D7DB-1A8276BD1F5A}"/>
                </a:ext>
              </a:extLst>
            </p:cNvPr>
            <p:cNvSpPr txBox="1"/>
            <p:nvPr/>
          </p:nvSpPr>
          <p:spPr>
            <a:xfrm>
              <a:off x="1578427" y="1907722"/>
              <a:ext cx="6418218" cy="1515182"/>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ăn uống không hợp vệ sinh, không rửa tay trước khi ăn và sau khi đi đại tiên....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6A32767F-B89F-61D0-AC05-87302C50B2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0188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1"/>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559021"/>
              <a:ext cx="6172200" cy="62386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nhiễm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vi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bệnh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7507" y="-2308"/>
            <a:ext cx="1406439" cy="1406439"/>
          </a:xfrm>
          <a:prstGeom prst="rect">
            <a:avLst/>
          </a:prstGeom>
        </p:spPr>
      </p:pic>
      <p:grpSp>
        <p:nvGrpSpPr>
          <p:cNvPr id="2" name="Group 1">
            <a:extLst>
              <a:ext uri="{FF2B5EF4-FFF2-40B4-BE49-F238E27FC236}">
                <a16:creationId xmlns:a16="http://schemas.microsoft.com/office/drawing/2014/main" id="{A7D68257-FFD9-B000-9E44-82D3330A844D}"/>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B7935C3E-1BFB-64F1-DD3E-93317D8825B9}"/>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E78228-04C7-9CA2-3B34-DD4D82FF2F8E}"/>
                </a:ext>
              </a:extLst>
            </p:cNvPr>
            <p:cNvSpPr txBox="1"/>
            <p:nvPr/>
          </p:nvSpPr>
          <p:spPr>
            <a:xfrm>
              <a:off x="1578427" y="1836268"/>
              <a:ext cx="6418218" cy="1676801"/>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 hiện ăn sạch, uống sạch, giữ vệ sinh để đảm bảo vi khuẩn không xâm nhập được qua đường tiêu hoá, vết thương hở</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901862B3-7CC6-65B0-39C2-A181D66564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33209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512739-C8EF-4DE7-AA69-8D3FAE6AB748}"/>
              </a:ext>
            </a:extLst>
          </p:cNvPr>
          <p:cNvPicPr>
            <a:picLocks noChangeAspect="1"/>
          </p:cNvPicPr>
          <p:nvPr/>
        </p:nvPicPr>
        <p:blipFill>
          <a:blip r:embed="rId3"/>
          <a:stretch>
            <a:fillRect/>
          </a:stretch>
        </p:blipFill>
        <p:spPr>
          <a:xfrm>
            <a:off x="3144735" y="1819082"/>
            <a:ext cx="8449788" cy="3176291"/>
          </a:xfrm>
          <a:prstGeom prst="rect">
            <a:avLst/>
          </a:prstGeom>
        </p:spPr>
      </p:pic>
      <p:sp>
        <p:nvSpPr>
          <p:cNvPr id="3" name="Freeform 10">
            <a:extLst>
              <a:ext uri="{FF2B5EF4-FFF2-40B4-BE49-F238E27FC236}">
                <a16:creationId xmlns:a16="http://schemas.microsoft.com/office/drawing/2014/main" id="{93A9A21B-0E7E-E7B9-AD03-C6ECA2E6DFE0}"/>
              </a:ext>
            </a:extLst>
          </p:cNvPr>
          <p:cNvSpPr/>
          <p:nvPr/>
        </p:nvSpPr>
        <p:spPr>
          <a:xfrm rot="627994">
            <a:off x="948034" y="-134142"/>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11">
            <a:extLst>
              <a:ext uri="{FF2B5EF4-FFF2-40B4-BE49-F238E27FC236}">
                <a16:creationId xmlns:a16="http://schemas.microsoft.com/office/drawing/2014/main" id="{766118F4-DA82-2906-CFAA-FA2F114A777B}"/>
              </a:ext>
            </a:extLst>
          </p:cNvPr>
          <p:cNvSpPr/>
          <p:nvPr/>
        </p:nvSpPr>
        <p:spPr>
          <a:xfrm>
            <a:off x="9197404" y="4959998"/>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7503717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CF984-2F02-A3CD-E279-8D61790885C0}"/>
              </a:ext>
            </a:extLst>
          </p:cNvPr>
          <p:cNvPicPr>
            <a:picLocks noChangeAspect="1"/>
          </p:cNvPicPr>
          <p:nvPr/>
        </p:nvPicPr>
        <p:blipFill>
          <a:blip r:embed="rId3"/>
          <a:stretch>
            <a:fillRect/>
          </a:stretch>
        </p:blipFill>
        <p:spPr>
          <a:xfrm>
            <a:off x="3404629" y="1383798"/>
            <a:ext cx="7942590" cy="2086333"/>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311244" cy="1569660"/>
          </a:xfrm>
          <a:prstGeom prst="rect">
            <a:avLst/>
          </a:prstGeom>
          <a:noFill/>
        </p:spPr>
        <p:txBody>
          <a:bodyPr wrap="square">
            <a:spAutoFit/>
          </a:bodyPr>
          <a:lstStyle/>
          <a:p>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1. Chia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sẻ</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với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bạn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nội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dung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vi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khuẩn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theo</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ở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1.</a:t>
            </a:r>
          </a:p>
          <a:p>
            <a:endPar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6CA3828-C6A4-E9E5-4C26-6637F01915EB}"/>
              </a:ext>
            </a:extLst>
          </p:cNvPr>
          <p:cNvPicPr>
            <a:picLocks noChangeAspect="1"/>
          </p:cNvPicPr>
          <p:nvPr/>
        </p:nvPicPr>
        <p:blipFill>
          <a:blip r:embed="rId3"/>
          <a:stretch>
            <a:fillRect/>
          </a:stretch>
        </p:blipFill>
        <p:spPr>
          <a:xfrm>
            <a:off x="2547257" y="1294719"/>
            <a:ext cx="7141027" cy="5400675"/>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547</Words>
  <Application>Microsoft Office PowerPoint</Application>
  <PresentationFormat>Widescreen</PresentationFormat>
  <Paragraphs>27</Paragraphs>
  <Slides>21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Aptos</vt:lpstr>
      <vt:lpstr>Aptos Display</vt:lpstr>
      <vt:lpstr>Arial</vt:lpstr>
      <vt:lpstr>AvantGarde</vt:lpstr>
      <vt:lpstr>Cabin Bold</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10</cp:lastModifiedBy>
  <cp:revision>23</cp:revision>
  <dcterms:created xsi:type="dcterms:W3CDTF">2024-09-03T18:15:03Z</dcterms:created>
  <dcterms:modified xsi:type="dcterms:W3CDTF">2026-01-23T08:34:15Z</dcterms:modified>
</cp:coreProperties>
</file>