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2" r:id="rId6"/>
    <p:sldId id="263" r:id="rId7"/>
    <p:sldId id="293" r:id="rId8"/>
    <p:sldId id="264" r:id="rId9"/>
    <p:sldId id="265" r:id="rId10"/>
    <p:sldId id="266" r:id="rId11"/>
    <p:sldId id="305"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94" r:id="rId25"/>
    <p:sldId id="295" r:id="rId26"/>
    <p:sldId id="281" r:id="rId27"/>
  </p:sldIdLst>
  <p:sldSz cx="18288000" cy="10287000"/>
  <p:notesSz cx="6858000" cy="9144000"/>
  <p:embeddedFontLst>
    <p:embeddedFont>
      <p:font typeface="Cambria Bold" panose="02040803050406030204" pitchFamily="18" charset="0"/>
      <p:bold r:id="rId29"/>
    </p:embeddedFont>
    <p:embeddedFont>
      <p:font typeface="Open Sans" panose="020B0606030504020204" pitchFamily="34" charset="0"/>
      <p:regular r:id="rId30"/>
      <p:bold r:id="rId31"/>
      <p:italic r:id="rId32"/>
      <p:boldItalic r:id="rId33"/>
    </p:embeddedFont>
    <p:embeddedFont>
      <p:font typeface="Open Sans Bold" panose="020B080603050402020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7C7"/>
    <a:srgbClr val="1AB6F1"/>
    <a:srgbClr val="FF0066"/>
    <a:srgbClr val="F2A0AC"/>
    <a:srgbClr val="669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5865" autoAdjust="0"/>
  </p:normalViewPr>
  <p:slideViewPr>
    <p:cSldViewPr>
      <p:cViewPr varScale="1">
        <p:scale>
          <a:sx n="39" d="100"/>
          <a:sy n="39" d="100"/>
        </p:scale>
        <p:origin x="143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32076-1571-48FB-B1DB-889DACF67528}"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65ECC-A831-4824-B60F-FB410BA7B842}" type="slidenum">
              <a:rPr lang="en-US" smtClean="0"/>
              <a:t>‹#›</a:t>
            </a:fld>
            <a:endParaRPr lang="en-US"/>
          </a:p>
        </p:txBody>
      </p:sp>
    </p:spTree>
    <p:extLst>
      <p:ext uri="{BB962C8B-B14F-4D97-AF65-F5344CB8AC3E}">
        <p14:creationId xmlns:p14="http://schemas.microsoft.com/office/powerpoint/2010/main" val="3916390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7" name="Group 6"/>
          <p:cNvGrpSpPr/>
          <p:nvPr userDrawn="1"/>
        </p:nvGrpSpPr>
        <p:grpSpPr>
          <a:xfrm>
            <a:off x="-6324600" y="-419100"/>
            <a:ext cx="23461239" cy="15168662"/>
            <a:chOff x="-4189157" y="-216676"/>
            <a:chExt cx="16000031" cy="1102628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7" name="Group 6"/>
          <p:cNvGrpSpPr/>
          <p:nvPr userDrawn="1"/>
        </p:nvGrpSpPr>
        <p:grpSpPr>
          <a:xfrm>
            <a:off x="-6324600" y="-419100"/>
            <a:ext cx="23461239" cy="15168662"/>
            <a:chOff x="-4189157" y="-216676"/>
            <a:chExt cx="16000031" cy="1102628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7" name="Group 6"/>
          <p:cNvGrpSpPr/>
          <p:nvPr userDrawn="1"/>
        </p:nvGrpSpPr>
        <p:grpSpPr>
          <a:xfrm>
            <a:off x="-6324600" y="-419100"/>
            <a:ext cx="23461239" cy="15168662"/>
            <a:chOff x="-4189157" y="-216676"/>
            <a:chExt cx="16000031" cy="1102628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8" name="Group 7"/>
          <p:cNvGrpSpPr/>
          <p:nvPr userDrawn="1"/>
        </p:nvGrpSpPr>
        <p:grpSpPr>
          <a:xfrm>
            <a:off x="-6324600" y="-419100"/>
            <a:ext cx="23461239" cy="15168662"/>
            <a:chOff x="-4189157" y="-216676"/>
            <a:chExt cx="16000031" cy="11026289"/>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grpSp>
        <p:nvGrpSpPr>
          <p:cNvPr id="5" name="Group 4"/>
          <p:cNvGrpSpPr/>
          <p:nvPr userDrawn="1"/>
        </p:nvGrpSpPr>
        <p:grpSpPr>
          <a:xfrm>
            <a:off x="-6324600" y="-419100"/>
            <a:ext cx="23461239" cy="15168662"/>
            <a:chOff x="-4189157" y="-216676"/>
            <a:chExt cx="16000031" cy="11026289"/>
          </a:xfrm>
        </p:grpSpPr>
        <p:pic>
          <p:nvPicPr>
            <p:cNvPr id="6" name="Picture 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7"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9" name="Picture 8"/>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8" name="Group 7"/>
          <p:cNvGrpSpPr/>
          <p:nvPr userDrawn="1"/>
        </p:nvGrpSpPr>
        <p:grpSpPr>
          <a:xfrm>
            <a:off x="-6324600" y="-419100"/>
            <a:ext cx="23461239" cy="15168662"/>
            <a:chOff x="-4189157" y="-216676"/>
            <a:chExt cx="16000031" cy="11026289"/>
          </a:xfrm>
        </p:grpSpPr>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10"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4"/>
            <a:stretch>
              <a:fillRect/>
            </a:stretch>
          </p:blipFill>
          <p:spPr>
            <a:xfrm>
              <a:off x="239025" y="6996234"/>
              <a:ext cx="2706858" cy="3813378"/>
            </a:xfrm>
            <a:prstGeom prst="rect">
              <a:avLst/>
            </a:prstGeom>
          </p:spPr>
        </p:pic>
        <p:pic>
          <p:nvPicPr>
            <p:cNvPr id="12" name="Picture 11"/>
            <p:cNvPicPr>
              <a:picLocks noChangeAspect="1"/>
            </p:cNvPicPr>
            <p:nvPr userDrawn="1"/>
          </p:nvPicPr>
          <p:blipFill>
            <a:blip r:embed="rId5"/>
            <a:stretch>
              <a:fillRect/>
            </a:stretch>
          </p:blipFill>
          <p:spPr>
            <a:xfrm>
              <a:off x="-4189157" y="2789461"/>
              <a:ext cx="4688230" cy="126807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p:cNvGrpSpPr/>
          <p:nvPr userDrawn="1"/>
        </p:nvGrpSpPr>
        <p:grpSpPr>
          <a:xfrm>
            <a:off x="-6324600" y="-419100"/>
            <a:ext cx="23461239" cy="15168662"/>
            <a:chOff x="-4189157" y="-216676"/>
            <a:chExt cx="16000031" cy="11026289"/>
          </a:xfrm>
        </p:grpSpPr>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9325"/>
            <a:stretch/>
          </p:blipFill>
          <p:spPr>
            <a:xfrm>
              <a:off x="-3429000" y="-216676"/>
              <a:ext cx="3167916" cy="3268627"/>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592454" y="9286118"/>
              <a:ext cx="10218420" cy="152349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39025" y="6996234"/>
              <a:ext cx="2706858" cy="3813378"/>
            </a:xfrm>
            <a:prstGeom prst="rect">
              <a:avLst/>
            </a:prstGeom>
          </p:spPr>
        </p:pic>
        <p:pic>
          <p:nvPicPr>
            <p:cNvPr id="11" name="Picture 10"/>
            <p:cNvPicPr>
              <a:picLocks noChangeAspect="1"/>
            </p:cNvPicPr>
            <p:nvPr userDrawn="1"/>
          </p:nvPicPr>
          <p:blipFill>
            <a:blip r:embed="rId16"/>
            <a:stretch>
              <a:fillRect/>
            </a:stretch>
          </p:blipFill>
          <p:spPr>
            <a:xfrm>
              <a:off x="-4189157" y="2789461"/>
              <a:ext cx="4688230" cy="1268078"/>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3.png"/><Relationship Id="rId7"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7.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93" y="-1970"/>
            <a:ext cx="18289585" cy="10290940"/>
          </a:xfrm>
          <a:prstGeom prst="rect">
            <a:avLst/>
          </a:prstGeom>
        </p:spPr>
      </p:pic>
      <p:pic>
        <p:nvPicPr>
          <p:cNvPr id="13" name="Picture 12"/>
          <p:cNvPicPr>
            <a:picLocks noChangeAspect="1"/>
          </p:cNvPicPr>
          <p:nvPr/>
        </p:nvPicPr>
        <p:blipFill>
          <a:blip r:embed="rId3"/>
          <a:stretch>
            <a:fillRect/>
          </a:stretch>
        </p:blipFill>
        <p:spPr>
          <a:xfrm>
            <a:off x="6629400" y="5524500"/>
            <a:ext cx="3036071" cy="1926503"/>
          </a:xfrm>
          <a:prstGeom prst="rect">
            <a:avLst/>
          </a:prstGeom>
        </p:spPr>
      </p:pic>
      <p:pic>
        <p:nvPicPr>
          <p:cNvPr id="14" name="Picture 13"/>
          <p:cNvPicPr>
            <a:picLocks noChangeAspect="1"/>
          </p:cNvPicPr>
          <p:nvPr/>
        </p:nvPicPr>
        <p:blipFill>
          <a:blip r:embed="rId4"/>
          <a:stretch>
            <a:fillRect/>
          </a:stretch>
        </p:blipFill>
        <p:spPr>
          <a:xfrm>
            <a:off x="3962400" y="574305"/>
            <a:ext cx="4730622" cy="1914067"/>
          </a:xfrm>
          <a:prstGeom prst="rect">
            <a:avLst/>
          </a:prstGeom>
        </p:spPr>
      </p:pic>
      <p:pic>
        <p:nvPicPr>
          <p:cNvPr id="15" name="Picture 14"/>
          <p:cNvPicPr>
            <a:picLocks noChangeAspect="1"/>
          </p:cNvPicPr>
          <p:nvPr/>
        </p:nvPicPr>
        <p:blipFill>
          <a:blip r:embed="rId5"/>
          <a:stretch>
            <a:fillRect/>
          </a:stretch>
        </p:blipFill>
        <p:spPr>
          <a:xfrm>
            <a:off x="152400" y="2042298"/>
            <a:ext cx="12039600" cy="394071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21000" y="-24830"/>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1007" y="-362112"/>
            <a:ext cx="21222015" cy="10656732"/>
          </a:xfrm>
          <a:prstGeom prst="rect">
            <a:avLst/>
          </a:prstGeom>
        </p:spPr>
      </p:pic>
      <p:sp>
        <p:nvSpPr>
          <p:cNvPr id="7" name="Freeform 7"/>
          <p:cNvSpPr/>
          <p:nvPr/>
        </p:nvSpPr>
        <p:spPr>
          <a:xfrm rot="1196960">
            <a:off x="-519268" y="5981491"/>
            <a:ext cx="10010555" cy="6343003"/>
          </a:xfrm>
          <a:custGeom>
            <a:avLst/>
            <a:gdLst/>
            <a:ahLst/>
            <a:cxnLst/>
            <a:rect l="l" t="t" r="r" b="b"/>
            <a:pathLst>
              <a:path w="10010555" h="6343003">
                <a:moveTo>
                  <a:pt x="0" y="0"/>
                </a:moveTo>
                <a:lnTo>
                  <a:pt x="10010554" y="0"/>
                </a:lnTo>
                <a:lnTo>
                  <a:pt x="10010554" y="6343002"/>
                </a:lnTo>
                <a:lnTo>
                  <a:pt x="0" y="6343002"/>
                </a:lnTo>
                <a:lnTo>
                  <a:pt x="0" y="0"/>
                </a:lnTo>
                <a:close/>
              </a:path>
            </a:pathLst>
          </a:custGeom>
          <a:blipFill>
            <a:blip r:embed="rId3"/>
            <a:stretch>
              <a:fillRect l="-13404" r="-15908"/>
            </a:stretch>
          </a:blipFill>
        </p:spPr>
      </p:sp>
      <p:sp>
        <p:nvSpPr>
          <p:cNvPr id="8" name="Freeform 8"/>
          <p:cNvSpPr/>
          <p:nvPr/>
        </p:nvSpPr>
        <p:spPr>
          <a:xfrm>
            <a:off x="352395" y="5319436"/>
            <a:ext cx="5585214" cy="4684598"/>
          </a:xfrm>
          <a:custGeom>
            <a:avLst/>
            <a:gdLst/>
            <a:ahLst/>
            <a:cxnLst/>
            <a:rect l="l" t="t" r="r" b="b"/>
            <a:pathLst>
              <a:path w="5585214" h="4684598">
                <a:moveTo>
                  <a:pt x="0" y="0"/>
                </a:moveTo>
                <a:lnTo>
                  <a:pt x="5585214" y="0"/>
                </a:lnTo>
                <a:lnTo>
                  <a:pt x="5585214" y="4684598"/>
                </a:lnTo>
                <a:lnTo>
                  <a:pt x="0" y="4684598"/>
                </a:lnTo>
                <a:lnTo>
                  <a:pt x="0" y="0"/>
                </a:lnTo>
                <a:close/>
              </a:path>
            </a:pathLst>
          </a:custGeom>
          <a:blipFill>
            <a:blip r:embed="rId4"/>
            <a:stretch>
              <a:fillRect/>
            </a:stretch>
          </a:blipFill>
        </p:spPr>
      </p:sp>
      <p:pic>
        <p:nvPicPr>
          <p:cNvPr id="10" name="Picture 9"/>
          <p:cNvPicPr>
            <a:picLocks noChangeAspect="1"/>
          </p:cNvPicPr>
          <p:nvPr/>
        </p:nvPicPr>
        <p:blipFill>
          <a:blip r:embed="rId5"/>
          <a:stretch>
            <a:fillRect/>
          </a:stretch>
        </p:blipFill>
        <p:spPr>
          <a:xfrm>
            <a:off x="845137" y="800100"/>
            <a:ext cx="11595597" cy="482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10" name="Group 3"/>
          <p:cNvGrpSpPr/>
          <p:nvPr/>
        </p:nvGrpSpPr>
        <p:grpSpPr>
          <a:xfrm>
            <a:off x="389164" y="334736"/>
            <a:ext cx="17509671" cy="9617529"/>
            <a:chOff x="0" y="0"/>
            <a:chExt cx="4611601" cy="2533012"/>
          </a:xfrm>
        </p:grpSpPr>
        <p:sp>
          <p:nvSpPr>
            <p:cNvPr id="11" name="Freeform 4"/>
            <p:cNvSpPr/>
            <p:nvPr/>
          </p:nvSpPr>
          <p:spPr>
            <a:xfrm>
              <a:off x="0" y="0"/>
              <a:ext cx="4611601" cy="2533012"/>
            </a:xfrm>
            <a:custGeom>
              <a:avLst/>
              <a:gdLst/>
              <a:ahLst/>
              <a:cxnLst/>
              <a:rect l="l" t="t" r="r" b="b"/>
              <a:pathLst>
                <a:path w="4611601" h="2533012">
                  <a:moveTo>
                    <a:pt x="22550" y="0"/>
                  </a:moveTo>
                  <a:lnTo>
                    <a:pt x="4589051" y="0"/>
                  </a:lnTo>
                  <a:cubicBezTo>
                    <a:pt x="4601505" y="0"/>
                    <a:pt x="4611601" y="10096"/>
                    <a:pt x="4611601" y="22550"/>
                  </a:cubicBezTo>
                  <a:lnTo>
                    <a:pt x="4611601" y="2510462"/>
                  </a:lnTo>
                  <a:cubicBezTo>
                    <a:pt x="4611601" y="2516443"/>
                    <a:pt x="4609225" y="2522178"/>
                    <a:pt x="4604996" y="2526407"/>
                  </a:cubicBezTo>
                  <a:cubicBezTo>
                    <a:pt x="4600767" y="2530636"/>
                    <a:pt x="4595032" y="2533012"/>
                    <a:pt x="4589051" y="2533012"/>
                  </a:cubicBezTo>
                  <a:lnTo>
                    <a:pt x="22550" y="2533012"/>
                  </a:lnTo>
                  <a:cubicBezTo>
                    <a:pt x="10096" y="2533012"/>
                    <a:pt x="0" y="2522916"/>
                    <a:pt x="0" y="2510462"/>
                  </a:cubicBezTo>
                  <a:lnTo>
                    <a:pt x="0" y="22550"/>
                  </a:lnTo>
                  <a:cubicBezTo>
                    <a:pt x="0" y="10096"/>
                    <a:pt x="10096" y="0"/>
                    <a:pt x="22550" y="0"/>
                  </a:cubicBezTo>
                  <a:close/>
                </a:path>
              </a:pathLst>
            </a:custGeom>
            <a:solidFill>
              <a:srgbClr val="F0E9DA"/>
            </a:solidFill>
            <a:ln w="76200" cap="rnd">
              <a:solidFill>
                <a:srgbClr val="897962"/>
              </a:solidFill>
              <a:prstDash val="solid"/>
              <a:round/>
            </a:ln>
          </p:spPr>
        </p:sp>
        <p:sp>
          <p:nvSpPr>
            <p:cNvPr id="12" name="TextBox 5"/>
            <p:cNvSpPr txBox="1"/>
            <p:nvPr/>
          </p:nvSpPr>
          <p:spPr>
            <a:xfrm>
              <a:off x="0" y="-38100"/>
              <a:ext cx="4611601" cy="2571112"/>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4"/>
          <p:cNvSpPr/>
          <p:nvPr/>
        </p:nvSpPr>
        <p:spPr>
          <a:xfrm>
            <a:off x="2595539" y="3444336"/>
            <a:ext cx="4611769" cy="4542592"/>
          </a:xfrm>
          <a:custGeom>
            <a:avLst/>
            <a:gdLst/>
            <a:ahLst/>
            <a:cxnLst/>
            <a:rect l="l" t="t" r="r" b="b"/>
            <a:pathLst>
              <a:path w="4611769" h="4542592">
                <a:moveTo>
                  <a:pt x="0" y="0"/>
                </a:moveTo>
                <a:lnTo>
                  <a:pt x="4611769" y="0"/>
                </a:lnTo>
                <a:lnTo>
                  <a:pt x="4611769" y="4542593"/>
                </a:lnTo>
                <a:lnTo>
                  <a:pt x="0" y="4542593"/>
                </a:lnTo>
                <a:lnTo>
                  <a:pt x="0" y="0"/>
                </a:lnTo>
                <a:close/>
              </a:path>
            </a:pathLst>
          </a:custGeom>
          <a:blipFill>
            <a:blip r:embed="rId4"/>
            <a:stretch>
              <a:fillRect/>
            </a:stretch>
          </a:blipFill>
        </p:spPr>
      </p:sp>
      <p:sp>
        <p:nvSpPr>
          <p:cNvPr id="14" name="Freeform 5"/>
          <p:cNvSpPr/>
          <p:nvPr/>
        </p:nvSpPr>
        <p:spPr>
          <a:xfrm>
            <a:off x="693515" y="3801226"/>
            <a:ext cx="3110532" cy="5457074"/>
          </a:xfrm>
          <a:custGeom>
            <a:avLst/>
            <a:gdLst/>
            <a:ahLst/>
            <a:cxnLst/>
            <a:rect l="l" t="t" r="r" b="b"/>
            <a:pathLst>
              <a:path w="3110532" h="5457074">
                <a:moveTo>
                  <a:pt x="0" y="0"/>
                </a:moveTo>
                <a:lnTo>
                  <a:pt x="3110533" y="0"/>
                </a:lnTo>
                <a:lnTo>
                  <a:pt x="3110533" y="5457074"/>
                </a:lnTo>
                <a:lnTo>
                  <a:pt x="0" y="5457074"/>
                </a:lnTo>
                <a:lnTo>
                  <a:pt x="0" y="0"/>
                </a:lnTo>
                <a:close/>
              </a:path>
            </a:pathLst>
          </a:custGeom>
          <a:blipFill>
            <a:blip r:embed="rId5"/>
            <a:stretch>
              <a:fillRect/>
            </a:stretch>
          </a:blipFill>
        </p:spPr>
      </p:sp>
      <p:sp>
        <p:nvSpPr>
          <p:cNvPr id="15" name="TextBox 7"/>
          <p:cNvSpPr txBox="1"/>
          <p:nvPr/>
        </p:nvSpPr>
        <p:spPr>
          <a:xfrm>
            <a:off x="7490593" y="4056556"/>
            <a:ext cx="9768707" cy="819007"/>
          </a:xfrm>
          <a:prstGeom prst="rect">
            <a:avLst/>
          </a:prstGeom>
        </p:spPr>
        <p:txBody>
          <a:bodyPr lIns="0" tIns="0" rIns="0" bIns="0" rtlCol="0" anchor="t">
            <a:spAutoFit/>
          </a:bodyPr>
          <a:lstStyle/>
          <a:p>
            <a:pPr algn="l">
              <a:lnSpc>
                <a:spcPts val="6997"/>
              </a:lnSpc>
              <a:spcBef>
                <a:spcPct val="0"/>
              </a:spcBef>
            </a:pPr>
            <a:r>
              <a:rPr lang="en-US" sz="4998" dirty="0" err="1">
                <a:latin typeface="Cambria Bold"/>
                <a:ea typeface="Cambria Bold"/>
                <a:cs typeface="Cambria Bold"/>
                <a:sym typeface="Cambria Bold"/>
              </a:rPr>
              <a:t>Đọc</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đúng</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từ</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đọc</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diễn</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cảm</a:t>
            </a:r>
            <a:r>
              <a:rPr lang="en-US" sz="4998" dirty="0">
                <a:latin typeface="Cambria Bold"/>
                <a:ea typeface="Cambria Bold"/>
                <a:cs typeface="Cambria Bold"/>
                <a:sym typeface="Cambria Bold"/>
              </a:rPr>
              <a:t>.</a:t>
            </a:r>
          </a:p>
        </p:txBody>
      </p:sp>
      <p:sp>
        <p:nvSpPr>
          <p:cNvPr id="16" name="TextBox 8"/>
          <p:cNvSpPr txBox="1"/>
          <p:nvPr/>
        </p:nvSpPr>
        <p:spPr>
          <a:xfrm>
            <a:off x="7490593" y="6096356"/>
            <a:ext cx="9768707" cy="897682"/>
          </a:xfrm>
          <a:prstGeom prst="rect">
            <a:avLst/>
          </a:prstGeom>
        </p:spPr>
        <p:txBody>
          <a:bodyPr lIns="0" tIns="0" rIns="0" bIns="0" rtlCol="0" anchor="t">
            <a:spAutoFit/>
          </a:bodyPr>
          <a:lstStyle/>
          <a:p>
            <a:pPr algn="l">
              <a:lnSpc>
                <a:spcPts val="6997"/>
              </a:lnSpc>
              <a:spcBef>
                <a:spcPct val="0"/>
              </a:spcBef>
            </a:pPr>
            <a:r>
              <a:rPr lang="en-US" sz="4998" dirty="0" err="1">
                <a:latin typeface="Cambria Bold"/>
                <a:ea typeface="Cambria Bold"/>
                <a:cs typeface="Cambria Bold"/>
                <a:sym typeface="Cambria Bold"/>
              </a:rPr>
              <a:t>Ngắt</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nghỉ</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hơi</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đúng</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chỗ</a:t>
            </a:r>
            <a:r>
              <a:rPr lang="en-US" sz="4998" dirty="0">
                <a:latin typeface="Cambria Bold"/>
                <a:ea typeface="Cambria Bold"/>
                <a:cs typeface="Cambria Bold"/>
                <a:sym typeface="Cambria Bold"/>
              </a:rPr>
              <a:t>.</a:t>
            </a:r>
          </a:p>
        </p:txBody>
      </p:sp>
      <p:sp>
        <p:nvSpPr>
          <p:cNvPr id="17" name="TextBox 9"/>
          <p:cNvSpPr txBox="1"/>
          <p:nvPr/>
        </p:nvSpPr>
        <p:spPr>
          <a:xfrm>
            <a:off x="7490593" y="5075770"/>
            <a:ext cx="9768707" cy="819007"/>
          </a:xfrm>
          <a:prstGeom prst="rect">
            <a:avLst/>
          </a:prstGeom>
        </p:spPr>
        <p:txBody>
          <a:bodyPr lIns="0" tIns="0" rIns="0" bIns="0" rtlCol="0" anchor="t">
            <a:spAutoFit/>
          </a:bodyPr>
          <a:lstStyle/>
          <a:p>
            <a:pPr algn="l">
              <a:lnSpc>
                <a:spcPts val="6997"/>
              </a:lnSpc>
              <a:spcBef>
                <a:spcPct val="0"/>
              </a:spcBef>
            </a:pPr>
            <a:r>
              <a:rPr lang="en-US" sz="4998" dirty="0" err="1">
                <a:latin typeface="Cambria Bold"/>
                <a:ea typeface="Cambria Bold"/>
                <a:cs typeface="Cambria Bold"/>
                <a:sym typeface="Cambria Bold"/>
              </a:rPr>
              <a:t>Đọc</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trôi</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chảy</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đúng</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tốc</a:t>
            </a:r>
            <a:r>
              <a:rPr lang="en-US" sz="4998" dirty="0">
                <a:latin typeface="Cambria Bold"/>
                <a:ea typeface="Cambria Bold"/>
                <a:cs typeface="Cambria Bold"/>
                <a:sym typeface="Cambria Bold"/>
              </a:rPr>
              <a:t> </a:t>
            </a:r>
            <a:r>
              <a:rPr lang="en-US" sz="4998" dirty="0" err="1">
                <a:latin typeface="Cambria Bold"/>
                <a:ea typeface="Cambria Bold"/>
                <a:cs typeface="Cambria Bold"/>
                <a:sym typeface="Cambria Bold"/>
              </a:rPr>
              <a:t>độ</a:t>
            </a:r>
            <a:r>
              <a:rPr lang="en-US" sz="4998" dirty="0">
                <a:latin typeface="Cambria Bold"/>
                <a:ea typeface="Cambria Bold"/>
                <a:cs typeface="Cambria Bold"/>
                <a:sym typeface="Cambria Bold"/>
              </a:rPr>
              <a:t>.</a:t>
            </a:r>
          </a:p>
        </p:txBody>
      </p:sp>
      <p:pic>
        <p:nvPicPr>
          <p:cNvPr id="18" name="Picture 17"/>
          <p:cNvPicPr>
            <a:picLocks noChangeAspect="1"/>
          </p:cNvPicPr>
          <p:nvPr/>
        </p:nvPicPr>
        <p:blipFill>
          <a:blip r:embed="rId6"/>
          <a:stretch>
            <a:fillRect/>
          </a:stretch>
        </p:blipFill>
        <p:spPr>
          <a:xfrm>
            <a:off x="838200" y="810583"/>
            <a:ext cx="16908235" cy="2298664"/>
          </a:xfrm>
          <a:prstGeom prst="rect">
            <a:avLst/>
          </a:prstGeom>
        </p:spPr>
      </p:pic>
    </p:spTree>
    <p:extLst>
      <p:ext uri="{BB962C8B-B14F-4D97-AF65-F5344CB8AC3E}">
        <p14:creationId xmlns:p14="http://schemas.microsoft.com/office/powerpoint/2010/main" val="3793073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27683" y="3120299"/>
            <a:ext cx="1876490" cy="7514649"/>
          </a:xfrm>
          <a:custGeom>
            <a:avLst/>
            <a:gdLst/>
            <a:ahLst/>
            <a:cxnLst/>
            <a:rect l="l" t="t" r="r" b="b"/>
            <a:pathLst>
              <a:path w="1876490" h="7514649">
                <a:moveTo>
                  <a:pt x="0" y="0"/>
                </a:moveTo>
                <a:lnTo>
                  <a:pt x="1876491" y="0"/>
                </a:lnTo>
                <a:lnTo>
                  <a:pt x="1876491" y="7514650"/>
                </a:lnTo>
                <a:lnTo>
                  <a:pt x="0" y="75146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662173" y="4150122"/>
            <a:ext cx="1876490" cy="7514649"/>
          </a:xfrm>
          <a:custGeom>
            <a:avLst/>
            <a:gdLst/>
            <a:ahLst/>
            <a:cxnLst/>
            <a:rect l="l" t="t" r="r" b="b"/>
            <a:pathLst>
              <a:path w="1876490" h="7514649">
                <a:moveTo>
                  <a:pt x="0" y="0"/>
                </a:moveTo>
                <a:lnTo>
                  <a:pt x="1876490" y="0"/>
                </a:lnTo>
                <a:lnTo>
                  <a:pt x="1876490" y="7514649"/>
                </a:lnTo>
                <a:lnTo>
                  <a:pt x="0" y="75146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6" name="Picture 5"/>
          <p:cNvPicPr>
            <a:picLocks noChangeAspect="1"/>
          </p:cNvPicPr>
          <p:nvPr/>
        </p:nvPicPr>
        <p:blipFill>
          <a:blip r:embed="rId5"/>
          <a:stretch>
            <a:fillRect/>
          </a:stretch>
        </p:blipFill>
        <p:spPr>
          <a:xfrm>
            <a:off x="3221203" y="350193"/>
            <a:ext cx="11906553" cy="7068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534792"/>
            <a:ext cx="17214789" cy="9368153"/>
            <a:chOff x="0" y="0"/>
            <a:chExt cx="4533936" cy="2467333"/>
          </a:xfrm>
        </p:grpSpPr>
        <p:sp>
          <p:nvSpPr>
            <p:cNvPr id="6" name="Freeform 6"/>
            <p:cNvSpPr/>
            <p:nvPr/>
          </p:nvSpPr>
          <p:spPr>
            <a:xfrm>
              <a:off x="0" y="0"/>
              <a:ext cx="4533936" cy="2467333"/>
            </a:xfrm>
            <a:custGeom>
              <a:avLst/>
              <a:gdLst/>
              <a:ahLst/>
              <a:cxnLst/>
              <a:rect l="l" t="t" r="r" b="b"/>
              <a:pathLst>
                <a:path w="4533936" h="2467333">
                  <a:moveTo>
                    <a:pt x="22936" y="0"/>
                  </a:moveTo>
                  <a:lnTo>
                    <a:pt x="4511000" y="0"/>
                  </a:lnTo>
                  <a:cubicBezTo>
                    <a:pt x="4523667" y="0"/>
                    <a:pt x="4533936" y="10269"/>
                    <a:pt x="4533936" y="22936"/>
                  </a:cubicBezTo>
                  <a:lnTo>
                    <a:pt x="4533936" y="2444397"/>
                  </a:lnTo>
                  <a:cubicBezTo>
                    <a:pt x="4533936" y="2457064"/>
                    <a:pt x="4523667" y="2467333"/>
                    <a:pt x="4511000" y="2467333"/>
                  </a:cubicBezTo>
                  <a:lnTo>
                    <a:pt x="22936" y="2467333"/>
                  </a:lnTo>
                  <a:cubicBezTo>
                    <a:pt x="10269" y="2467333"/>
                    <a:pt x="0" y="2457064"/>
                    <a:pt x="0" y="2444397"/>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505433"/>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1332655" y="3457833"/>
            <a:ext cx="3150450" cy="2083255"/>
            <a:chOff x="-5771" y="-45516"/>
            <a:chExt cx="545039" cy="360410"/>
          </a:xfrm>
        </p:grpSpPr>
        <p:sp>
          <p:nvSpPr>
            <p:cNvPr id="9" name="Freeform 9"/>
            <p:cNvSpPr/>
            <p:nvPr/>
          </p:nvSpPr>
          <p:spPr>
            <a:xfrm>
              <a:off x="0" y="0"/>
              <a:ext cx="539268" cy="246110"/>
            </a:xfrm>
            <a:custGeom>
              <a:avLst/>
              <a:gdLst/>
              <a:ahLst/>
              <a:cxnLst/>
              <a:rect l="l" t="t" r="r" b="b"/>
              <a:pathLst>
                <a:path w="539268" h="246110">
                  <a:moveTo>
                    <a:pt x="89413" y="0"/>
                  </a:moveTo>
                  <a:lnTo>
                    <a:pt x="449855" y="0"/>
                  </a:lnTo>
                  <a:cubicBezTo>
                    <a:pt x="499236" y="0"/>
                    <a:pt x="539268" y="40032"/>
                    <a:pt x="539268" y="89413"/>
                  </a:cubicBezTo>
                  <a:lnTo>
                    <a:pt x="539268" y="156697"/>
                  </a:lnTo>
                  <a:cubicBezTo>
                    <a:pt x="539268" y="180411"/>
                    <a:pt x="529848" y="203154"/>
                    <a:pt x="513080" y="219922"/>
                  </a:cubicBezTo>
                  <a:cubicBezTo>
                    <a:pt x="496311" y="236690"/>
                    <a:pt x="473569" y="246110"/>
                    <a:pt x="449855" y="246110"/>
                  </a:cubicBezTo>
                  <a:lnTo>
                    <a:pt x="89413" y="246110"/>
                  </a:lnTo>
                  <a:cubicBezTo>
                    <a:pt x="40032" y="246110"/>
                    <a:pt x="0" y="206079"/>
                    <a:pt x="0" y="156697"/>
                  </a:cubicBezTo>
                  <a:lnTo>
                    <a:pt x="0" y="89413"/>
                  </a:lnTo>
                  <a:cubicBezTo>
                    <a:pt x="0" y="40032"/>
                    <a:pt x="40032" y="0"/>
                    <a:pt x="89413" y="0"/>
                  </a:cubicBezTo>
                  <a:close/>
                </a:path>
              </a:pathLst>
            </a:custGeom>
            <a:solidFill>
              <a:srgbClr val="1757C7"/>
            </a:solidFill>
            <a:ln w="47625" cap="rnd">
              <a:solidFill>
                <a:srgbClr val="0D367D"/>
              </a:solidFill>
              <a:prstDash val="solid"/>
              <a:round/>
            </a:ln>
          </p:spPr>
        </p:sp>
        <p:sp>
          <p:nvSpPr>
            <p:cNvPr id="10" name="TextBox 10"/>
            <p:cNvSpPr txBox="1"/>
            <p:nvPr/>
          </p:nvSpPr>
          <p:spPr>
            <a:xfrm>
              <a:off x="-5771" y="-45516"/>
              <a:ext cx="539268" cy="360410"/>
            </a:xfrm>
            <a:prstGeom prst="rect">
              <a:avLst/>
            </a:prstGeom>
          </p:spPr>
          <p:txBody>
            <a:bodyPr lIns="50800" tIns="50800" rIns="50800" bIns="50800" rtlCol="0" anchor="ctr"/>
            <a:lstStyle/>
            <a:p>
              <a:pPr algn="ctr">
                <a:lnSpc>
                  <a:spcPts val="8400"/>
                </a:lnSpc>
              </a:pPr>
              <a:r>
                <a:rPr lang="en-US" sz="6000" b="1" dirty="0" err="1">
                  <a:solidFill>
                    <a:srgbClr val="FFFFFF"/>
                  </a:solidFill>
                  <a:latin typeface="Open Sans Bold"/>
                  <a:ea typeface="Open Sans Bold"/>
                  <a:cs typeface="Open Sans Bold"/>
                  <a:sym typeface="Open Sans Bold"/>
                </a:rPr>
                <a:t>Thoi</a:t>
              </a:r>
              <a:endParaRPr lang="en-US" sz="6000" b="1" dirty="0">
                <a:solidFill>
                  <a:srgbClr val="FFFFFF"/>
                </a:solidFill>
                <a:latin typeface="Open Sans Bold"/>
                <a:ea typeface="Open Sans Bold"/>
                <a:cs typeface="Open Sans Bold"/>
                <a:sym typeface="Open Sans Bold"/>
              </a:endParaRPr>
            </a:p>
          </p:txBody>
        </p:sp>
      </p:grpSp>
      <p:sp>
        <p:nvSpPr>
          <p:cNvPr id="11" name="Freeform 11"/>
          <p:cNvSpPr/>
          <p:nvPr/>
        </p:nvSpPr>
        <p:spPr>
          <a:xfrm>
            <a:off x="4815081" y="1799421"/>
            <a:ext cx="8013698" cy="3344079"/>
          </a:xfrm>
          <a:custGeom>
            <a:avLst/>
            <a:gdLst/>
            <a:ahLst/>
            <a:cxnLst/>
            <a:rect l="l" t="t" r="r" b="b"/>
            <a:pathLst>
              <a:path w="8013698" h="3344079">
                <a:moveTo>
                  <a:pt x="0" y="0"/>
                </a:moveTo>
                <a:lnTo>
                  <a:pt x="8013698" y="0"/>
                </a:lnTo>
                <a:lnTo>
                  <a:pt x="8013698" y="3344079"/>
                </a:lnTo>
                <a:lnTo>
                  <a:pt x="0" y="3344079"/>
                </a:lnTo>
                <a:lnTo>
                  <a:pt x="0" y="0"/>
                </a:lnTo>
                <a:close/>
              </a:path>
            </a:pathLst>
          </a:custGeom>
          <a:blipFill>
            <a:blip r:embed="rId4"/>
            <a:stretch>
              <a:fillRect t="-59119"/>
            </a:stretch>
          </a:blipFill>
        </p:spPr>
      </p:sp>
      <p:sp>
        <p:nvSpPr>
          <p:cNvPr id="12" name="TextBox 12"/>
          <p:cNvSpPr txBox="1"/>
          <p:nvPr/>
        </p:nvSpPr>
        <p:spPr>
          <a:xfrm>
            <a:off x="1366013" y="6304705"/>
            <a:ext cx="14911835" cy="1600200"/>
          </a:xfrm>
          <a:prstGeom prst="rect">
            <a:avLst/>
          </a:prstGeom>
        </p:spPr>
        <p:txBody>
          <a:bodyPr lIns="0" tIns="0" rIns="0" bIns="0" rtlCol="0" anchor="t">
            <a:spAutoFit/>
          </a:bodyPr>
          <a:lstStyle/>
          <a:p>
            <a:pPr algn="just">
              <a:lnSpc>
                <a:spcPts val="6300"/>
              </a:lnSpc>
            </a:pPr>
            <a:r>
              <a:rPr lang="en-US" sz="5000" b="1" dirty="0" err="1">
                <a:solidFill>
                  <a:srgbClr val="1757C7"/>
                </a:solidFill>
                <a:latin typeface="Open Sans Bold"/>
                <a:ea typeface="Open Sans Bold"/>
                <a:cs typeface="Open Sans Bold"/>
                <a:sym typeface="Open Sans Bold"/>
              </a:rPr>
              <a:t>bộ</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phận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của</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khung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cửi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hoặc</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máy</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dệt</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để</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luồn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sợi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khi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dệt</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vải</a:t>
            </a:r>
            <a:r>
              <a:rPr lang="en-US" sz="5000" b="1" dirty="0">
                <a:solidFill>
                  <a:srgbClr val="1757C7"/>
                </a:solidFill>
                <a:latin typeface="Open Sans Bold"/>
                <a:ea typeface="Open Sans Bold"/>
                <a:cs typeface="Open Sans Bold"/>
                <a:sym typeface="Open Sans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534792"/>
            <a:ext cx="17214789" cy="9368153"/>
            <a:chOff x="0" y="0"/>
            <a:chExt cx="4533936" cy="2467333"/>
          </a:xfrm>
        </p:grpSpPr>
        <p:sp>
          <p:nvSpPr>
            <p:cNvPr id="6" name="Freeform 6"/>
            <p:cNvSpPr/>
            <p:nvPr/>
          </p:nvSpPr>
          <p:spPr>
            <a:xfrm>
              <a:off x="0" y="0"/>
              <a:ext cx="4533936" cy="2467333"/>
            </a:xfrm>
            <a:custGeom>
              <a:avLst/>
              <a:gdLst/>
              <a:ahLst/>
              <a:cxnLst/>
              <a:rect l="l" t="t" r="r" b="b"/>
              <a:pathLst>
                <a:path w="4533936" h="2467333">
                  <a:moveTo>
                    <a:pt x="22936" y="0"/>
                  </a:moveTo>
                  <a:lnTo>
                    <a:pt x="4511000" y="0"/>
                  </a:lnTo>
                  <a:cubicBezTo>
                    <a:pt x="4523667" y="0"/>
                    <a:pt x="4533936" y="10269"/>
                    <a:pt x="4533936" y="22936"/>
                  </a:cubicBezTo>
                  <a:lnTo>
                    <a:pt x="4533936" y="2444397"/>
                  </a:lnTo>
                  <a:cubicBezTo>
                    <a:pt x="4533936" y="2457064"/>
                    <a:pt x="4523667" y="2467333"/>
                    <a:pt x="4511000" y="2467333"/>
                  </a:cubicBezTo>
                  <a:lnTo>
                    <a:pt x="22936" y="2467333"/>
                  </a:lnTo>
                  <a:cubicBezTo>
                    <a:pt x="10269" y="2467333"/>
                    <a:pt x="0" y="2457064"/>
                    <a:pt x="0" y="2444397"/>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505433"/>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1028700" y="4846942"/>
            <a:ext cx="4551949" cy="2083255"/>
            <a:chOff x="0" y="-71380"/>
            <a:chExt cx="787504" cy="360410"/>
          </a:xfrm>
        </p:grpSpPr>
        <p:sp>
          <p:nvSpPr>
            <p:cNvPr id="9" name="Freeform 9"/>
            <p:cNvSpPr/>
            <p:nvPr/>
          </p:nvSpPr>
          <p:spPr>
            <a:xfrm>
              <a:off x="0" y="0"/>
              <a:ext cx="785101" cy="246110"/>
            </a:xfrm>
            <a:custGeom>
              <a:avLst/>
              <a:gdLst/>
              <a:ahLst/>
              <a:cxnLst/>
              <a:rect l="l" t="t" r="r" b="b"/>
              <a:pathLst>
                <a:path w="785101" h="246110">
                  <a:moveTo>
                    <a:pt x="61416" y="0"/>
                  </a:moveTo>
                  <a:lnTo>
                    <a:pt x="723685" y="0"/>
                  </a:lnTo>
                  <a:cubicBezTo>
                    <a:pt x="739973" y="0"/>
                    <a:pt x="755595" y="6471"/>
                    <a:pt x="767112" y="17988"/>
                  </a:cubicBezTo>
                  <a:cubicBezTo>
                    <a:pt x="778630" y="29506"/>
                    <a:pt x="785101" y="45127"/>
                    <a:pt x="785101" y="61416"/>
                  </a:cubicBezTo>
                  <a:lnTo>
                    <a:pt x="785101" y="184694"/>
                  </a:lnTo>
                  <a:cubicBezTo>
                    <a:pt x="785101" y="200983"/>
                    <a:pt x="778630" y="216604"/>
                    <a:pt x="767112" y="228122"/>
                  </a:cubicBezTo>
                  <a:cubicBezTo>
                    <a:pt x="755595" y="239640"/>
                    <a:pt x="739973" y="246110"/>
                    <a:pt x="723685" y="246110"/>
                  </a:cubicBezTo>
                  <a:lnTo>
                    <a:pt x="61416" y="246110"/>
                  </a:lnTo>
                  <a:cubicBezTo>
                    <a:pt x="45127" y="246110"/>
                    <a:pt x="29506" y="239640"/>
                    <a:pt x="17988" y="228122"/>
                  </a:cubicBezTo>
                  <a:cubicBezTo>
                    <a:pt x="6471" y="216604"/>
                    <a:pt x="0" y="200983"/>
                    <a:pt x="0" y="184694"/>
                  </a:cubicBezTo>
                  <a:lnTo>
                    <a:pt x="0" y="61416"/>
                  </a:lnTo>
                  <a:cubicBezTo>
                    <a:pt x="0" y="45127"/>
                    <a:pt x="6471" y="29506"/>
                    <a:pt x="17988" y="17988"/>
                  </a:cubicBezTo>
                  <a:cubicBezTo>
                    <a:pt x="29506" y="6471"/>
                    <a:pt x="45127" y="0"/>
                    <a:pt x="61416" y="0"/>
                  </a:cubicBezTo>
                  <a:close/>
                </a:path>
              </a:pathLst>
            </a:custGeom>
            <a:solidFill>
              <a:srgbClr val="1757C7"/>
            </a:solidFill>
            <a:ln w="47625" cap="rnd">
              <a:solidFill>
                <a:srgbClr val="0D367D"/>
              </a:solidFill>
              <a:prstDash val="solid"/>
              <a:round/>
            </a:ln>
          </p:spPr>
        </p:sp>
        <p:sp>
          <p:nvSpPr>
            <p:cNvPr id="10" name="TextBox 10"/>
            <p:cNvSpPr txBox="1"/>
            <p:nvPr/>
          </p:nvSpPr>
          <p:spPr>
            <a:xfrm>
              <a:off x="2403" y="-71380"/>
              <a:ext cx="785101" cy="360410"/>
            </a:xfrm>
            <a:prstGeom prst="rect">
              <a:avLst/>
            </a:prstGeom>
          </p:spPr>
          <p:txBody>
            <a:bodyPr lIns="50800" tIns="50800" rIns="50800" bIns="50800" rtlCol="0" anchor="ctr"/>
            <a:lstStyle/>
            <a:p>
              <a:pPr algn="ctr">
                <a:lnSpc>
                  <a:spcPts val="8400"/>
                </a:lnSpc>
              </a:pPr>
              <a:r>
                <a:rPr lang="en-US" sz="6000" b="1" dirty="0" err="1">
                  <a:solidFill>
                    <a:srgbClr val="FFFFFF"/>
                  </a:solidFill>
                  <a:latin typeface="Open Sans Bold"/>
                  <a:ea typeface="Open Sans Bold"/>
                  <a:cs typeface="Open Sans Bold"/>
                  <a:sym typeface="Open Sans Bold"/>
                </a:rPr>
                <a:t>Gõ</a:t>
              </a:r>
              <a:r>
                <a:rPr lang="en-US" sz="6000" b="1" dirty="0">
                  <a:solidFill>
                    <a:srgbClr val="FFFFFF"/>
                  </a:solidFill>
                  <a:latin typeface="Open Sans Bold"/>
                  <a:ea typeface="Open Sans Bold"/>
                  <a:cs typeface="Open Sans Bold"/>
                  <a:sym typeface="Open Sans Bold"/>
                </a:rPr>
                <a:t> </a:t>
              </a:r>
              <a:r>
                <a:rPr lang="en-US" sz="6000" b="1" dirty="0" err="1">
                  <a:solidFill>
                    <a:srgbClr val="FFFFFF"/>
                  </a:solidFill>
                  <a:latin typeface="Open Sans Bold"/>
                  <a:ea typeface="Open Sans Bold"/>
                  <a:cs typeface="Open Sans Bold"/>
                  <a:sym typeface="Open Sans Bold"/>
                </a:rPr>
                <a:t>thuyền</a:t>
              </a:r>
              <a:endParaRPr lang="en-US" sz="6000" b="1" dirty="0">
                <a:solidFill>
                  <a:srgbClr val="FFFFFF"/>
                </a:solidFill>
                <a:latin typeface="Open Sans Bold"/>
                <a:ea typeface="Open Sans Bold"/>
                <a:cs typeface="Open Sans Bold"/>
                <a:sym typeface="Open Sans Bold"/>
              </a:endParaRPr>
            </a:p>
          </p:txBody>
        </p:sp>
      </p:grpSp>
      <p:sp>
        <p:nvSpPr>
          <p:cNvPr id="11" name="Freeform 11"/>
          <p:cNvSpPr/>
          <p:nvPr/>
        </p:nvSpPr>
        <p:spPr>
          <a:xfrm>
            <a:off x="6499455" y="1835677"/>
            <a:ext cx="7821948" cy="3989194"/>
          </a:xfrm>
          <a:custGeom>
            <a:avLst/>
            <a:gdLst/>
            <a:ahLst/>
            <a:cxnLst/>
            <a:rect l="l" t="t" r="r" b="b"/>
            <a:pathLst>
              <a:path w="7821948" h="3989194">
                <a:moveTo>
                  <a:pt x="0" y="0"/>
                </a:moveTo>
                <a:lnTo>
                  <a:pt x="7821949" y="0"/>
                </a:lnTo>
                <a:lnTo>
                  <a:pt x="7821949" y="3989194"/>
                </a:lnTo>
                <a:lnTo>
                  <a:pt x="0" y="3989194"/>
                </a:lnTo>
                <a:lnTo>
                  <a:pt x="0" y="0"/>
                </a:lnTo>
                <a:close/>
              </a:path>
            </a:pathLst>
          </a:custGeom>
          <a:blipFill>
            <a:blip r:embed="rId4"/>
            <a:stretch>
              <a:fillRect/>
            </a:stretch>
          </a:blipFill>
        </p:spPr>
      </p:sp>
      <p:sp>
        <p:nvSpPr>
          <p:cNvPr id="12" name="Freeform 12"/>
          <p:cNvSpPr/>
          <p:nvPr/>
        </p:nvSpPr>
        <p:spPr>
          <a:xfrm rot="3145545">
            <a:off x="8137267" y="2854562"/>
            <a:ext cx="2348344" cy="1781227"/>
          </a:xfrm>
          <a:custGeom>
            <a:avLst/>
            <a:gdLst/>
            <a:ahLst/>
            <a:cxnLst/>
            <a:rect l="l" t="t" r="r" b="b"/>
            <a:pathLst>
              <a:path w="2348344" h="1781227">
                <a:moveTo>
                  <a:pt x="0" y="0"/>
                </a:moveTo>
                <a:lnTo>
                  <a:pt x="2348344" y="0"/>
                </a:lnTo>
                <a:lnTo>
                  <a:pt x="2348344" y="1781227"/>
                </a:lnTo>
                <a:lnTo>
                  <a:pt x="0" y="17812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9925685" y="3407463"/>
            <a:ext cx="1741666" cy="1558791"/>
          </a:xfrm>
          <a:custGeom>
            <a:avLst/>
            <a:gdLst/>
            <a:ahLst/>
            <a:cxnLst/>
            <a:rect l="l" t="t" r="r" b="b"/>
            <a:pathLst>
              <a:path w="1741666" h="1558791">
                <a:moveTo>
                  <a:pt x="0" y="0"/>
                </a:moveTo>
                <a:lnTo>
                  <a:pt x="1741665" y="0"/>
                </a:lnTo>
                <a:lnTo>
                  <a:pt x="1741665" y="1558791"/>
                </a:lnTo>
                <a:lnTo>
                  <a:pt x="0" y="15587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1287810" y="7125263"/>
            <a:ext cx="15712379" cy="2400300"/>
          </a:xfrm>
          <a:prstGeom prst="rect">
            <a:avLst/>
          </a:prstGeom>
        </p:spPr>
        <p:txBody>
          <a:bodyPr lIns="0" tIns="0" rIns="0" bIns="0" rtlCol="0" anchor="t">
            <a:spAutoFit/>
          </a:bodyPr>
          <a:lstStyle/>
          <a:p>
            <a:pPr algn="just">
              <a:lnSpc>
                <a:spcPts val="6300"/>
              </a:lnSpc>
            </a:pPr>
            <a:r>
              <a:rPr lang="en-US" sz="5000" b="1" dirty="0">
                <a:solidFill>
                  <a:srgbClr val="1757C7"/>
                </a:solidFill>
                <a:latin typeface="Open Sans Bold"/>
                <a:ea typeface="Open Sans Bold"/>
                <a:cs typeface="Open Sans Bold"/>
                <a:sym typeface="Open Sans Bold"/>
              </a:rPr>
              <a:t>(</a:t>
            </a:r>
            <a:r>
              <a:rPr lang="en-US" sz="5000" b="1" dirty="0" err="1">
                <a:solidFill>
                  <a:srgbClr val="1757C7"/>
                </a:solidFill>
                <a:latin typeface="Open Sans Bold"/>
                <a:ea typeface="Open Sans Bold"/>
                <a:cs typeface="Open Sans Bold"/>
                <a:sym typeface="Open Sans Bold"/>
              </a:rPr>
              <a:t>động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tác</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của</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người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đánh</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cá</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gõ</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mạnh</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vào</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mạn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thuyền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tạo</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nên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tiếng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động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để</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lùa</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cá</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bơi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về</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một</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hướng</a:t>
            </a:r>
            <a:endParaRPr lang="en-US" sz="5000" b="1" dirty="0">
              <a:solidFill>
                <a:srgbClr val="1757C7"/>
              </a:solidFill>
              <a:latin typeface="Open Sans Bold"/>
              <a:ea typeface="Open Sans Bold"/>
              <a:cs typeface="Open Sans Bold"/>
              <a:sym typeface="Open Sans Bo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4"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59" presetClass="path" presetSubtype="0" repeatCount="5000" accel="50000" decel="50000" fill="hold" nodeType="withEffect">
                                  <p:stCondLst>
                                    <p:cond delay="0"/>
                                  </p:stCondLst>
                                  <p:childTnLst>
                                    <p:animMotion origin="layout" path="M -6.94444E-7 -2.59259E-6 C -6.94444E-7 -0.03534 -0.0171 -0.0162 0.01701 -0.0162 " pathEditMode="relative" rAng="0" ptsTypes="AA">
                                      <p:cBhvr>
                                        <p:cTn id="25" dur="1000" fill="hold"/>
                                        <p:tgtEl>
                                          <p:spTgt spid="12"/>
                                        </p:tgtEl>
                                        <p:attrNameLst>
                                          <p:attrName>ppt_x</p:attrName>
                                          <p:attrName>ppt_y</p:attrName>
                                        </p:attrNameLst>
                                      </p:cBhvr>
                                      <p:rCtr x="634" y="-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695739" y="558045"/>
            <a:ext cx="17214789" cy="9120690"/>
            <a:chOff x="0" y="0"/>
            <a:chExt cx="4533936" cy="2402157"/>
          </a:xfrm>
        </p:grpSpPr>
        <p:sp>
          <p:nvSpPr>
            <p:cNvPr id="6" name="Freeform 6"/>
            <p:cNvSpPr/>
            <p:nvPr/>
          </p:nvSpPr>
          <p:spPr>
            <a:xfrm>
              <a:off x="0" y="0"/>
              <a:ext cx="4533936" cy="2402157"/>
            </a:xfrm>
            <a:custGeom>
              <a:avLst/>
              <a:gdLst/>
              <a:ahLst/>
              <a:cxnLst/>
              <a:rect l="l" t="t" r="r" b="b"/>
              <a:pathLst>
                <a:path w="4533936" h="2402157">
                  <a:moveTo>
                    <a:pt x="22936" y="0"/>
                  </a:moveTo>
                  <a:lnTo>
                    <a:pt x="4511000" y="0"/>
                  </a:lnTo>
                  <a:cubicBezTo>
                    <a:pt x="4523667" y="0"/>
                    <a:pt x="4533936" y="10269"/>
                    <a:pt x="4533936" y="22936"/>
                  </a:cubicBezTo>
                  <a:lnTo>
                    <a:pt x="4533936" y="2379221"/>
                  </a:lnTo>
                  <a:cubicBezTo>
                    <a:pt x="4533936" y="2391888"/>
                    <a:pt x="4523667" y="2402157"/>
                    <a:pt x="4511000" y="2402157"/>
                  </a:cubicBezTo>
                  <a:lnTo>
                    <a:pt x="22936" y="2402157"/>
                  </a:lnTo>
                  <a:cubicBezTo>
                    <a:pt x="10269" y="2402157"/>
                    <a:pt x="0" y="2391888"/>
                    <a:pt x="0" y="2379221"/>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440257"/>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rot="457409">
            <a:off x="656142" y="503032"/>
            <a:ext cx="940142" cy="1864745"/>
          </a:xfrm>
          <a:custGeom>
            <a:avLst/>
            <a:gdLst/>
            <a:ahLst/>
            <a:cxnLst/>
            <a:rect l="l" t="t" r="r" b="b"/>
            <a:pathLst>
              <a:path w="940142" h="1864745">
                <a:moveTo>
                  <a:pt x="0" y="0"/>
                </a:moveTo>
                <a:lnTo>
                  <a:pt x="940142" y="0"/>
                </a:lnTo>
                <a:lnTo>
                  <a:pt x="940142" y="1864745"/>
                </a:lnTo>
                <a:lnTo>
                  <a:pt x="0" y="1864745"/>
                </a:lnTo>
                <a:lnTo>
                  <a:pt x="0" y="0"/>
                </a:lnTo>
                <a:close/>
              </a:path>
            </a:pathLst>
          </a:custGeom>
          <a:blipFill>
            <a:blip r:embed="rId4"/>
            <a:stretch>
              <a:fillRect/>
            </a:stretch>
          </a:blipFill>
        </p:spPr>
      </p:sp>
      <p:sp>
        <p:nvSpPr>
          <p:cNvPr id="9" name="Freeform 9"/>
          <p:cNvSpPr/>
          <p:nvPr/>
        </p:nvSpPr>
        <p:spPr>
          <a:xfrm>
            <a:off x="13231399" y="3903415"/>
            <a:ext cx="1357709" cy="767723"/>
          </a:xfrm>
          <a:custGeom>
            <a:avLst/>
            <a:gdLst/>
            <a:ahLst/>
            <a:cxnLst/>
            <a:rect l="l" t="t" r="r" b="b"/>
            <a:pathLst>
              <a:path w="1357709" h="767723">
                <a:moveTo>
                  <a:pt x="0" y="0"/>
                </a:moveTo>
                <a:lnTo>
                  <a:pt x="1357709" y="0"/>
                </a:lnTo>
                <a:lnTo>
                  <a:pt x="1357709" y="767723"/>
                </a:lnTo>
                <a:lnTo>
                  <a:pt x="0" y="767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1916014" y="856437"/>
            <a:ext cx="15624060" cy="1987296"/>
          </a:xfrm>
          <a:prstGeom prst="rect">
            <a:avLst/>
          </a:prstGeom>
        </p:spPr>
        <p:txBody>
          <a:bodyPr lIns="0" tIns="0" rIns="0" bIns="0" rtlCol="0" anchor="t">
            <a:spAutoFit/>
          </a:bodyPr>
          <a:lstStyle/>
          <a:p>
            <a:pPr algn="just">
              <a:lnSpc>
                <a:spcPts val="5291"/>
              </a:lnSpc>
            </a:pPr>
            <a:r>
              <a:rPr lang="en-US" sz="4199" b="1" dirty="0">
                <a:solidFill>
                  <a:srgbClr val="1757C7"/>
                </a:solidFill>
                <a:latin typeface="Open Sans Bold"/>
                <a:ea typeface="Open Sans Bold"/>
                <a:cs typeface="Open Sans Bold"/>
                <a:sym typeface="Open Sans Bold"/>
              </a:rPr>
              <a:t>Ở </a:t>
            </a:r>
            <a:r>
              <a:rPr lang="en-US" sz="4199" b="1" dirty="0" err="1">
                <a:solidFill>
                  <a:srgbClr val="1757C7"/>
                </a:solidFill>
                <a:latin typeface="Open Sans Bold"/>
                <a:ea typeface="Open Sans Bold"/>
                <a:cs typeface="Open Sans Bold"/>
                <a:sym typeface="Open Sans Bold"/>
              </a:rPr>
              <a:t>khổ</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thơ</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thứ</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nhất</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đoàn</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thuyền</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đánh</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cá</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ra</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khơi</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trong</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khung</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cảnh</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thiên</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nhiên</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như</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thế</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nào</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Cách</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miêu</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tả</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của</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nhà</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thơ</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có</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gì</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đặc</a:t>
            </a:r>
            <a:r>
              <a:rPr lang="en-US" sz="4199" b="1" dirty="0">
                <a:solidFill>
                  <a:srgbClr val="1757C7"/>
                </a:solidFill>
                <a:latin typeface="Open Sans Bold"/>
                <a:ea typeface="Open Sans Bold"/>
                <a:cs typeface="Open Sans Bold"/>
                <a:sym typeface="Open Sans Bold"/>
              </a:rPr>
              <a:t> </a:t>
            </a:r>
            <a:r>
              <a:rPr lang="en-US" sz="4199" b="1" dirty="0" err="1">
                <a:solidFill>
                  <a:srgbClr val="1757C7"/>
                </a:solidFill>
                <a:latin typeface="Open Sans Bold"/>
                <a:ea typeface="Open Sans Bold"/>
                <a:cs typeface="Open Sans Bold"/>
                <a:sym typeface="Open Sans Bold"/>
              </a:rPr>
              <a:t>biệt</a:t>
            </a:r>
            <a:r>
              <a:rPr lang="en-US" sz="4199" b="1" dirty="0">
                <a:solidFill>
                  <a:srgbClr val="1757C7"/>
                </a:solidFill>
                <a:latin typeface="Open Sans Bold"/>
                <a:ea typeface="Open Sans Bold"/>
                <a:cs typeface="Open Sans Bold"/>
                <a:sym typeface="Open Sans Bold"/>
              </a:rPr>
              <a:t>?</a:t>
            </a:r>
          </a:p>
        </p:txBody>
      </p:sp>
      <p:grpSp>
        <p:nvGrpSpPr>
          <p:cNvPr id="11" name="Group 11"/>
          <p:cNvGrpSpPr/>
          <p:nvPr/>
        </p:nvGrpSpPr>
        <p:grpSpPr>
          <a:xfrm>
            <a:off x="2191267" y="2996946"/>
            <a:ext cx="4525180" cy="2504792"/>
            <a:chOff x="0" y="0"/>
            <a:chExt cx="6033573" cy="3339723"/>
          </a:xfrm>
        </p:grpSpPr>
        <p:sp>
          <p:nvSpPr>
            <p:cNvPr id="12" name="Freeform 12"/>
            <p:cNvSpPr/>
            <p:nvPr/>
          </p:nvSpPr>
          <p:spPr>
            <a:xfrm>
              <a:off x="0" y="0"/>
              <a:ext cx="3741986" cy="3339723"/>
            </a:xfrm>
            <a:custGeom>
              <a:avLst/>
              <a:gdLst/>
              <a:ahLst/>
              <a:cxnLst/>
              <a:rect l="l" t="t" r="r" b="b"/>
              <a:pathLst>
                <a:path w="3741986" h="3339723">
                  <a:moveTo>
                    <a:pt x="0" y="0"/>
                  </a:moveTo>
                  <a:lnTo>
                    <a:pt x="3741986" y="0"/>
                  </a:lnTo>
                  <a:lnTo>
                    <a:pt x="3741986" y="3339723"/>
                  </a:lnTo>
                  <a:lnTo>
                    <a:pt x="0" y="3339723"/>
                  </a:lnTo>
                  <a:lnTo>
                    <a:pt x="0" y="0"/>
                  </a:lnTo>
                  <a:close/>
                </a:path>
              </a:pathLst>
            </a:custGeom>
            <a:blipFill>
              <a:blip r:embed="rId7"/>
              <a:stretch>
                <a:fillRect/>
              </a:stretch>
            </a:blipFill>
          </p:spPr>
        </p:sp>
        <p:sp>
          <p:nvSpPr>
            <p:cNvPr id="13" name="TextBox 13"/>
            <p:cNvSpPr txBox="1"/>
            <p:nvPr/>
          </p:nvSpPr>
          <p:spPr>
            <a:xfrm>
              <a:off x="2845559" y="1010342"/>
              <a:ext cx="3188015" cy="865378"/>
            </a:xfrm>
            <a:prstGeom prst="rect">
              <a:avLst/>
            </a:prstGeom>
          </p:spPr>
          <p:txBody>
            <a:bodyPr lIns="0" tIns="0" rIns="0" bIns="0" rtlCol="0" anchor="t">
              <a:spAutoFit/>
            </a:bodyPr>
            <a:lstStyle/>
            <a:p>
              <a:pPr algn="ctr">
                <a:lnSpc>
                  <a:spcPts val="5291"/>
                </a:lnSpc>
              </a:pPr>
              <a:r>
                <a:rPr lang="en-US" sz="4199" b="1">
                  <a:solidFill>
                    <a:srgbClr val="1757C7"/>
                  </a:solidFill>
                  <a:latin typeface="Open Sans Bold"/>
                  <a:ea typeface="Open Sans Bold"/>
                  <a:cs typeface="Open Sans Bold"/>
                  <a:sym typeface="Open Sans Bold"/>
                </a:rPr>
                <a:t>Mặt trời</a:t>
              </a:r>
            </a:p>
          </p:txBody>
        </p:sp>
      </p:grpSp>
      <p:grpSp>
        <p:nvGrpSpPr>
          <p:cNvPr id="14" name="Group 14"/>
          <p:cNvGrpSpPr/>
          <p:nvPr/>
        </p:nvGrpSpPr>
        <p:grpSpPr>
          <a:xfrm>
            <a:off x="7710067" y="3328572"/>
            <a:ext cx="3618440" cy="1814928"/>
            <a:chOff x="0" y="0"/>
            <a:chExt cx="4824587" cy="2419904"/>
          </a:xfrm>
        </p:grpSpPr>
        <p:sp>
          <p:nvSpPr>
            <p:cNvPr id="15" name="Freeform 15"/>
            <p:cNvSpPr/>
            <p:nvPr/>
          </p:nvSpPr>
          <p:spPr>
            <a:xfrm>
              <a:off x="0" y="0"/>
              <a:ext cx="2933217" cy="2419904"/>
            </a:xfrm>
            <a:custGeom>
              <a:avLst/>
              <a:gdLst/>
              <a:ahLst/>
              <a:cxnLst/>
              <a:rect l="l" t="t" r="r" b="b"/>
              <a:pathLst>
                <a:path w="2933217" h="2419904">
                  <a:moveTo>
                    <a:pt x="0" y="0"/>
                  </a:moveTo>
                  <a:lnTo>
                    <a:pt x="2933217" y="0"/>
                  </a:lnTo>
                  <a:lnTo>
                    <a:pt x="2933217" y="2419904"/>
                  </a:lnTo>
                  <a:lnTo>
                    <a:pt x="0" y="2419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TextBox 16"/>
            <p:cNvSpPr txBox="1"/>
            <p:nvPr/>
          </p:nvSpPr>
          <p:spPr>
            <a:xfrm>
              <a:off x="1636572" y="758213"/>
              <a:ext cx="3188015" cy="1031875"/>
            </a:xfrm>
            <a:prstGeom prst="rect">
              <a:avLst/>
            </a:prstGeom>
          </p:spPr>
          <p:txBody>
            <a:bodyPr lIns="0" tIns="0" rIns="0" bIns="0" rtlCol="0" anchor="t">
              <a:spAutoFit/>
            </a:bodyPr>
            <a:lstStyle/>
            <a:p>
              <a:pPr algn="ctr">
                <a:lnSpc>
                  <a:spcPts val="6299"/>
                </a:lnSpc>
              </a:pPr>
              <a:r>
                <a:rPr lang="en-US" sz="4999" b="1">
                  <a:solidFill>
                    <a:srgbClr val="1757C7"/>
                  </a:solidFill>
                  <a:latin typeface="Open Sans Bold"/>
                  <a:ea typeface="Open Sans Bold"/>
                  <a:cs typeface="Open Sans Bold"/>
                  <a:sym typeface="Open Sans Bold"/>
                </a:rPr>
                <a:t>Sóng</a:t>
              </a:r>
            </a:p>
          </p:txBody>
        </p:sp>
      </p:grpSp>
      <p:pic>
        <p:nvPicPr>
          <p:cNvPr id="21" name="Picture 20"/>
          <p:cNvPicPr>
            <a:picLocks noChangeAspect="1"/>
          </p:cNvPicPr>
          <p:nvPr/>
        </p:nvPicPr>
        <p:blipFill>
          <a:blip r:embed="rId10"/>
          <a:stretch>
            <a:fillRect/>
          </a:stretch>
        </p:blipFill>
        <p:spPr>
          <a:xfrm>
            <a:off x="6809089" y="5339870"/>
            <a:ext cx="4663844" cy="440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351436"/>
            <a:ext cx="17214789" cy="6920508"/>
            <a:chOff x="0" y="0"/>
            <a:chExt cx="4533936" cy="1822685"/>
          </a:xfrm>
        </p:grpSpPr>
        <p:sp>
          <p:nvSpPr>
            <p:cNvPr id="6" name="Freeform 6"/>
            <p:cNvSpPr/>
            <p:nvPr/>
          </p:nvSpPr>
          <p:spPr>
            <a:xfrm>
              <a:off x="0" y="0"/>
              <a:ext cx="4533936" cy="1822685"/>
            </a:xfrm>
            <a:custGeom>
              <a:avLst/>
              <a:gdLst/>
              <a:ahLst/>
              <a:cxnLst/>
              <a:rect l="l" t="t" r="r" b="b"/>
              <a:pathLst>
                <a:path w="4533936" h="1822685">
                  <a:moveTo>
                    <a:pt x="22936" y="0"/>
                  </a:moveTo>
                  <a:lnTo>
                    <a:pt x="4511000" y="0"/>
                  </a:lnTo>
                  <a:cubicBezTo>
                    <a:pt x="4523667" y="0"/>
                    <a:pt x="4533936" y="10269"/>
                    <a:pt x="4533936" y="22936"/>
                  </a:cubicBezTo>
                  <a:lnTo>
                    <a:pt x="4533936" y="1799749"/>
                  </a:lnTo>
                  <a:cubicBezTo>
                    <a:pt x="4533936" y="1812417"/>
                    <a:pt x="4523667" y="1822685"/>
                    <a:pt x="4511000" y="1822685"/>
                  </a:cubicBezTo>
                  <a:lnTo>
                    <a:pt x="22936" y="1822685"/>
                  </a:lnTo>
                  <a:cubicBezTo>
                    <a:pt x="10269" y="1822685"/>
                    <a:pt x="0" y="1812417"/>
                    <a:pt x="0" y="1799749"/>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1860785"/>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rot="457409">
            <a:off x="815276" y="762998"/>
            <a:ext cx="940142" cy="1864745"/>
          </a:xfrm>
          <a:custGeom>
            <a:avLst/>
            <a:gdLst/>
            <a:ahLst/>
            <a:cxnLst/>
            <a:rect l="l" t="t" r="r" b="b"/>
            <a:pathLst>
              <a:path w="940142" h="1864745">
                <a:moveTo>
                  <a:pt x="0" y="0"/>
                </a:moveTo>
                <a:lnTo>
                  <a:pt x="940142" y="0"/>
                </a:lnTo>
                <a:lnTo>
                  <a:pt x="940142" y="1864745"/>
                </a:lnTo>
                <a:lnTo>
                  <a:pt x="0" y="1864745"/>
                </a:lnTo>
                <a:lnTo>
                  <a:pt x="0" y="0"/>
                </a:lnTo>
                <a:close/>
              </a:path>
            </a:pathLst>
          </a:custGeom>
          <a:blipFill>
            <a:blip r:embed="rId4"/>
            <a:stretch>
              <a:fillRect/>
            </a:stretch>
          </a:blipFill>
        </p:spPr>
      </p:sp>
      <p:sp>
        <p:nvSpPr>
          <p:cNvPr id="9" name="Freeform 9"/>
          <p:cNvSpPr/>
          <p:nvPr/>
        </p:nvSpPr>
        <p:spPr>
          <a:xfrm>
            <a:off x="14437000" y="4917692"/>
            <a:ext cx="1622981" cy="917722"/>
          </a:xfrm>
          <a:custGeom>
            <a:avLst/>
            <a:gdLst/>
            <a:ahLst/>
            <a:cxnLst/>
            <a:rect l="l" t="t" r="r" b="b"/>
            <a:pathLst>
              <a:path w="1622981" h="917722">
                <a:moveTo>
                  <a:pt x="0" y="0"/>
                </a:moveTo>
                <a:lnTo>
                  <a:pt x="1622981" y="0"/>
                </a:lnTo>
                <a:lnTo>
                  <a:pt x="1622981" y="917722"/>
                </a:lnTo>
                <a:lnTo>
                  <a:pt x="0" y="9177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2143666" y="1074072"/>
            <a:ext cx="15348806" cy="2127885"/>
          </a:xfrm>
          <a:prstGeom prst="rect">
            <a:avLst/>
          </a:prstGeom>
        </p:spPr>
        <p:txBody>
          <a:bodyPr lIns="0" tIns="0" rIns="0" bIns="0" rtlCol="0" anchor="t">
            <a:spAutoFit/>
          </a:bodyPr>
          <a:lstStyle/>
          <a:p>
            <a:pPr algn="just">
              <a:lnSpc>
                <a:spcPts val="5670"/>
              </a:lnSpc>
            </a:pPr>
            <a:r>
              <a:rPr lang="en-US" sz="4500" b="1">
                <a:solidFill>
                  <a:srgbClr val="1757C7"/>
                </a:solidFill>
                <a:latin typeface="Open Sans Bold"/>
                <a:ea typeface="Open Sans Bold"/>
                <a:cs typeface="Open Sans Bold"/>
                <a:sym typeface="Open Sans Bold"/>
              </a:rPr>
              <a:t>Ở khổ thơ thứ nhất, đoàn thuyền đánh cá ra khơi trong khung cảnh thiên nhiên như thế nào? Cách miêu tả của nhà thơ có gì đặc biệt?</a:t>
            </a:r>
          </a:p>
        </p:txBody>
      </p:sp>
      <p:grpSp>
        <p:nvGrpSpPr>
          <p:cNvPr id="11" name="Group 11"/>
          <p:cNvGrpSpPr/>
          <p:nvPr/>
        </p:nvGrpSpPr>
        <p:grpSpPr>
          <a:xfrm>
            <a:off x="7651795" y="3858994"/>
            <a:ext cx="4332548" cy="2354251"/>
            <a:chOff x="1180040" y="-764683"/>
            <a:chExt cx="5776731" cy="3139002"/>
          </a:xfrm>
        </p:grpSpPr>
        <p:sp>
          <p:nvSpPr>
            <p:cNvPr id="12" name="Freeform 12"/>
            <p:cNvSpPr/>
            <p:nvPr/>
          </p:nvSpPr>
          <p:spPr>
            <a:xfrm>
              <a:off x="1180040" y="-764683"/>
              <a:ext cx="3804851" cy="3139002"/>
            </a:xfrm>
            <a:custGeom>
              <a:avLst/>
              <a:gdLst/>
              <a:ahLst/>
              <a:cxnLst/>
              <a:rect l="l" t="t" r="r" b="b"/>
              <a:pathLst>
                <a:path w="3804851" h="3139002">
                  <a:moveTo>
                    <a:pt x="0" y="0"/>
                  </a:moveTo>
                  <a:lnTo>
                    <a:pt x="3804851" y="0"/>
                  </a:lnTo>
                  <a:lnTo>
                    <a:pt x="3804851" y="3139002"/>
                  </a:lnTo>
                  <a:lnTo>
                    <a:pt x="0" y="31390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2821407" y="362962"/>
              <a:ext cx="4135364" cy="1126236"/>
            </a:xfrm>
            <a:prstGeom prst="rect">
              <a:avLst/>
            </a:prstGeom>
          </p:spPr>
          <p:txBody>
            <a:bodyPr lIns="0" tIns="0" rIns="0" bIns="0" rtlCol="0" anchor="t">
              <a:spAutoFit/>
            </a:bodyPr>
            <a:lstStyle/>
            <a:p>
              <a:pPr algn="ctr">
                <a:lnSpc>
                  <a:spcPts val="6804"/>
                </a:lnSpc>
              </a:pPr>
              <a:r>
                <a:rPr lang="en-US" sz="5400" b="1">
                  <a:solidFill>
                    <a:srgbClr val="1757C7"/>
                  </a:solidFill>
                  <a:latin typeface="Open Sans Bold"/>
                  <a:ea typeface="Open Sans Bold"/>
                  <a:cs typeface="Open Sans Bold"/>
                  <a:sym typeface="Open Sans Bold"/>
                </a:rPr>
                <a:t>Sóng</a:t>
              </a:r>
            </a:p>
          </p:txBody>
        </p:sp>
      </p:grpSp>
      <p:grpSp>
        <p:nvGrpSpPr>
          <p:cNvPr id="14" name="Group 14"/>
          <p:cNvGrpSpPr/>
          <p:nvPr/>
        </p:nvGrpSpPr>
        <p:grpSpPr>
          <a:xfrm>
            <a:off x="1028700" y="3388804"/>
            <a:ext cx="5717693" cy="3164876"/>
            <a:chOff x="0" y="0"/>
            <a:chExt cx="7623590" cy="4219834"/>
          </a:xfrm>
        </p:grpSpPr>
        <p:sp>
          <p:nvSpPr>
            <p:cNvPr id="15" name="Freeform 15"/>
            <p:cNvSpPr/>
            <p:nvPr/>
          </p:nvSpPr>
          <p:spPr>
            <a:xfrm>
              <a:off x="0" y="0"/>
              <a:ext cx="4728105" cy="4219834"/>
            </a:xfrm>
            <a:custGeom>
              <a:avLst/>
              <a:gdLst/>
              <a:ahLst/>
              <a:cxnLst/>
              <a:rect l="l" t="t" r="r" b="b"/>
              <a:pathLst>
                <a:path w="4728105" h="4219834">
                  <a:moveTo>
                    <a:pt x="0" y="0"/>
                  </a:moveTo>
                  <a:lnTo>
                    <a:pt x="4728105" y="0"/>
                  </a:lnTo>
                  <a:lnTo>
                    <a:pt x="4728105" y="4219834"/>
                  </a:lnTo>
                  <a:lnTo>
                    <a:pt x="0" y="4219834"/>
                  </a:lnTo>
                  <a:lnTo>
                    <a:pt x="0" y="0"/>
                  </a:lnTo>
                  <a:close/>
                </a:path>
              </a:pathLst>
            </a:custGeom>
            <a:blipFill>
              <a:blip r:embed="rId9"/>
              <a:stretch>
                <a:fillRect/>
              </a:stretch>
            </a:blipFill>
          </p:spPr>
        </p:sp>
        <p:sp>
          <p:nvSpPr>
            <p:cNvPr id="16" name="TextBox 16"/>
            <p:cNvSpPr txBox="1"/>
            <p:nvPr/>
          </p:nvSpPr>
          <p:spPr>
            <a:xfrm>
              <a:off x="3595444" y="1262565"/>
              <a:ext cx="4028147" cy="1126236"/>
            </a:xfrm>
            <a:prstGeom prst="rect">
              <a:avLst/>
            </a:prstGeom>
          </p:spPr>
          <p:txBody>
            <a:bodyPr lIns="0" tIns="0" rIns="0" bIns="0" rtlCol="0" anchor="t">
              <a:spAutoFit/>
            </a:bodyPr>
            <a:lstStyle/>
            <a:p>
              <a:pPr algn="ctr">
                <a:lnSpc>
                  <a:spcPts val="6804"/>
                </a:lnSpc>
              </a:pPr>
              <a:r>
                <a:rPr lang="en-US" sz="5400" b="1">
                  <a:solidFill>
                    <a:srgbClr val="1757C7"/>
                  </a:solidFill>
                  <a:latin typeface="Open Sans Bold"/>
                  <a:ea typeface="Open Sans Bold"/>
                  <a:cs typeface="Open Sans Bold"/>
                  <a:sym typeface="Open Sans Bold"/>
                </a:rPr>
                <a:t>Mặt trời</a:t>
              </a:r>
            </a:p>
          </p:txBody>
        </p:sp>
      </p:grpSp>
      <p:grpSp>
        <p:nvGrpSpPr>
          <p:cNvPr id="21" name="Group 20"/>
          <p:cNvGrpSpPr/>
          <p:nvPr/>
        </p:nvGrpSpPr>
        <p:grpSpPr>
          <a:xfrm>
            <a:off x="4930947" y="6134949"/>
            <a:ext cx="8295333" cy="4261418"/>
            <a:chOff x="3725283" y="6723472"/>
            <a:chExt cx="7436799" cy="3792174"/>
          </a:xfrm>
        </p:grpSpPr>
        <p:pic>
          <p:nvPicPr>
            <p:cNvPr id="20" name="Picture 19"/>
            <p:cNvPicPr>
              <a:picLocks noChangeAspect="1"/>
            </p:cNvPicPr>
            <p:nvPr/>
          </p:nvPicPr>
          <p:blipFill>
            <a:blip r:embed="rId10"/>
            <a:stretch>
              <a:fillRect/>
            </a:stretch>
          </p:blipFill>
          <p:spPr>
            <a:xfrm>
              <a:off x="4843175" y="6723472"/>
              <a:ext cx="6318907" cy="3792174"/>
            </a:xfrm>
            <a:prstGeom prst="rect">
              <a:avLst/>
            </a:prstGeom>
          </p:spPr>
        </p:pic>
        <p:sp>
          <p:nvSpPr>
            <p:cNvPr id="17" name="Freeform 17"/>
            <p:cNvSpPr/>
            <p:nvPr/>
          </p:nvSpPr>
          <p:spPr>
            <a:xfrm>
              <a:off x="3725283" y="7271944"/>
              <a:ext cx="2095899" cy="2926211"/>
            </a:xfrm>
            <a:custGeom>
              <a:avLst/>
              <a:gdLst/>
              <a:ahLst/>
              <a:cxnLst/>
              <a:rect l="l" t="t" r="r" b="b"/>
              <a:pathLst>
                <a:path w="2095899" h="2926211">
                  <a:moveTo>
                    <a:pt x="0" y="0"/>
                  </a:moveTo>
                  <a:lnTo>
                    <a:pt x="2095899" y="0"/>
                  </a:lnTo>
                  <a:lnTo>
                    <a:pt x="2095899" y="2926211"/>
                  </a:lnTo>
                  <a:lnTo>
                    <a:pt x="0" y="2926211"/>
                  </a:lnTo>
                  <a:lnTo>
                    <a:pt x="0" y="0"/>
                  </a:lnTo>
                  <a:close/>
                </a:path>
              </a:pathLst>
            </a:custGeom>
            <a:blipFill>
              <a:blip r:embed="rId11"/>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501738"/>
            <a:ext cx="17214789" cy="9442362"/>
            <a:chOff x="0" y="0"/>
            <a:chExt cx="4533936" cy="1502309"/>
          </a:xfrm>
        </p:grpSpPr>
        <p:sp>
          <p:nvSpPr>
            <p:cNvPr id="6" name="Freeform 6"/>
            <p:cNvSpPr/>
            <p:nvPr/>
          </p:nvSpPr>
          <p:spPr>
            <a:xfrm>
              <a:off x="0" y="0"/>
              <a:ext cx="4533936" cy="1502309"/>
            </a:xfrm>
            <a:custGeom>
              <a:avLst/>
              <a:gdLst/>
              <a:ahLst/>
              <a:cxnLst/>
              <a:rect l="l" t="t" r="r" b="b"/>
              <a:pathLst>
                <a:path w="4533936" h="1502309">
                  <a:moveTo>
                    <a:pt x="22936" y="0"/>
                  </a:moveTo>
                  <a:lnTo>
                    <a:pt x="4511000" y="0"/>
                  </a:lnTo>
                  <a:cubicBezTo>
                    <a:pt x="4523667" y="0"/>
                    <a:pt x="4533936" y="10269"/>
                    <a:pt x="4533936" y="22936"/>
                  </a:cubicBezTo>
                  <a:lnTo>
                    <a:pt x="4533936" y="1479373"/>
                  </a:lnTo>
                  <a:cubicBezTo>
                    <a:pt x="4533936" y="1492041"/>
                    <a:pt x="4523667" y="1502309"/>
                    <a:pt x="4511000" y="1502309"/>
                  </a:cubicBezTo>
                  <a:lnTo>
                    <a:pt x="22936" y="1502309"/>
                  </a:lnTo>
                  <a:cubicBezTo>
                    <a:pt x="10269" y="1502309"/>
                    <a:pt x="0" y="1492041"/>
                    <a:pt x="0" y="1479373"/>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1540409"/>
            </a:xfrm>
            <a:prstGeom prst="rect">
              <a:avLst/>
            </a:prstGeom>
          </p:spPr>
          <p:txBody>
            <a:bodyPr lIns="50800" tIns="50800" rIns="50800" bIns="50800" rtlCol="0" anchor="ctr"/>
            <a:lstStyle/>
            <a:p>
              <a:pPr algn="ctr">
                <a:lnSpc>
                  <a:spcPts val="2694"/>
                </a:lnSpc>
              </a:pPr>
              <a:endParaRPr/>
            </a:p>
          </p:txBody>
        </p:sp>
      </p:grpSp>
      <p:sp>
        <p:nvSpPr>
          <p:cNvPr id="8" name="TextBox 8"/>
          <p:cNvSpPr txBox="1"/>
          <p:nvPr/>
        </p:nvSpPr>
        <p:spPr>
          <a:xfrm>
            <a:off x="888313" y="854550"/>
            <a:ext cx="16511373" cy="4985385"/>
          </a:xfrm>
          <a:prstGeom prst="rect">
            <a:avLst/>
          </a:prstGeom>
        </p:spPr>
        <p:txBody>
          <a:bodyPr lIns="0" tIns="0" rIns="0" bIns="0" rtlCol="0" anchor="t">
            <a:spAutoFit/>
          </a:bodyPr>
          <a:lstStyle/>
          <a:p>
            <a:pPr algn="just">
              <a:lnSpc>
                <a:spcPts val="5670"/>
              </a:lnSpc>
            </a:pPr>
            <a:r>
              <a:rPr lang="en-US" sz="4500" b="1" dirty="0">
                <a:solidFill>
                  <a:srgbClr val="1757C7"/>
                </a:solidFill>
                <a:latin typeface="Open Sans Bold"/>
                <a:ea typeface="Open Sans Bold"/>
                <a:cs typeface="Open Sans Bold"/>
                <a:sym typeface="Open Sans Bold"/>
              </a:rPr>
              <a:t>Ở </a:t>
            </a:r>
            <a:r>
              <a:rPr lang="en-US" sz="4500" b="1" dirty="0" err="1">
                <a:solidFill>
                  <a:srgbClr val="1757C7"/>
                </a:solidFill>
                <a:latin typeface="Open Sans Bold"/>
                <a:ea typeface="Open Sans Bold"/>
                <a:cs typeface="Open Sans Bold"/>
                <a:sym typeface="Open Sans Bold"/>
              </a:rPr>
              <a:t>khổ</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thứ</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nhất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đoàn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thuyền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ra</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khơi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trong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khung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cảnh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khắc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nghiệt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một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buổi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chiều</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tối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chập</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choạng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mặt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trời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xuống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biển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màn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đêm</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tới</a:t>
            </a:r>
            <a:r>
              <a:rPr lang="en-US" sz="4500" b="1" dirty="0">
                <a:solidFill>
                  <a:srgbClr val="1757C7"/>
                </a:solidFill>
                <a:latin typeface="Open Sans Bold"/>
                <a:ea typeface="Open Sans Bold"/>
                <a:cs typeface="Open Sans Bold"/>
                <a:sym typeface="Open Sans Bold"/>
              </a:rPr>
              <a:t>.</a:t>
            </a:r>
          </a:p>
          <a:p>
            <a:pPr algn="just">
              <a:lnSpc>
                <a:spcPts val="5670"/>
              </a:lnSpc>
            </a:pPr>
            <a:r>
              <a:rPr lang="en-US" sz="4500" b="1" dirty="0" err="1">
                <a:solidFill>
                  <a:srgbClr val="1757C7"/>
                </a:solidFill>
                <a:latin typeface="Open Sans Bold"/>
                <a:ea typeface="Open Sans Bold"/>
                <a:cs typeface="Open Sans Bold"/>
                <a:sym typeface="Open Sans Bold"/>
              </a:rPr>
              <a:t>Cách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miêu</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tả</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của</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nhà</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có</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điểm</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đặc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biệt</a:t>
            </a:r>
            <a:r>
              <a:rPr lang="en-US" sz="4500" b="1" dirty="0">
                <a:solidFill>
                  <a:srgbClr val="1757C7"/>
                </a:solidFill>
                <a:latin typeface="Open Sans Bold"/>
                <a:ea typeface="Open Sans Bold"/>
                <a:cs typeface="Open Sans Bold"/>
                <a:sym typeface="Open Sans Bold"/>
              </a:rPr>
              <a:t>:</a:t>
            </a:r>
          </a:p>
          <a:p>
            <a:pPr algn="just">
              <a:lnSpc>
                <a:spcPts val="5670"/>
              </a:lnSpc>
            </a:pP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Mặt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trời</a:t>
            </a:r>
            <a:r>
              <a:rPr lang="en-US" sz="4500" b="1" dirty="0">
                <a:solidFill>
                  <a:srgbClr val="1757C7"/>
                </a:solidFill>
                <a:latin typeface="Open Sans Bold"/>
                <a:ea typeface="Open Sans Bold"/>
                <a:cs typeface="Open Sans Bold"/>
                <a:sym typeface="Open Sans Bold"/>
              </a:rPr>
              <a:t>: so </a:t>
            </a:r>
            <a:r>
              <a:rPr lang="en-US" sz="4500" b="1" dirty="0" err="1">
                <a:solidFill>
                  <a:srgbClr val="1757C7"/>
                </a:solidFill>
                <a:latin typeface="Open Sans Bold"/>
                <a:ea typeface="Open Sans Bold"/>
                <a:cs typeface="Open Sans Bold"/>
                <a:sym typeface="Open Sans Bold"/>
              </a:rPr>
              <a:t>sánh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với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hòn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lửa</a:t>
            </a:r>
            <a:endParaRPr lang="en-US" sz="4500" b="1" dirty="0">
              <a:solidFill>
                <a:srgbClr val="1757C7"/>
              </a:solidFill>
              <a:latin typeface="Open Sans Bold"/>
              <a:ea typeface="Open Sans Bold"/>
              <a:cs typeface="Open Sans Bold"/>
              <a:sym typeface="Open Sans Bold"/>
            </a:endParaRPr>
          </a:p>
          <a:p>
            <a:pPr algn="just">
              <a:lnSpc>
                <a:spcPts val="5670"/>
              </a:lnSpc>
            </a:pP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Sóng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có</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hành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động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như</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người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biết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cài</a:t>
            </a:r>
            <a:r>
              <a:rPr lang="en-US" sz="4500" b="1" dirty="0">
                <a:solidFill>
                  <a:srgbClr val="1757C7"/>
                </a:solidFill>
                <a:latin typeface="Open Sans Bold"/>
                <a:ea typeface="Open Sans Bold"/>
                <a:cs typeface="Open Sans Bold"/>
                <a:sym typeface="Open Sans Bold"/>
              </a:rPr>
              <a:t>” then, </a:t>
            </a:r>
            <a:r>
              <a:rPr lang="en-US" sz="4500" b="1" dirty="0" err="1">
                <a:solidFill>
                  <a:srgbClr val="1757C7"/>
                </a:solidFill>
                <a:latin typeface="Open Sans Bold"/>
                <a:ea typeface="Open Sans Bold"/>
                <a:cs typeface="Open Sans Bold"/>
                <a:sym typeface="Open Sans Bold"/>
              </a:rPr>
              <a:t>làm</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cho</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màn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đêm</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ập</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tới</a:t>
            </a:r>
            <a:r>
              <a:rPr lang="en-US" sz="4500" b="1" dirty="0">
                <a:solidFill>
                  <a:srgbClr val="1757C7"/>
                </a:solidFill>
                <a:latin typeface="Open Sans Bold"/>
                <a:ea typeface="Open Sans Bold"/>
                <a:cs typeface="Open Sans Bold"/>
                <a:sym typeface="Open Sans Bold"/>
              </a:rPr>
              <a:t>.</a:t>
            </a:r>
          </a:p>
        </p:txBody>
      </p:sp>
      <p:grpSp>
        <p:nvGrpSpPr>
          <p:cNvPr id="15" name="Group 14"/>
          <p:cNvGrpSpPr/>
          <p:nvPr/>
        </p:nvGrpSpPr>
        <p:grpSpPr>
          <a:xfrm>
            <a:off x="5791200" y="5338080"/>
            <a:ext cx="7391400" cy="4438735"/>
            <a:chOff x="9723413" y="5223188"/>
            <a:chExt cx="8564587" cy="5063812"/>
          </a:xfrm>
        </p:grpSpPr>
        <p:sp>
          <p:nvSpPr>
            <p:cNvPr id="10" name="Freeform 10"/>
            <p:cNvSpPr/>
            <p:nvPr/>
          </p:nvSpPr>
          <p:spPr>
            <a:xfrm>
              <a:off x="9723413" y="5223188"/>
              <a:ext cx="8564587" cy="5063812"/>
            </a:xfrm>
            <a:custGeom>
              <a:avLst/>
              <a:gdLst/>
              <a:ahLst/>
              <a:cxnLst/>
              <a:rect l="l" t="t" r="r" b="b"/>
              <a:pathLst>
                <a:path w="11419449" h="6751749">
                  <a:moveTo>
                    <a:pt x="0" y="0"/>
                  </a:moveTo>
                  <a:lnTo>
                    <a:pt x="11419449" y="0"/>
                  </a:lnTo>
                  <a:lnTo>
                    <a:pt x="11419449" y="6751749"/>
                  </a:lnTo>
                  <a:lnTo>
                    <a:pt x="0" y="6751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stretch>
              <a:fillRect/>
            </a:stretch>
          </p:blipFill>
          <p:spPr>
            <a:xfrm>
              <a:off x="11811000" y="8893252"/>
              <a:ext cx="4712445" cy="13937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712135"/>
            <a:ext cx="17214789" cy="9224208"/>
            <a:chOff x="0" y="0"/>
            <a:chExt cx="4533936" cy="2429421"/>
          </a:xfrm>
        </p:grpSpPr>
        <p:sp>
          <p:nvSpPr>
            <p:cNvPr id="6" name="Freeform 6"/>
            <p:cNvSpPr/>
            <p:nvPr/>
          </p:nvSpPr>
          <p:spPr>
            <a:xfrm>
              <a:off x="0" y="0"/>
              <a:ext cx="4533936" cy="2429421"/>
            </a:xfrm>
            <a:custGeom>
              <a:avLst/>
              <a:gdLst/>
              <a:ahLst/>
              <a:cxnLst/>
              <a:rect l="l" t="t" r="r" b="b"/>
              <a:pathLst>
                <a:path w="4533936" h="2429421">
                  <a:moveTo>
                    <a:pt x="22936" y="0"/>
                  </a:moveTo>
                  <a:lnTo>
                    <a:pt x="4511000" y="0"/>
                  </a:lnTo>
                  <a:cubicBezTo>
                    <a:pt x="4523667" y="0"/>
                    <a:pt x="4533936" y="10269"/>
                    <a:pt x="4533936" y="22936"/>
                  </a:cubicBezTo>
                  <a:lnTo>
                    <a:pt x="4533936" y="2406485"/>
                  </a:lnTo>
                  <a:cubicBezTo>
                    <a:pt x="4533936" y="2419152"/>
                    <a:pt x="4523667" y="2429421"/>
                    <a:pt x="4511000" y="2429421"/>
                  </a:cubicBezTo>
                  <a:lnTo>
                    <a:pt x="22936" y="2429421"/>
                  </a:lnTo>
                  <a:cubicBezTo>
                    <a:pt x="10269" y="2429421"/>
                    <a:pt x="0" y="2419152"/>
                    <a:pt x="0" y="2406485"/>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467521"/>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rot="-389555">
            <a:off x="947092" y="1100605"/>
            <a:ext cx="1377581" cy="1864745"/>
          </a:xfrm>
          <a:custGeom>
            <a:avLst/>
            <a:gdLst/>
            <a:ahLst/>
            <a:cxnLst/>
            <a:rect l="l" t="t" r="r" b="b"/>
            <a:pathLst>
              <a:path w="1377581" h="1864745">
                <a:moveTo>
                  <a:pt x="0" y="0"/>
                </a:moveTo>
                <a:lnTo>
                  <a:pt x="1377580" y="0"/>
                </a:lnTo>
                <a:lnTo>
                  <a:pt x="1377580" y="1864745"/>
                </a:lnTo>
                <a:lnTo>
                  <a:pt x="0" y="1864745"/>
                </a:lnTo>
                <a:lnTo>
                  <a:pt x="0" y="0"/>
                </a:lnTo>
                <a:close/>
              </a:path>
            </a:pathLst>
          </a:custGeom>
          <a:blipFill>
            <a:blip r:embed="rId4"/>
            <a:stretch>
              <a:fillRect/>
            </a:stretch>
          </a:blipFill>
        </p:spPr>
      </p:sp>
      <p:grpSp>
        <p:nvGrpSpPr>
          <p:cNvPr id="9" name="Group 9"/>
          <p:cNvGrpSpPr/>
          <p:nvPr/>
        </p:nvGrpSpPr>
        <p:grpSpPr>
          <a:xfrm>
            <a:off x="1168795" y="3398580"/>
            <a:ext cx="5364580" cy="2664226"/>
            <a:chOff x="0" y="-65050"/>
            <a:chExt cx="928092" cy="460921"/>
          </a:xfrm>
        </p:grpSpPr>
        <p:sp>
          <p:nvSpPr>
            <p:cNvPr id="10" name="Freeform 10"/>
            <p:cNvSpPr/>
            <p:nvPr/>
          </p:nvSpPr>
          <p:spPr>
            <a:xfrm>
              <a:off x="0" y="0"/>
              <a:ext cx="928092" cy="356146"/>
            </a:xfrm>
            <a:custGeom>
              <a:avLst/>
              <a:gdLst/>
              <a:ahLst/>
              <a:cxnLst/>
              <a:rect l="l" t="t" r="r" b="b"/>
              <a:pathLst>
                <a:path w="928092" h="356146">
                  <a:moveTo>
                    <a:pt x="30306" y="0"/>
                  </a:moveTo>
                  <a:lnTo>
                    <a:pt x="897786" y="0"/>
                  </a:lnTo>
                  <a:cubicBezTo>
                    <a:pt x="914523" y="0"/>
                    <a:pt x="928092" y="13569"/>
                    <a:pt x="928092" y="30306"/>
                  </a:cubicBezTo>
                  <a:lnTo>
                    <a:pt x="928092" y="325840"/>
                  </a:lnTo>
                  <a:cubicBezTo>
                    <a:pt x="928092" y="333877"/>
                    <a:pt x="924899" y="341586"/>
                    <a:pt x="919215" y="347269"/>
                  </a:cubicBezTo>
                  <a:cubicBezTo>
                    <a:pt x="913532" y="352953"/>
                    <a:pt x="905823" y="356146"/>
                    <a:pt x="897786" y="356146"/>
                  </a:cubicBezTo>
                  <a:lnTo>
                    <a:pt x="30306" y="356146"/>
                  </a:lnTo>
                  <a:cubicBezTo>
                    <a:pt x="22269" y="356146"/>
                    <a:pt x="14560" y="352953"/>
                    <a:pt x="8876" y="347269"/>
                  </a:cubicBezTo>
                  <a:cubicBezTo>
                    <a:pt x="3193" y="341586"/>
                    <a:pt x="0" y="333877"/>
                    <a:pt x="0" y="325840"/>
                  </a:cubicBezTo>
                  <a:lnTo>
                    <a:pt x="0" y="30306"/>
                  </a:lnTo>
                  <a:cubicBezTo>
                    <a:pt x="0" y="22269"/>
                    <a:pt x="3193" y="14560"/>
                    <a:pt x="8876" y="8876"/>
                  </a:cubicBezTo>
                  <a:cubicBezTo>
                    <a:pt x="14560" y="3193"/>
                    <a:pt x="22269" y="0"/>
                    <a:pt x="30306" y="0"/>
                  </a:cubicBezTo>
                  <a:close/>
                </a:path>
              </a:pathLst>
            </a:custGeom>
            <a:solidFill>
              <a:srgbClr val="FFB36B"/>
            </a:solidFill>
            <a:ln w="28575" cap="rnd">
              <a:solidFill>
                <a:srgbClr val="0D367D"/>
              </a:solidFill>
              <a:prstDash val="solid"/>
              <a:round/>
            </a:ln>
          </p:spPr>
        </p:sp>
        <p:sp>
          <p:nvSpPr>
            <p:cNvPr id="11" name="TextBox 11"/>
            <p:cNvSpPr txBox="1"/>
            <p:nvPr/>
          </p:nvSpPr>
          <p:spPr>
            <a:xfrm>
              <a:off x="0" y="-65050"/>
              <a:ext cx="928092" cy="460921"/>
            </a:xfrm>
            <a:prstGeom prst="rect">
              <a:avLst/>
            </a:prstGeom>
          </p:spPr>
          <p:txBody>
            <a:bodyPr lIns="50800" tIns="50800" rIns="50800" bIns="50800" rtlCol="0" anchor="ctr"/>
            <a:lstStyle/>
            <a:p>
              <a:pPr algn="ctr">
                <a:lnSpc>
                  <a:spcPts val="7000"/>
                </a:lnSpc>
              </a:pPr>
              <a:r>
                <a:rPr lang="en-US" sz="5000" b="1" dirty="0" err="1">
                  <a:solidFill>
                    <a:srgbClr val="000000"/>
                  </a:solidFill>
                  <a:latin typeface="Open Sans Bold"/>
                  <a:ea typeface="Open Sans Bold"/>
                  <a:cs typeface="Open Sans Bold"/>
                  <a:sym typeface="Open Sans Bold"/>
                </a:rPr>
                <a:t>Niềm</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vui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trong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lao</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động</a:t>
              </a:r>
              <a:endParaRPr lang="en-US" sz="5000" b="1" dirty="0">
                <a:solidFill>
                  <a:srgbClr val="000000"/>
                </a:solidFill>
                <a:latin typeface="Open Sans Bold"/>
                <a:ea typeface="Open Sans Bold"/>
                <a:cs typeface="Open Sans Bold"/>
                <a:sym typeface="Open Sans Bold"/>
              </a:endParaRPr>
            </a:p>
          </p:txBody>
        </p:sp>
      </p:grpSp>
      <p:grpSp>
        <p:nvGrpSpPr>
          <p:cNvPr id="12" name="Group 12"/>
          <p:cNvGrpSpPr/>
          <p:nvPr/>
        </p:nvGrpSpPr>
        <p:grpSpPr>
          <a:xfrm>
            <a:off x="9761150" y="3466197"/>
            <a:ext cx="7225847" cy="2664226"/>
            <a:chOff x="0" y="-53352"/>
            <a:chExt cx="1250098" cy="460921"/>
          </a:xfrm>
        </p:grpSpPr>
        <p:sp>
          <p:nvSpPr>
            <p:cNvPr id="13" name="Freeform 13"/>
            <p:cNvSpPr/>
            <p:nvPr/>
          </p:nvSpPr>
          <p:spPr>
            <a:xfrm>
              <a:off x="0" y="0"/>
              <a:ext cx="1250098" cy="356146"/>
            </a:xfrm>
            <a:custGeom>
              <a:avLst/>
              <a:gdLst/>
              <a:ahLst/>
              <a:cxnLst/>
              <a:rect l="l" t="t" r="r" b="b"/>
              <a:pathLst>
                <a:path w="1250098" h="356146">
                  <a:moveTo>
                    <a:pt x="22500" y="0"/>
                  </a:moveTo>
                  <a:lnTo>
                    <a:pt x="1227598" y="0"/>
                  </a:lnTo>
                  <a:cubicBezTo>
                    <a:pt x="1233565" y="0"/>
                    <a:pt x="1239288" y="2371"/>
                    <a:pt x="1243508" y="6590"/>
                  </a:cubicBezTo>
                  <a:cubicBezTo>
                    <a:pt x="1247727" y="10810"/>
                    <a:pt x="1250098" y="16533"/>
                    <a:pt x="1250098" y="22500"/>
                  </a:cubicBezTo>
                  <a:lnTo>
                    <a:pt x="1250098" y="333646"/>
                  </a:lnTo>
                  <a:cubicBezTo>
                    <a:pt x="1250098" y="346072"/>
                    <a:pt x="1240024" y="356146"/>
                    <a:pt x="1227598" y="356146"/>
                  </a:cubicBezTo>
                  <a:lnTo>
                    <a:pt x="22500" y="356146"/>
                  </a:lnTo>
                  <a:cubicBezTo>
                    <a:pt x="10074" y="356146"/>
                    <a:pt x="0" y="346072"/>
                    <a:pt x="0" y="333646"/>
                  </a:cubicBezTo>
                  <a:lnTo>
                    <a:pt x="0" y="22500"/>
                  </a:lnTo>
                  <a:cubicBezTo>
                    <a:pt x="0" y="10074"/>
                    <a:pt x="10074" y="0"/>
                    <a:pt x="22500" y="0"/>
                  </a:cubicBezTo>
                  <a:close/>
                </a:path>
              </a:pathLst>
            </a:custGeom>
            <a:solidFill>
              <a:srgbClr val="FFB36B"/>
            </a:solidFill>
            <a:ln w="28575" cap="rnd">
              <a:solidFill>
                <a:srgbClr val="0D367D"/>
              </a:solidFill>
              <a:prstDash val="solid"/>
              <a:round/>
            </a:ln>
          </p:spPr>
        </p:sp>
        <p:sp>
          <p:nvSpPr>
            <p:cNvPr id="14" name="TextBox 14"/>
            <p:cNvSpPr txBox="1"/>
            <p:nvPr/>
          </p:nvSpPr>
          <p:spPr>
            <a:xfrm>
              <a:off x="0" y="-53352"/>
              <a:ext cx="1250098" cy="460921"/>
            </a:xfrm>
            <a:prstGeom prst="rect">
              <a:avLst/>
            </a:prstGeom>
          </p:spPr>
          <p:txBody>
            <a:bodyPr lIns="50800" tIns="50800" rIns="50800" bIns="50800" rtlCol="0" anchor="ctr"/>
            <a:lstStyle/>
            <a:p>
              <a:pPr algn="ctr">
                <a:lnSpc>
                  <a:spcPts val="7000"/>
                </a:lnSpc>
              </a:pPr>
              <a:r>
                <a:rPr lang="en-US" sz="5000" b="1" dirty="0" err="1">
                  <a:solidFill>
                    <a:srgbClr val="000000"/>
                  </a:solidFill>
                  <a:latin typeface="Open Sans Bold"/>
                  <a:ea typeface="Open Sans Bold"/>
                  <a:cs typeface="Open Sans Bold"/>
                  <a:sym typeface="Open Sans Bold"/>
                </a:rPr>
                <a:t>Tình</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yêu</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và</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lòng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biết</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ơn</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đối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với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biển</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cả</a:t>
              </a:r>
              <a:endParaRPr lang="en-US" sz="5000" b="1" dirty="0">
                <a:solidFill>
                  <a:srgbClr val="000000"/>
                </a:solidFill>
                <a:latin typeface="Open Sans Bold"/>
                <a:ea typeface="Open Sans Bold"/>
                <a:cs typeface="Open Sans Bold"/>
                <a:sym typeface="Open Sans Bold"/>
              </a:endParaRPr>
            </a:p>
          </p:txBody>
        </p:sp>
      </p:grpSp>
      <p:sp>
        <p:nvSpPr>
          <p:cNvPr id="16" name="TextBox 16"/>
          <p:cNvSpPr txBox="1"/>
          <p:nvPr/>
        </p:nvSpPr>
        <p:spPr>
          <a:xfrm>
            <a:off x="2871730" y="1125316"/>
            <a:ext cx="14387570" cy="2400300"/>
          </a:xfrm>
          <a:prstGeom prst="rect">
            <a:avLst/>
          </a:prstGeom>
        </p:spPr>
        <p:txBody>
          <a:bodyPr lIns="0" tIns="0" rIns="0" bIns="0" rtlCol="0" anchor="t">
            <a:spAutoFit/>
          </a:bodyPr>
          <a:lstStyle/>
          <a:p>
            <a:pPr algn="just">
              <a:lnSpc>
                <a:spcPts val="6300"/>
              </a:lnSpc>
            </a:pPr>
            <a:r>
              <a:rPr lang="en-US" sz="5000" b="1" dirty="0" err="1">
                <a:solidFill>
                  <a:srgbClr val="1757C7"/>
                </a:solidFill>
                <a:latin typeface="Open Sans Bold"/>
                <a:ea typeface="Open Sans Bold"/>
                <a:cs typeface="Open Sans Bold"/>
                <a:sym typeface="Open Sans Bold"/>
              </a:rPr>
              <a:t>Tìm</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trong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bài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thơ</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những</a:t>
            </a:r>
            <a:r>
              <a:rPr lang="en-US" sz="5000" b="1" dirty="0">
                <a:solidFill>
                  <a:srgbClr val="1757C7"/>
                </a:solidFill>
                <a:latin typeface="Open Sans Bold"/>
                <a:ea typeface="Open Sans Bold"/>
                <a:cs typeface="Open Sans Bold"/>
                <a:sym typeface="Open Sans Bold"/>
              </a:rPr>
              <a:t> chi </a:t>
            </a:r>
            <a:r>
              <a:rPr lang="en-US" sz="5000" b="1" dirty="0" err="1">
                <a:solidFill>
                  <a:srgbClr val="1757C7"/>
                </a:solidFill>
                <a:latin typeface="Open Sans Bold"/>
                <a:ea typeface="Open Sans Bold"/>
                <a:cs typeface="Open Sans Bold"/>
                <a:sym typeface="Open Sans Bold"/>
              </a:rPr>
              <a:t>tiết</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thể</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hiện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tình</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cảm</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cảm</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xúc</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của</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những</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người</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đánh</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cá</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trên</a:t>
            </a:r>
            <a:r>
              <a:rPr lang="en-US" sz="5000" b="1" dirty="0">
                <a:solidFill>
                  <a:srgbClr val="1757C7"/>
                </a:solidFill>
                <a:latin typeface="Open Sans Bold"/>
                <a:ea typeface="Open Sans Bold"/>
                <a:cs typeface="Open Sans Bold"/>
                <a:sym typeface="Open Sans Bold"/>
              </a:rPr>
              <a:t> </a:t>
            </a:r>
            <a:r>
              <a:rPr lang="en-US" sz="5000" b="1" dirty="0" err="1">
                <a:solidFill>
                  <a:srgbClr val="1757C7"/>
                </a:solidFill>
                <a:latin typeface="Open Sans Bold"/>
                <a:ea typeface="Open Sans Bold"/>
                <a:cs typeface="Open Sans Bold"/>
                <a:sym typeface="Open Sans Bold"/>
              </a:rPr>
              <a:t>biển</a:t>
            </a:r>
            <a:r>
              <a:rPr lang="en-US" sz="5000" b="1" dirty="0">
                <a:solidFill>
                  <a:srgbClr val="1757C7"/>
                </a:solidFill>
                <a:latin typeface="Open Sans Bold"/>
                <a:ea typeface="Open Sans Bold"/>
                <a:cs typeface="Open Sans Bold"/>
                <a:sym typeface="Open Sans Bold"/>
              </a:rPr>
              <a:t>:</a:t>
            </a:r>
          </a:p>
        </p:txBody>
      </p:sp>
      <p:grpSp>
        <p:nvGrpSpPr>
          <p:cNvPr id="24" name="Group 23"/>
          <p:cNvGrpSpPr/>
          <p:nvPr/>
        </p:nvGrpSpPr>
        <p:grpSpPr>
          <a:xfrm>
            <a:off x="4791711" y="4512530"/>
            <a:ext cx="10547607" cy="5367981"/>
            <a:chOff x="6637996" y="4466649"/>
            <a:chExt cx="10547607" cy="5367981"/>
          </a:xfrm>
        </p:grpSpPr>
        <p:pic>
          <p:nvPicPr>
            <p:cNvPr id="23" name="Picture 22"/>
            <p:cNvPicPr>
              <a:picLocks noChangeAspect="1"/>
            </p:cNvPicPr>
            <p:nvPr/>
          </p:nvPicPr>
          <p:blipFill>
            <a:blip r:embed="rId5"/>
            <a:stretch>
              <a:fillRect/>
            </a:stretch>
          </p:blipFill>
          <p:spPr>
            <a:xfrm>
              <a:off x="10706592" y="6156663"/>
              <a:ext cx="6479011" cy="3677967"/>
            </a:xfrm>
            <a:prstGeom prst="rect">
              <a:avLst/>
            </a:prstGeom>
          </p:spPr>
        </p:pic>
        <p:sp>
          <p:nvSpPr>
            <p:cNvPr id="15" name="Freeform 15"/>
            <p:cNvSpPr/>
            <p:nvPr/>
          </p:nvSpPr>
          <p:spPr>
            <a:xfrm>
              <a:off x="6637996" y="4466649"/>
              <a:ext cx="5012006" cy="5324840"/>
            </a:xfrm>
            <a:custGeom>
              <a:avLst/>
              <a:gdLst/>
              <a:ahLst/>
              <a:cxnLst/>
              <a:rect l="l" t="t" r="r" b="b"/>
              <a:pathLst>
                <a:path w="5012006" h="5324840">
                  <a:moveTo>
                    <a:pt x="0" y="0"/>
                  </a:moveTo>
                  <a:lnTo>
                    <a:pt x="5012006" y="0"/>
                  </a:lnTo>
                  <a:lnTo>
                    <a:pt x="5012006" y="5324841"/>
                  </a:lnTo>
                  <a:lnTo>
                    <a:pt x="0" y="5324841"/>
                  </a:lnTo>
                  <a:lnTo>
                    <a:pt x="0" y="0"/>
                  </a:lnTo>
                  <a:close/>
                </a:path>
              </a:pathLst>
            </a:custGeom>
            <a:blipFill>
              <a:blip r:embed="rId6"/>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70439" y="4025888"/>
            <a:ext cx="8361671" cy="5877057"/>
            <a:chOff x="0" y="0"/>
            <a:chExt cx="2202251" cy="1547867"/>
          </a:xfrm>
        </p:grpSpPr>
        <p:sp>
          <p:nvSpPr>
            <p:cNvPr id="6" name="Freeform 6"/>
            <p:cNvSpPr/>
            <p:nvPr/>
          </p:nvSpPr>
          <p:spPr>
            <a:xfrm>
              <a:off x="0" y="0"/>
              <a:ext cx="2202251" cy="1547867"/>
            </a:xfrm>
            <a:custGeom>
              <a:avLst/>
              <a:gdLst/>
              <a:ahLst/>
              <a:cxnLst/>
              <a:rect l="l" t="t" r="r" b="b"/>
              <a:pathLst>
                <a:path w="2202251" h="1547867">
                  <a:moveTo>
                    <a:pt x="47220" y="0"/>
                  </a:moveTo>
                  <a:lnTo>
                    <a:pt x="2155031" y="0"/>
                  </a:lnTo>
                  <a:cubicBezTo>
                    <a:pt x="2181110" y="0"/>
                    <a:pt x="2202251" y="21141"/>
                    <a:pt x="2202251" y="47220"/>
                  </a:cubicBezTo>
                  <a:lnTo>
                    <a:pt x="2202251" y="1500647"/>
                  </a:lnTo>
                  <a:cubicBezTo>
                    <a:pt x="2202251" y="1513171"/>
                    <a:pt x="2197276" y="1525181"/>
                    <a:pt x="2188420" y="1534036"/>
                  </a:cubicBezTo>
                  <a:cubicBezTo>
                    <a:pt x="2179565" y="1542892"/>
                    <a:pt x="2167554" y="1547867"/>
                    <a:pt x="2155031" y="1547867"/>
                  </a:cubicBezTo>
                  <a:lnTo>
                    <a:pt x="47220" y="1547867"/>
                  </a:lnTo>
                  <a:cubicBezTo>
                    <a:pt x="34696" y="1547867"/>
                    <a:pt x="22686" y="1542892"/>
                    <a:pt x="13830" y="1534036"/>
                  </a:cubicBezTo>
                  <a:cubicBezTo>
                    <a:pt x="4975" y="1525181"/>
                    <a:pt x="0" y="1513171"/>
                    <a:pt x="0" y="1500647"/>
                  </a:cubicBezTo>
                  <a:lnTo>
                    <a:pt x="0" y="47220"/>
                  </a:lnTo>
                  <a:cubicBezTo>
                    <a:pt x="0" y="34696"/>
                    <a:pt x="4975" y="22686"/>
                    <a:pt x="13830" y="13830"/>
                  </a:cubicBezTo>
                  <a:cubicBezTo>
                    <a:pt x="22686" y="4975"/>
                    <a:pt x="34696" y="0"/>
                    <a:pt x="47220"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2202251" cy="1585967"/>
            </a:xfrm>
            <a:prstGeom prst="rect">
              <a:avLst/>
            </a:prstGeom>
          </p:spPr>
          <p:txBody>
            <a:bodyPr lIns="50800" tIns="50800" rIns="50800" bIns="50800" rtlCol="0" anchor="ctr"/>
            <a:lstStyle/>
            <a:p>
              <a:pPr algn="ctr">
                <a:lnSpc>
                  <a:spcPts val="2694"/>
                </a:lnSpc>
              </a:pPr>
              <a:endParaRPr/>
            </a:p>
          </p:txBody>
        </p:sp>
      </p:grpSp>
      <p:grpSp>
        <p:nvGrpSpPr>
          <p:cNvPr id="8" name="Group 8"/>
          <p:cNvGrpSpPr/>
          <p:nvPr/>
        </p:nvGrpSpPr>
        <p:grpSpPr>
          <a:xfrm>
            <a:off x="536605" y="338107"/>
            <a:ext cx="17214789" cy="2354955"/>
            <a:chOff x="0" y="0"/>
            <a:chExt cx="4533936" cy="620235"/>
          </a:xfrm>
        </p:grpSpPr>
        <p:sp>
          <p:nvSpPr>
            <p:cNvPr id="9" name="Freeform 9"/>
            <p:cNvSpPr/>
            <p:nvPr/>
          </p:nvSpPr>
          <p:spPr>
            <a:xfrm>
              <a:off x="0" y="0"/>
              <a:ext cx="4533936" cy="620235"/>
            </a:xfrm>
            <a:custGeom>
              <a:avLst/>
              <a:gdLst/>
              <a:ahLst/>
              <a:cxnLst/>
              <a:rect l="l" t="t" r="r" b="b"/>
              <a:pathLst>
                <a:path w="4533936" h="620235">
                  <a:moveTo>
                    <a:pt x="22936" y="0"/>
                  </a:moveTo>
                  <a:lnTo>
                    <a:pt x="4511000" y="0"/>
                  </a:lnTo>
                  <a:cubicBezTo>
                    <a:pt x="4523667" y="0"/>
                    <a:pt x="4533936" y="10269"/>
                    <a:pt x="4533936" y="22936"/>
                  </a:cubicBezTo>
                  <a:lnTo>
                    <a:pt x="4533936" y="597299"/>
                  </a:lnTo>
                  <a:cubicBezTo>
                    <a:pt x="4533936" y="609966"/>
                    <a:pt x="4523667" y="620235"/>
                    <a:pt x="4511000" y="620235"/>
                  </a:cubicBezTo>
                  <a:lnTo>
                    <a:pt x="22936" y="620235"/>
                  </a:lnTo>
                  <a:cubicBezTo>
                    <a:pt x="10269" y="620235"/>
                    <a:pt x="0" y="609966"/>
                    <a:pt x="0" y="597299"/>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10" name="TextBox 10"/>
            <p:cNvSpPr txBox="1"/>
            <p:nvPr/>
          </p:nvSpPr>
          <p:spPr>
            <a:xfrm>
              <a:off x="0" y="-38100"/>
              <a:ext cx="4533936" cy="658335"/>
            </a:xfrm>
            <a:prstGeom prst="rect">
              <a:avLst/>
            </a:prstGeom>
          </p:spPr>
          <p:txBody>
            <a:bodyPr lIns="50800" tIns="50800" rIns="50800" bIns="50800" rtlCol="0" anchor="ctr"/>
            <a:lstStyle/>
            <a:p>
              <a:pPr algn="ctr">
                <a:lnSpc>
                  <a:spcPts val="2694"/>
                </a:lnSpc>
              </a:pPr>
              <a:endParaRPr/>
            </a:p>
          </p:txBody>
        </p:sp>
      </p:grpSp>
      <p:sp>
        <p:nvSpPr>
          <p:cNvPr id="11" name="Freeform 11"/>
          <p:cNvSpPr/>
          <p:nvPr/>
        </p:nvSpPr>
        <p:spPr>
          <a:xfrm rot="-389555">
            <a:off x="537519" y="163601"/>
            <a:ext cx="1377581" cy="1864745"/>
          </a:xfrm>
          <a:custGeom>
            <a:avLst/>
            <a:gdLst/>
            <a:ahLst/>
            <a:cxnLst/>
            <a:rect l="l" t="t" r="r" b="b"/>
            <a:pathLst>
              <a:path w="1377581" h="1864745">
                <a:moveTo>
                  <a:pt x="0" y="0"/>
                </a:moveTo>
                <a:lnTo>
                  <a:pt x="1377581" y="0"/>
                </a:lnTo>
                <a:lnTo>
                  <a:pt x="1377581" y="1864746"/>
                </a:lnTo>
                <a:lnTo>
                  <a:pt x="0" y="1864746"/>
                </a:lnTo>
                <a:lnTo>
                  <a:pt x="0" y="0"/>
                </a:lnTo>
                <a:close/>
              </a:path>
            </a:pathLst>
          </a:custGeom>
          <a:blipFill>
            <a:blip r:embed="rId4"/>
            <a:stretch>
              <a:fillRect/>
            </a:stretch>
          </a:blipFill>
        </p:spPr>
      </p:sp>
      <p:sp>
        <p:nvSpPr>
          <p:cNvPr id="12" name="TextBox 12"/>
          <p:cNvSpPr txBox="1"/>
          <p:nvPr/>
        </p:nvSpPr>
        <p:spPr>
          <a:xfrm>
            <a:off x="2291363" y="686741"/>
            <a:ext cx="14967937" cy="1413510"/>
          </a:xfrm>
          <a:prstGeom prst="rect">
            <a:avLst/>
          </a:prstGeom>
        </p:spPr>
        <p:txBody>
          <a:bodyPr lIns="0" tIns="0" rIns="0" bIns="0" rtlCol="0" anchor="t">
            <a:spAutoFit/>
          </a:bodyPr>
          <a:lstStyle/>
          <a:p>
            <a:pPr algn="just">
              <a:lnSpc>
                <a:spcPts val="5670"/>
              </a:lnSpc>
            </a:pPr>
            <a:r>
              <a:rPr lang="en-US" sz="4500" b="1">
                <a:solidFill>
                  <a:srgbClr val="1757C7"/>
                </a:solidFill>
                <a:latin typeface="Open Sans Bold"/>
                <a:ea typeface="Open Sans Bold"/>
                <a:cs typeface="Open Sans Bold"/>
                <a:sym typeface="Open Sans Bold"/>
              </a:rPr>
              <a:t>Tìm trong bài thơ những chi tiết thể hiện tình cảm, cảm xúc của những người đánh cá trên biển:</a:t>
            </a:r>
          </a:p>
        </p:txBody>
      </p:sp>
      <p:grpSp>
        <p:nvGrpSpPr>
          <p:cNvPr id="13" name="Group 13"/>
          <p:cNvGrpSpPr/>
          <p:nvPr/>
        </p:nvGrpSpPr>
        <p:grpSpPr>
          <a:xfrm>
            <a:off x="1048993" y="3261994"/>
            <a:ext cx="7033133" cy="1512146"/>
            <a:chOff x="-2495" y="-39453"/>
            <a:chExt cx="1216757" cy="261607"/>
          </a:xfrm>
        </p:grpSpPr>
        <p:sp>
          <p:nvSpPr>
            <p:cNvPr id="14" name="Freeform 14"/>
            <p:cNvSpPr/>
            <p:nvPr/>
          </p:nvSpPr>
          <p:spPr>
            <a:xfrm>
              <a:off x="0" y="0"/>
              <a:ext cx="1214262" cy="185407"/>
            </a:xfrm>
            <a:custGeom>
              <a:avLst/>
              <a:gdLst/>
              <a:ahLst/>
              <a:cxnLst/>
              <a:rect l="l" t="t" r="r" b="b"/>
              <a:pathLst>
                <a:path w="1214262" h="185407">
                  <a:moveTo>
                    <a:pt x="23164" y="0"/>
                  </a:moveTo>
                  <a:lnTo>
                    <a:pt x="1191099" y="0"/>
                  </a:lnTo>
                  <a:cubicBezTo>
                    <a:pt x="1203892" y="0"/>
                    <a:pt x="1214262" y="10371"/>
                    <a:pt x="1214262" y="23164"/>
                  </a:cubicBezTo>
                  <a:lnTo>
                    <a:pt x="1214262" y="162243"/>
                  </a:lnTo>
                  <a:cubicBezTo>
                    <a:pt x="1214262" y="168386"/>
                    <a:pt x="1211822" y="174278"/>
                    <a:pt x="1207478" y="178622"/>
                  </a:cubicBezTo>
                  <a:cubicBezTo>
                    <a:pt x="1203134" y="182966"/>
                    <a:pt x="1197242" y="185407"/>
                    <a:pt x="1191099" y="185407"/>
                  </a:cubicBezTo>
                  <a:lnTo>
                    <a:pt x="23164" y="185407"/>
                  </a:lnTo>
                  <a:cubicBezTo>
                    <a:pt x="17020" y="185407"/>
                    <a:pt x="11129" y="182966"/>
                    <a:pt x="6785" y="178622"/>
                  </a:cubicBezTo>
                  <a:cubicBezTo>
                    <a:pt x="2440" y="174278"/>
                    <a:pt x="0" y="168386"/>
                    <a:pt x="0" y="162243"/>
                  </a:cubicBezTo>
                  <a:lnTo>
                    <a:pt x="0" y="23164"/>
                  </a:lnTo>
                  <a:cubicBezTo>
                    <a:pt x="0" y="17020"/>
                    <a:pt x="2440" y="11129"/>
                    <a:pt x="6785" y="6785"/>
                  </a:cubicBezTo>
                  <a:cubicBezTo>
                    <a:pt x="11129" y="2440"/>
                    <a:pt x="17020" y="0"/>
                    <a:pt x="23164" y="0"/>
                  </a:cubicBezTo>
                  <a:close/>
                </a:path>
              </a:pathLst>
            </a:custGeom>
            <a:solidFill>
              <a:srgbClr val="FFB36B"/>
            </a:solidFill>
            <a:ln w="28575" cap="rnd">
              <a:solidFill>
                <a:srgbClr val="0D367D"/>
              </a:solidFill>
              <a:prstDash val="solid"/>
              <a:round/>
            </a:ln>
          </p:spPr>
        </p:sp>
        <p:sp>
          <p:nvSpPr>
            <p:cNvPr id="15" name="TextBox 15"/>
            <p:cNvSpPr txBox="1"/>
            <p:nvPr/>
          </p:nvSpPr>
          <p:spPr>
            <a:xfrm>
              <a:off x="-2495" y="-39453"/>
              <a:ext cx="1214262" cy="261607"/>
            </a:xfrm>
            <a:prstGeom prst="rect">
              <a:avLst/>
            </a:prstGeom>
          </p:spPr>
          <p:txBody>
            <a:bodyPr lIns="50800" tIns="50800" rIns="50800" bIns="50800" rtlCol="0" anchor="ctr"/>
            <a:lstStyle/>
            <a:p>
              <a:pPr algn="ctr">
                <a:lnSpc>
                  <a:spcPts val="6299"/>
                </a:lnSpc>
              </a:pPr>
              <a:r>
                <a:rPr lang="en-US" sz="4500" b="1" dirty="0" err="1">
                  <a:solidFill>
                    <a:srgbClr val="000000"/>
                  </a:solidFill>
                  <a:latin typeface="Open Sans Bold"/>
                  <a:ea typeface="Open Sans Bold"/>
                  <a:cs typeface="Open Sans Bold"/>
                  <a:sym typeface="Open Sans Bold"/>
                </a:rPr>
                <a:t>Niềm</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vui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trong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lao</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động</a:t>
              </a:r>
              <a:endParaRPr lang="en-US" sz="4500" b="1" dirty="0">
                <a:solidFill>
                  <a:srgbClr val="000000"/>
                </a:solidFill>
                <a:latin typeface="Open Sans Bold"/>
                <a:ea typeface="Open Sans Bold"/>
                <a:cs typeface="Open Sans Bold"/>
                <a:sym typeface="Open Sans Bold"/>
              </a:endParaRPr>
            </a:p>
          </p:txBody>
        </p:sp>
      </p:grpSp>
      <p:grpSp>
        <p:nvGrpSpPr>
          <p:cNvPr id="16" name="Group 16"/>
          <p:cNvGrpSpPr/>
          <p:nvPr/>
        </p:nvGrpSpPr>
        <p:grpSpPr>
          <a:xfrm>
            <a:off x="9297018" y="4025888"/>
            <a:ext cx="8304473" cy="5877057"/>
            <a:chOff x="0" y="0"/>
            <a:chExt cx="2187186" cy="1547867"/>
          </a:xfrm>
        </p:grpSpPr>
        <p:sp>
          <p:nvSpPr>
            <p:cNvPr id="17" name="Freeform 17"/>
            <p:cNvSpPr/>
            <p:nvPr/>
          </p:nvSpPr>
          <p:spPr>
            <a:xfrm>
              <a:off x="0" y="0"/>
              <a:ext cx="2187186" cy="1547867"/>
            </a:xfrm>
            <a:custGeom>
              <a:avLst/>
              <a:gdLst/>
              <a:ahLst/>
              <a:cxnLst/>
              <a:rect l="l" t="t" r="r" b="b"/>
              <a:pathLst>
                <a:path w="2187186" h="1547867">
                  <a:moveTo>
                    <a:pt x="47545" y="0"/>
                  </a:moveTo>
                  <a:lnTo>
                    <a:pt x="2139641" y="0"/>
                  </a:lnTo>
                  <a:cubicBezTo>
                    <a:pt x="2152251" y="0"/>
                    <a:pt x="2164344" y="5009"/>
                    <a:pt x="2173261" y="13926"/>
                  </a:cubicBezTo>
                  <a:cubicBezTo>
                    <a:pt x="2182177" y="22842"/>
                    <a:pt x="2187186" y="34935"/>
                    <a:pt x="2187186" y="47545"/>
                  </a:cubicBezTo>
                  <a:lnTo>
                    <a:pt x="2187186" y="1500322"/>
                  </a:lnTo>
                  <a:cubicBezTo>
                    <a:pt x="2187186" y="1526580"/>
                    <a:pt x="2165900" y="1547867"/>
                    <a:pt x="2139641" y="1547867"/>
                  </a:cubicBezTo>
                  <a:lnTo>
                    <a:pt x="47545" y="1547867"/>
                  </a:lnTo>
                  <a:cubicBezTo>
                    <a:pt x="34935" y="1547867"/>
                    <a:pt x="22842" y="1542858"/>
                    <a:pt x="13926" y="1533941"/>
                  </a:cubicBezTo>
                  <a:cubicBezTo>
                    <a:pt x="5009" y="1525025"/>
                    <a:pt x="0" y="1512931"/>
                    <a:pt x="0" y="1500322"/>
                  </a:cubicBezTo>
                  <a:lnTo>
                    <a:pt x="0" y="47545"/>
                  </a:lnTo>
                  <a:cubicBezTo>
                    <a:pt x="0" y="34935"/>
                    <a:pt x="5009" y="22842"/>
                    <a:pt x="13926" y="13926"/>
                  </a:cubicBezTo>
                  <a:cubicBezTo>
                    <a:pt x="22842" y="5009"/>
                    <a:pt x="34935" y="0"/>
                    <a:pt x="47545" y="0"/>
                  </a:cubicBezTo>
                  <a:close/>
                </a:path>
              </a:pathLst>
            </a:custGeom>
            <a:solidFill>
              <a:srgbClr val="FFFFFF"/>
            </a:solidFill>
            <a:ln w="47625" cap="rnd">
              <a:solidFill>
                <a:srgbClr val="000000"/>
              </a:solidFill>
              <a:prstDash val="solid"/>
              <a:round/>
            </a:ln>
          </p:spPr>
        </p:sp>
        <p:sp>
          <p:nvSpPr>
            <p:cNvPr id="18" name="TextBox 18"/>
            <p:cNvSpPr txBox="1"/>
            <p:nvPr/>
          </p:nvSpPr>
          <p:spPr>
            <a:xfrm>
              <a:off x="0" y="-38100"/>
              <a:ext cx="2187186" cy="1585967"/>
            </a:xfrm>
            <a:prstGeom prst="rect">
              <a:avLst/>
            </a:prstGeom>
          </p:spPr>
          <p:txBody>
            <a:bodyPr lIns="50800" tIns="50800" rIns="50800" bIns="50800" rtlCol="0" anchor="ctr"/>
            <a:lstStyle/>
            <a:p>
              <a:pPr algn="ctr">
                <a:lnSpc>
                  <a:spcPts val="2694"/>
                </a:lnSpc>
              </a:pPr>
              <a:endParaRPr/>
            </a:p>
          </p:txBody>
        </p:sp>
      </p:grpSp>
      <p:grpSp>
        <p:nvGrpSpPr>
          <p:cNvPr id="19" name="Group 19"/>
          <p:cNvGrpSpPr/>
          <p:nvPr/>
        </p:nvGrpSpPr>
        <p:grpSpPr>
          <a:xfrm>
            <a:off x="10112684" y="2828829"/>
            <a:ext cx="6673140" cy="2312246"/>
            <a:chOff x="0" y="-45182"/>
            <a:chExt cx="1154477" cy="400027"/>
          </a:xfrm>
        </p:grpSpPr>
        <p:sp>
          <p:nvSpPr>
            <p:cNvPr id="20" name="Freeform 20"/>
            <p:cNvSpPr/>
            <p:nvPr/>
          </p:nvSpPr>
          <p:spPr>
            <a:xfrm>
              <a:off x="0" y="0"/>
              <a:ext cx="1154477" cy="323827"/>
            </a:xfrm>
            <a:custGeom>
              <a:avLst/>
              <a:gdLst/>
              <a:ahLst/>
              <a:cxnLst/>
              <a:rect l="l" t="t" r="r" b="b"/>
              <a:pathLst>
                <a:path w="1154477" h="323827">
                  <a:moveTo>
                    <a:pt x="24363" y="0"/>
                  </a:moveTo>
                  <a:lnTo>
                    <a:pt x="1130114" y="0"/>
                  </a:lnTo>
                  <a:cubicBezTo>
                    <a:pt x="1143570" y="0"/>
                    <a:pt x="1154477" y="10908"/>
                    <a:pt x="1154477" y="24363"/>
                  </a:cubicBezTo>
                  <a:lnTo>
                    <a:pt x="1154477" y="299464"/>
                  </a:lnTo>
                  <a:cubicBezTo>
                    <a:pt x="1154477" y="305925"/>
                    <a:pt x="1151911" y="312122"/>
                    <a:pt x="1147341" y="316691"/>
                  </a:cubicBezTo>
                  <a:cubicBezTo>
                    <a:pt x="1142772" y="321260"/>
                    <a:pt x="1136576" y="323827"/>
                    <a:pt x="1130114" y="323827"/>
                  </a:cubicBezTo>
                  <a:lnTo>
                    <a:pt x="24363" y="323827"/>
                  </a:lnTo>
                  <a:cubicBezTo>
                    <a:pt x="10908" y="323827"/>
                    <a:pt x="0" y="312919"/>
                    <a:pt x="0" y="299464"/>
                  </a:cubicBezTo>
                  <a:lnTo>
                    <a:pt x="0" y="24363"/>
                  </a:lnTo>
                  <a:cubicBezTo>
                    <a:pt x="0" y="10908"/>
                    <a:pt x="10908" y="0"/>
                    <a:pt x="24363" y="0"/>
                  </a:cubicBezTo>
                  <a:close/>
                </a:path>
              </a:pathLst>
            </a:custGeom>
            <a:solidFill>
              <a:srgbClr val="FFB36B"/>
            </a:solidFill>
            <a:ln w="28575" cap="rnd">
              <a:solidFill>
                <a:srgbClr val="0D367D"/>
              </a:solidFill>
              <a:prstDash val="solid"/>
              <a:round/>
            </a:ln>
          </p:spPr>
        </p:sp>
        <p:sp>
          <p:nvSpPr>
            <p:cNvPr id="21" name="TextBox 21"/>
            <p:cNvSpPr txBox="1"/>
            <p:nvPr/>
          </p:nvSpPr>
          <p:spPr>
            <a:xfrm>
              <a:off x="0" y="-45182"/>
              <a:ext cx="1154477" cy="400027"/>
            </a:xfrm>
            <a:prstGeom prst="rect">
              <a:avLst/>
            </a:prstGeom>
          </p:spPr>
          <p:txBody>
            <a:bodyPr lIns="50800" tIns="50800" rIns="50800" bIns="50800" rtlCol="0" anchor="ctr"/>
            <a:lstStyle/>
            <a:p>
              <a:pPr algn="ctr">
                <a:lnSpc>
                  <a:spcPts val="6299"/>
                </a:lnSpc>
              </a:pPr>
              <a:r>
                <a:rPr lang="en-US" sz="4500" b="1" dirty="0" err="1">
                  <a:solidFill>
                    <a:srgbClr val="000000"/>
                  </a:solidFill>
                  <a:latin typeface="Open Sans Bold"/>
                  <a:ea typeface="Open Sans Bold"/>
                  <a:cs typeface="Open Sans Bold"/>
                  <a:sym typeface="Open Sans Bold"/>
                </a:rPr>
                <a:t>Tình</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yêu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lòng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biết</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ơn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đối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với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biển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cả</a:t>
              </a:r>
              <a:endParaRPr lang="en-US" sz="4500" b="1" dirty="0">
                <a:solidFill>
                  <a:srgbClr val="000000"/>
                </a:solidFill>
                <a:latin typeface="Open Sans Bold"/>
                <a:ea typeface="Open Sans Bold"/>
                <a:cs typeface="Open Sans Bold"/>
                <a:sym typeface="Open Sans Bold"/>
              </a:endParaRPr>
            </a:p>
          </p:txBody>
        </p:sp>
      </p:grpSp>
      <p:grpSp>
        <p:nvGrpSpPr>
          <p:cNvPr id="22" name="Group 22"/>
          <p:cNvGrpSpPr/>
          <p:nvPr/>
        </p:nvGrpSpPr>
        <p:grpSpPr>
          <a:xfrm>
            <a:off x="867062" y="4549890"/>
            <a:ext cx="7768425" cy="5015043"/>
            <a:chOff x="0" y="0"/>
            <a:chExt cx="2674531" cy="1726590"/>
          </a:xfrm>
        </p:grpSpPr>
        <p:sp>
          <p:nvSpPr>
            <p:cNvPr id="23" name="Freeform 23"/>
            <p:cNvSpPr/>
            <p:nvPr/>
          </p:nvSpPr>
          <p:spPr>
            <a:xfrm>
              <a:off x="0" y="0"/>
              <a:ext cx="2674531" cy="1726590"/>
            </a:xfrm>
            <a:custGeom>
              <a:avLst/>
              <a:gdLst/>
              <a:ahLst/>
              <a:cxnLst/>
              <a:rect l="l" t="t" r="r" b="b"/>
              <a:pathLst>
                <a:path w="2674531" h="1726590">
                  <a:moveTo>
                    <a:pt x="2471331" y="0"/>
                  </a:moveTo>
                  <a:cubicBezTo>
                    <a:pt x="2583555" y="0"/>
                    <a:pt x="2674531" y="386510"/>
                    <a:pt x="2674531" y="863295"/>
                  </a:cubicBezTo>
                  <a:cubicBezTo>
                    <a:pt x="2674531" y="1340080"/>
                    <a:pt x="2583555" y="1726590"/>
                    <a:pt x="2471331" y="1726590"/>
                  </a:cubicBezTo>
                  <a:lnTo>
                    <a:pt x="203200" y="1726590"/>
                  </a:lnTo>
                  <a:cubicBezTo>
                    <a:pt x="90976" y="1726590"/>
                    <a:pt x="0" y="1340080"/>
                    <a:pt x="0" y="863295"/>
                  </a:cubicBezTo>
                  <a:cubicBezTo>
                    <a:pt x="0" y="386510"/>
                    <a:pt x="90976" y="0"/>
                    <a:pt x="203200" y="0"/>
                  </a:cubicBezTo>
                  <a:close/>
                </a:path>
              </a:pathLst>
            </a:custGeom>
            <a:solidFill>
              <a:srgbClr val="000000">
                <a:alpha val="0"/>
              </a:srgbClr>
            </a:solidFill>
            <a:ln cap="sq">
              <a:noFill/>
              <a:prstDash val="solid"/>
              <a:miter/>
            </a:ln>
          </p:spPr>
        </p:sp>
        <p:sp>
          <p:nvSpPr>
            <p:cNvPr id="24" name="TextBox 24"/>
            <p:cNvSpPr txBox="1"/>
            <p:nvPr/>
          </p:nvSpPr>
          <p:spPr>
            <a:xfrm>
              <a:off x="0" y="-76200"/>
              <a:ext cx="2674531" cy="1802790"/>
            </a:xfrm>
            <a:prstGeom prst="rect">
              <a:avLst/>
            </a:prstGeom>
          </p:spPr>
          <p:txBody>
            <a:bodyPr lIns="50800" tIns="50800" rIns="50800" bIns="50800" rtlCol="0" anchor="ctr"/>
            <a:lstStyle/>
            <a:p>
              <a:pPr algn="l">
                <a:lnSpc>
                  <a:spcPts val="6299"/>
                </a:lnSpc>
              </a:pP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Lúc</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lên</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đường</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ra</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khơi</a:t>
              </a:r>
              <a:endParaRPr lang="en-US" sz="4500" b="1" dirty="0">
                <a:solidFill>
                  <a:srgbClr val="0D367D"/>
                </a:solidFill>
                <a:latin typeface="Open Sans Bold"/>
                <a:ea typeface="Open Sans Bold"/>
                <a:cs typeface="Open Sans Bold"/>
                <a:sym typeface="Open Sans Bold"/>
              </a:endParaRPr>
            </a:p>
            <a:p>
              <a:pPr algn="l">
                <a:lnSpc>
                  <a:spcPts val="6299"/>
                </a:lnSpc>
              </a:pPr>
              <a:r>
                <a:rPr lang="en-US" sz="4500" b="1" dirty="0">
                  <a:solidFill>
                    <a:srgbClr val="0D367D"/>
                  </a:solidFill>
                  <a:latin typeface="Open Sans Bold"/>
                  <a:ea typeface="Open Sans Bold"/>
                  <a:cs typeface="Open Sans Bold"/>
                  <a:sym typeface="Open Sans Bold"/>
                </a:rPr>
                <a:t>....</a:t>
              </a:r>
            </a:p>
            <a:p>
              <a:pPr algn="l">
                <a:lnSpc>
                  <a:spcPts val="6299"/>
                </a:lnSpc>
              </a:pP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Lúc</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buông</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lưới</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bắt</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cá</a:t>
              </a:r>
              <a:endParaRPr lang="en-US" sz="4500" b="1" dirty="0">
                <a:solidFill>
                  <a:srgbClr val="0D367D"/>
                </a:solidFill>
                <a:latin typeface="Open Sans Bold"/>
                <a:ea typeface="Open Sans Bold"/>
                <a:cs typeface="Open Sans Bold"/>
                <a:sym typeface="Open Sans Bold"/>
              </a:endParaRPr>
            </a:p>
            <a:p>
              <a:pPr algn="l">
                <a:lnSpc>
                  <a:spcPts val="6299"/>
                </a:lnSpc>
              </a:pPr>
              <a:r>
                <a:rPr lang="en-US" sz="4500" b="1" dirty="0">
                  <a:solidFill>
                    <a:srgbClr val="0D367D"/>
                  </a:solidFill>
                  <a:latin typeface="Open Sans Bold"/>
                  <a:ea typeface="Open Sans Bold"/>
                  <a:cs typeface="Open Sans Bold"/>
                  <a:sym typeface="Open Sans Bold"/>
                </a:rPr>
                <a:t>....</a:t>
              </a:r>
            </a:p>
            <a:p>
              <a:pPr algn="l">
                <a:lnSpc>
                  <a:spcPts val="6299"/>
                </a:lnSpc>
              </a:pP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Lúc</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trở</a:t>
              </a:r>
              <a:r>
                <a:rPr lang="en-US" sz="4500" b="1" dirty="0">
                  <a:solidFill>
                    <a:srgbClr val="0D367D"/>
                  </a:solidFill>
                  <a:latin typeface="Open Sans Bold"/>
                  <a:ea typeface="Open Sans Bold"/>
                  <a:cs typeface="Open Sans Bold"/>
                  <a:sym typeface="Open Sans Bold"/>
                </a:rPr>
                <a:t> </a:t>
              </a:r>
              <a:r>
                <a:rPr lang="en-US" sz="4500" b="1" dirty="0" err="1">
                  <a:solidFill>
                    <a:srgbClr val="0D367D"/>
                  </a:solidFill>
                  <a:latin typeface="Open Sans Bold"/>
                  <a:ea typeface="Open Sans Bold"/>
                  <a:cs typeface="Open Sans Bold"/>
                  <a:sym typeface="Open Sans Bold"/>
                </a:rPr>
                <a:t>về</a:t>
              </a:r>
              <a:endParaRPr lang="en-US" sz="4500" b="1" dirty="0">
                <a:solidFill>
                  <a:srgbClr val="0D367D"/>
                </a:solidFill>
                <a:latin typeface="Open Sans Bold"/>
                <a:ea typeface="Open Sans Bold"/>
                <a:cs typeface="Open Sans Bold"/>
                <a:sym typeface="Open Sans Bold"/>
              </a:endParaRPr>
            </a:p>
            <a:p>
              <a:pPr algn="l">
                <a:lnSpc>
                  <a:spcPts val="6299"/>
                </a:lnSpc>
              </a:pPr>
              <a:r>
                <a:rPr lang="en-US" sz="4500" b="1" dirty="0">
                  <a:solidFill>
                    <a:srgbClr val="0D367D"/>
                  </a:solidFill>
                  <a:latin typeface="Open Sans Bold"/>
                  <a:ea typeface="Open Sans Bold"/>
                  <a:cs typeface="Open Sans Bold"/>
                  <a:sym typeface="Open Sans Bold"/>
                </a:rPr>
                <a:t>....</a:t>
              </a:r>
            </a:p>
          </p:txBody>
        </p:sp>
      </p:grpSp>
      <p:grpSp>
        <p:nvGrpSpPr>
          <p:cNvPr id="25" name="Group 25"/>
          <p:cNvGrpSpPr/>
          <p:nvPr/>
        </p:nvGrpSpPr>
        <p:grpSpPr>
          <a:xfrm>
            <a:off x="9431029" y="5761884"/>
            <a:ext cx="8036449" cy="1814643"/>
            <a:chOff x="0" y="0"/>
            <a:chExt cx="2766806" cy="624749"/>
          </a:xfrm>
        </p:grpSpPr>
        <p:sp>
          <p:nvSpPr>
            <p:cNvPr id="26" name="Freeform 26"/>
            <p:cNvSpPr/>
            <p:nvPr/>
          </p:nvSpPr>
          <p:spPr>
            <a:xfrm>
              <a:off x="0" y="0"/>
              <a:ext cx="2766807" cy="624749"/>
            </a:xfrm>
            <a:custGeom>
              <a:avLst/>
              <a:gdLst/>
              <a:ahLst/>
              <a:cxnLst/>
              <a:rect l="l" t="t" r="r" b="b"/>
              <a:pathLst>
                <a:path w="2766807" h="624749">
                  <a:moveTo>
                    <a:pt x="2563607" y="0"/>
                  </a:moveTo>
                  <a:cubicBezTo>
                    <a:pt x="2675831" y="0"/>
                    <a:pt x="2766807" y="139855"/>
                    <a:pt x="2766807" y="312375"/>
                  </a:cubicBezTo>
                  <a:cubicBezTo>
                    <a:pt x="2766807" y="484894"/>
                    <a:pt x="2675831" y="624749"/>
                    <a:pt x="2563607" y="624749"/>
                  </a:cubicBezTo>
                  <a:lnTo>
                    <a:pt x="203200" y="624749"/>
                  </a:lnTo>
                  <a:cubicBezTo>
                    <a:pt x="90976" y="624749"/>
                    <a:pt x="0" y="484894"/>
                    <a:pt x="0" y="312375"/>
                  </a:cubicBezTo>
                  <a:cubicBezTo>
                    <a:pt x="0" y="139855"/>
                    <a:pt x="90976" y="0"/>
                    <a:pt x="203200" y="0"/>
                  </a:cubicBezTo>
                  <a:close/>
                </a:path>
              </a:pathLst>
            </a:custGeom>
            <a:solidFill>
              <a:srgbClr val="000000">
                <a:alpha val="0"/>
              </a:srgbClr>
            </a:solidFill>
            <a:ln cap="sq">
              <a:noFill/>
              <a:prstDash val="solid"/>
              <a:miter/>
            </a:ln>
          </p:spPr>
        </p:sp>
        <p:sp>
          <p:nvSpPr>
            <p:cNvPr id="27" name="TextBox 27"/>
            <p:cNvSpPr txBox="1"/>
            <p:nvPr/>
          </p:nvSpPr>
          <p:spPr>
            <a:xfrm>
              <a:off x="0" y="-76200"/>
              <a:ext cx="2766806" cy="700949"/>
            </a:xfrm>
            <a:prstGeom prst="rect">
              <a:avLst/>
            </a:prstGeom>
          </p:spPr>
          <p:txBody>
            <a:bodyPr lIns="50800" tIns="50800" rIns="50800" bIns="50800" rtlCol="0" anchor="ctr"/>
            <a:lstStyle/>
            <a:p>
              <a:pPr algn="l">
                <a:lnSpc>
                  <a:spcPts val="6299"/>
                </a:lnSpc>
              </a:pPr>
              <a:r>
                <a:rPr lang="en-US" sz="4500" b="1">
                  <a:solidFill>
                    <a:srgbClr val="0D367D"/>
                  </a:solidFill>
                  <a:latin typeface="Open Sans Bold"/>
                  <a:ea typeface="Open Sans Bold"/>
                  <a:cs typeface="Open Sans Bold"/>
                  <a:sym typeface="Open Sans Bold"/>
                </a:rPr>
                <a:t>Biển cho ta cá như lòng mẹ; nuôi lớn đời ta tự buổi nào.</a:t>
              </a:r>
            </a:p>
          </p:txBody>
        </p:sp>
      </p:grpSp>
      <p:grpSp>
        <p:nvGrpSpPr>
          <p:cNvPr id="32" name="Group 31"/>
          <p:cNvGrpSpPr/>
          <p:nvPr/>
        </p:nvGrpSpPr>
        <p:grpSpPr>
          <a:xfrm>
            <a:off x="5760382" y="5557756"/>
            <a:ext cx="7391400" cy="4438735"/>
            <a:chOff x="9723413" y="5223188"/>
            <a:chExt cx="8564587" cy="5063812"/>
          </a:xfrm>
        </p:grpSpPr>
        <p:sp>
          <p:nvSpPr>
            <p:cNvPr id="33" name="Freeform 10"/>
            <p:cNvSpPr/>
            <p:nvPr/>
          </p:nvSpPr>
          <p:spPr>
            <a:xfrm>
              <a:off x="9723413" y="5223188"/>
              <a:ext cx="8564587" cy="5063812"/>
            </a:xfrm>
            <a:custGeom>
              <a:avLst/>
              <a:gdLst/>
              <a:ahLst/>
              <a:cxnLst/>
              <a:rect l="l" t="t" r="r" b="b"/>
              <a:pathLst>
                <a:path w="11419449" h="6751749">
                  <a:moveTo>
                    <a:pt x="0" y="0"/>
                  </a:moveTo>
                  <a:lnTo>
                    <a:pt x="11419449" y="0"/>
                  </a:lnTo>
                  <a:lnTo>
                    <a:pt x="11419449" y="6751749"/>
                  </a:lnTo>
                  <a:lnTo>
                    <a:pt x="0" y="67517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34" name="Picture 33"/>
            <p:cNvPicPr>
              <a:picLocks noChangeAspect="1"/>
            </p:cNvPicPr>
            <p:nvPr/>
          </p:nvPicPr>
          <p:blipFill>
            <a:blip r:embed="rId7"/>
            <a:stretch>
              <a:fillRect/>
            </a:stretch>
          </p:blipFill>
          <p:spPr>
            <a:xfrm>
              <a:off x="11811000" y="8893252"/>
              <a:ext cx="4712445" cy="13937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572384" y="2556625"/>
            <a:ext cx="8489209" cy="8229600"/>
          </a:xfrm>
          <a:custGeom>
            <a:avLst/>
            <a:gdLst/>
            <a:ahLst/>
            <a:cxnLst/>
            <a:rect l="l" t="t" r="r" b="b"/>
            <a:pathLst>
              <a:path w="8489209" h="8229600">
                <a:moveTo>
                  <a:pt x="0" y="0"/>
                </a:moveTo>
                <a:lnTo>
                  <a:pt x="8489209" y="0"/>
                </a:lnTo>
                <a:lnTo>
                  <a:pt x="8489209" y="8229600"/>
                </a:lnTo>
                <a:lnTo>
                  <a:pt x="0" y="8229600"/>
                </a:lnTo>
                <a:lnTo>
                  <a:pt x="0" y="0"/>
                </a:lnTo>
                <a:close/>
              </a:path>
            </a:pathLst>
          </a:custGeom>
          <a:blipFill>
            <a:blip r:embed="rId3"/>
            <a:stretch>
              <a:fillRect/>
            </a:stretch>
          </a:blipFill>
        </p:spPr>
      </p:sp>
      <p:sp>
        <p:nvSpPr>
          <p:cNvPr id="4" name="Freeform 4"/>
          <p:cNvSpPr/>
          <p:nvPr/>
        </p:nvSpPr>
        <p:spPr>
          <a:xfrm flipH="1">
            <a:off x="-1090160" y="2556625"/>
            <a:ext cx="8489209" cy="8229600"/>
          </a:xfrm>
          <a:custGeom>
            <a:avLst/>
            <a:gdLst/>
            <a:ahLst/>
            <a:cxnLst/>
            <a:rect l="l" t="t" r="r" b="b"/>
            <a:pathLst>
              <a:path w="8489209" h="8229600">
                <a:moveTo>
                  <a:pt x="8489209" y="0"/>
                </a:moveTo>
                <a:lnTo>
                  <a:pt x="0" y="0"/>
                </a:lnTo>
                <a:lnTo>
                  <a:pt x="0" y="8229600"/>
                </a:lnTo>
                <a:lnTo>
                  <a:pt x="8489209" y="8229600"/>
                </a:lnTo>
                <a:lnTo>
                  <a:pt x="8489209" y="0"/>
                </a:lnTo>
                <a:close/>
              </a:path>
            </a:pathLst>
          </a:custGeom>
          <a:blipFill>
            <a:blip r:embed="rId3"/>
            <a:stretch>
              <a:fillRect/>
            </a:stretch>
          </a:blipFill>
        </p:spPr>
      </p:sp>
      <p:sp>
        <p:nvSpPr>
          <p:cNvPr id="6" name="Freeform 6"/>
          <p:cNvSpPr/>
          <p:nvPr/>
        </p:nvSpPr>
        <p:spPr>
          <a:xfrm>
            <a:off x="9003905" y="7775080"/>
            <a:ext cx="4026014" cy="2692397"/>
          </a:xfrm>
          <a:custGeom>
            <a:avLst/>
            <a:gdLst/>
            <a:ahLst/>
            <a:cxnLst/>
            <a:rect l="l" t="t" r="r" b="b"/>
            <a:pathLst>
              <a:path w="4026014" h="2692397">
                <a:moveTo>
                  <a:pt x="0" y="0"/>
                </a:moveTo>
                <a:lnTo>
                  <a:pt x="4026014" y="0"/>
                </a:lnTo>
                <a:lnTo>
                  <a:pt x="4026014" y="2692397"/>
                </a:lnTo>
                <a:lnTo>
                  <a:pt x="0" y="2692397"/>
                </a:lnTo>
                <a:lnTo>
                  <a:pt x="0" y="0"/>
                </a:lnTo>
                <a:close/>
              </a:path>
            </a:pathLst>
          </a:custGeom>
          <a:blipFill>
            <a:blip r:embed="rId4"/>
            <a:stretch>
              <a:fillRect/>
            </a:stretch>
          </a:blipFill>
        </p:spPr>
      </p:sp>
      <p:sp>
        <p:nvSpPr>
          <p:cNvPr id="7" name="Freeform 7"/>
          <p:cNvSpPr/>
          <p:nvPr/>
        </p:nvSpPr>
        <p:spPr>
          <a:xfrm flipH="1">
            <a:off x="5007094" y="7709737"/>
            <a:ext cx="3853851" cy="2577263"/>
          </a:xfrm>
          <a:custGeom>
            <a:avLst/>
            <a:gdLst/>
            <a:ahLst/>
            <a:cxnLst/>
            <a:rect l="l" t="t" r="r" b="b"/>
            <a:pathLst>
              <a:path w="3853851" h="2577263">
                <a:moveTo>
                  <a:pt x="3853851" y="0"/>
                </a:moveTo>
                <a:lnTo>
                  <a:pt x="0" y="0"/>
                </a:lnTo>
                <a:lnTo>
                  <a:pt x="0" y="2577263"/>
                </a:lnTo>
                <a:lnTo>
                  <a:pt x="3853851" y="2577263"/>
                </a:lnTo>
                <a:lnTo>
                  <a:pt x="3853851" y="0"/>
                </a:lnTo>
                <a:close/>
              </a:path>
            </a:pathLst>
          </a:custGeom>
          <a:blipFill>
            <a:blip r:embed="rId4"/>
            <a:stretch>
              <a:fillRect/>
            </a:stretch>
          </a:blipFill>
        </p:spPr>
      </p:sp>
      <p:pic>
        <p:nvPicPr>
          <p:cNvPr id="8" name="Picture 7"/>
          <p:cNvPicPr>
            <a:picLocks noChangeAspect="1"/>
          </p:cNvPicPr>
          <p:nvPr/>
        </p:nvPicPr>
        <p:blipFill>
          <a:blip r:embed="rId5"/>
          <a:stretch>
            <a:fillRect/>
          </a:stretch>
        </p:blipFill>
        <p:spPr>
          <a:xfrm>
            <a:off x="5791200" y="1378156"/>
            <a:ext cx="6986622" cy="49077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1301007" y="-362112"/>
            <a:ext cx="21222015" cy="10656732"/>
          </a:xfrm>
          <a:prstGeom prst="rect">
            <a:avLst/>
          </a:prstGeom>
        </p:spPr>
      </p:pic>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384055"/>
            <a:ext cx="17214789" cy="2486754"/>
            <a:chOff x="0" y="0"/>
            <a:chExt cx="4533936" cy="654948"/>
          </a:xfrm>
        </p:grpSpPr>
        <p:sp>
          <p:nvSpPr>
            <p:cNvPr id="6" name="Freeform 6"/>
            <p:cNvSpPr/>
            <p:nvPr/>
          </p:nvSpPr>
          <p:spPr>
            <a:xfrm>
              <a:off x="0" y="0"/>
              <a:ext cx="4533936" cy="654948"/>
            </a:xfrm>
            <a:custGeom>
              <a:avLst/>
              <a:gdLst/>
              <a:ahLst/>
              <a:cxnLst/>
              <a:rect l="l" t="t" r="r" b="b"/>
              <a:pathLst>
                <a:path w="4533936" h="654948">
                  <a:moveTo>
                    <a:pt x="22936" y="0"/>
                  </a:moveTo>
                  <a:lnTo>
                    <a:pt x="4511000" y="0"/>
                  </a:lnTo>
                  <a:cubicBezTo>
                    <a:pt x="4523667" y="0"/>
                    <a:pt x="4533936" y="10269"/>
                    <a:pt x="4533936" y="22936"/>
                  </a:cubicBezTo>
                  <a:lnTo>
                    <a:pt x="4533936" y="632012"/>
                  </a:lnTo>
                  <a:cubicBezTo>
                    <a:pt x="4533936" y="644679"/>
                    <a:pt x="4523667" y="654948"/>
                    <a:pt x="4511000" y="654948"/>
                  </a:cubicBezTo>
                  <a:lnTo>
                    <a:pt x="22936" y="654948"/>
                  </a:lnTo>
                  <a:cubicBezTo>
                    <a:pt x="10269" y="654948"/>
                    <a:pt x="0" y="644679"/>
                    <a:pt x="0" y="632012"/>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693048"/>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rot="360349">
            <a:off x="745696" y="409170"/>
            <a:ext cx="1918204" cy="2670354"/>
          </a:xfrm>
          <a:custGeom>
            <a:avLst/>
            <a:gdLst/>
            <a:ahLst/>
            <a:cxnLst/>
            <a:rect l="l" t="t" r="r" b="b"/>
            <a:pathLst>
              <a:path w="1918204" h="2670354">
                <a:moveTo>
                  <a:pt x="0" y="0"/>
                </a:moveTo>
                <a:lnTo>
                  <a:pt x="1918205" y="0"/>
                </a:lnTo>
                <a:lnTo>
                  <a:pt x="1918205" y="2670354"/>
                </a:lnTo>
                <a:lnTo>
                  <a:pt x="0" y="2670354"/>
                </a:lnTo>
                <a:lnTo>
                  <a:pt x="0" y="0"/>
                </a:lnTo>
                <a:close/>
              </a:path>
            </a:pathLst>
          </a:custGeom>
          <a:blipFill>
            <a:blip r:embed="rId4"/>
            <a:stretch>
              <a:fillRect/>
            </a:stretch>
          </a:blipFill>
        </p:spPr>
      </p:sp>
      <p:sp>
        <p:nvSpPr>
          <p:cNvPr id="9" name="TextBox 9"/>
          <p:cNvSpPr txBox="1"/>
          <p:nvPr/>
        </p:nvSpPr>
        <p:spPr>
          <a:xfrm>
            <a:off x="3009938" y="1347439"/>
            <a:ext cx="14389011" cy="800100"/>
          </a:xfrm>
          <a:prstGeom prst="rect">
            <a:avLst/>
          </a:prstGeom>
        </p:spPr>
        <p:txBody>
          <a:bodyPr lIns="0" tIns="0" rIns="0" bIns="0" rtlCol="0" anchor="t">
            <a:spAutoFit/>
          </a:bodyPr>
          <a:lstStyle/>
          <a:p>
            <a:pPr algn="just">
              <a:lnSpc>
                <a:spcPts val="6300"/>
              </a:lnSpc>
            </a:pPr>
            <a:r>
              <a:rPr lang="en-US" sz="5000" b="1">
                <a:solidFill>
                  <a:srgbClr val="1757C7"/>
                </a:solidFill>
                <a:latin typeface="Open Sans Bold"/>
                <a:ea typeface="Open Sans Bold"/>
                <a:cs typeface="Open Sans Bold"/>
                <a:sym typeface="Open Sans Bold"/>
              </a:rPr>
              <a:t>Những hình ảnh ở khổ thơ cuối có ý nghĩa gì?</a:t>
            </a:r>
          </a:p>
        </p:txBody>
      </p:sp>
      <p:grpSp>
        <p:nvGrpSpPr>
          <p:cNvPr id="21" name="Group 20"/>
          <p:cNvGrpSpPr/>
          <p:nvPr/>
        </p:nvGrpSpPr>
        <p:grpSpPr>
          <a:xfrm>
            <a:off x="4631187" y="3255781"/>
            <a:ext cx="7525109" cy="5299864"/>
            <a:chOff x="1635882" y="3354373"/>
            <a:chExt cx="7525109" cy="5299864"/>
          </a:xfrm>
        </p:grpSpPr>
        <p:pic>
          <p:nvPicPr>
            <p:cNvPr id="20" name="Picture 19"/>
            <p:cNvPicPr>
              <a:picLocks noChangeAspect="1"/>
            </p:cNvPicPr>
            <p:nvPr/>
          </p:nvPicPr>
          <p:blipFill>
            <a:blip r:embed="rId5"/>
            <a:stretch>
              <a:fillRect/>
            </a:stretch>
          </p:blipFill>
          <p:spPr>
            <a:xfrm>
              <a:off x="2467927" y="4921802"/>
              <a:ext cx="6693064" cy="3732435"/>
            </a:xfrm>
            <a:prstGeom prst="rect">
              <a:avLst/>
            </a:prstGeom>
          </p:spPr>
        </p:pic>
        <p:sp>
          <p:nvSpPr>
            <p:cNvPr id="16" name="Freeform 16"/>
            <p:cNvSpPr/>
            <p:nvPr/>
          </p:nvSpPr>
          <p:spPr>
            <a:xfrm>
              <a:off x="1635882" y="3354373"/>
              <a:ext cx="2095898" cy="2926211"/>
            </a:xfrm>
            <a:custGeom>
              <a:avLst/>
              <a:gdLst/>
              <a:ahLst/>
              <a:cxnLst/>
              <a:rect l="l" t="t" r="r" b="b"/>
              <a:pathLst>
                <a:path w="2794531" h="3901614">
                  <a:moveTo>
                    <a:pt x="0" y="0"/>
                  </a:moveTo>
                  <a:lnTo>
                    <a:pt x="2794531" y="0"/>
                  </a:lnTo>
                  <a:lnTo>
                    <a:pt x="2794531" y="3901614"/>
                  </a:lnTo>
                  <a:lnTo>
                    <a:pt x="0" y="3901614"/>
                  </a:lnTo>
                  <a:lnTo>
                    <a:pt x="0" y="0"/>
                  </a:lnTo>
                  <a:close/>
                </a:path>
              </a:pathLst>
            </a:custGeom>
            <a:blipFill>
              <a:blip r:embed="rId6"/>
              <a:stretch>
                <a:fillRect/>
              </a:stretch>
            </a:blipFill>
          </p:spPr>
        </p:sp>
      </p:grpSp>
      <p:grpSp>
        <p:nvGrpSpPr>
          <p:cNvPr id="22" name="Group 21"/>
          <p:cNvGrpSpPr/>
          <p:nvPr/>
        </p:nvGrpSpPr>
        <p:grpSpPr>
          <a:xfrm>
            <a:off x="4114800" y="4076700"/>
            <a:ext cx="9144000" cy="6054331"/>
            <a:chOff x="9723413" y="5223188"/>
            <a:chExt cx="8564587" cy="5063812"/>
          </a:xfrm>
        </p:grpSpPr>
        <p:sp>
          <p:nvSpPr>
            <p:cNvPr id="23" name="Freeform 10"/>
            <p:cNvSpPr/>
            <p:nvPr/>
          </p:nvSpPr>
          <p:spPr>
            <a:xfrm>
              <a:off x="9723413" y="5223188"/>
              <a:ext cx="8564587" cy="5063812"/>
            </a:xfrm>
            <a:custGeom>
              <a:avLst/>
              <a:gdLst/>
              <a:ahLst/>
              <a:cxnLst/>
              <a:rect l="l" t="t" r="r" b="b"/>
              <a:pathLst>
                <a:path w="11419449" h="6751749">
                  <a:moveTo>
                    <a:pt x="0" y="0"/>
                  </a:moveTo>
                  <a:lnTo>
                    <a:pt x="11419449" y="0"/>
                  </a:lnTo>
                  <a:lnTo>
                    <a:pt x="11419449" y="6751749"/>
                  </a:lnTo>
                  <a:lnTo>
                    <a:pt x="0" y="6751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4" name="Picture 23"/>
            <p:cNvPicPr>
              <a:picLocks noChangeAspect="1"/>
            </p:cNvPicPr>
            <p:nvPr/>
          </p:nvPicPr>
          <p:blipFill>
            <a:blip r:embed="rId9"/>
            <a:stretch>
              <a:fillRect/>
            </a:stretch>
          </p:blipFill>
          <p:spPr>
            <a:xfrm>
              <a:off x="11811000" y="8893252"/>
              <a:ext cx="4712445" cy="139374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21"/>
                                        </p:tgtEl>
                                      </p:cBhvr>
                                    </p:animEffect>
                                    <p:set>
                                      <p:cBhvr>
                                        <p:cTn id="14" dur="1" fill="hold">
                                          <p:stCondLst>
                                            <p:cond delay="499"/>
                                          </p:stCondLst>
                                        </p:cTn>
                                        <p:tgtEl>
                                          <p:spTgt spid="21"/>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384055"/>
            <a:ext cx="17214789" cy="9518890"/>
            <a:chOff x="0" y="0"/>
            <a:chExt cx="4533936" cy="2507033"/>
          </a:xfrm>
        </p:grpSpPr>
        <p:sp>
          <p:nvSpPr>
            <p:cNvPr id="6" name="Freeform 6"/>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a:off x="744650" y="712135"/>
            <a:ext cx="1782463" cy="2506099"/>
          </a:xfrm>
          <a:custGeom>
            <a:avLst/>
            <a:gdLst/>
            <a:ahLst/>
            <a:cxnLst/>
            <a:rect l="l" t="t" r="r" b="b"/>
            <a:pathLst>
              <a:path w="1782463" h="2506099">
                <a:moveTo>
                  <a:pt x="0" y="0"/>
                </a:moveTo>
                <a:lnTo>
                  <a:pt x="1782463" y="0"/>
                </a:lnTo>
                <a:lnTo>
                  <a:pt x="1782463" y="2506099"/>
                </a:lnTo>
                <a:lnTo>
                  <a:pt x="0" y="2506099"/>
                </a:lnTo>
                <a:lnTo>
                  <a:pt x="0" y="0"/>
                </a:lnTo>
                <a:close/>
              </a:path>
            </a:pathLst>
          </a:custGeom>
          <a:blipFill>
            <a:blip r:embed="rId4"/>
            <a:stretch>
              <a:fillRect/>
            </a:stretch>
          </a:blipFill>
        </p:spPr>
      </p:sp>
      <p:sp>
        <p:nvSpPr>
          <p:cNvPr id="9" name="TextBox 9"/>
          <p:cNvSpPr txBox="1"/>
          <p:nvPr/>
        </p:nvSpPr>
        <p:spPr>
          <a:xfrm>
            <a:off x="2870289" y="990600"/>
            <a:ext cx="14389011" cy="1600200"/>
          </a:xfrm>
          <a:prstGeom prst="rect">
            <a:avLst/>
          </a:prstGeom>
        </p:spPr>
        <p:txBody>
          <a:bodyPr lIns="0" tIns="0" rIns="0" bIns="0" rtlCol="0" anchor="t">
            <a:spAutoFit/>
          </a:bodyPr>
          <a:lstStyle/>
          <a:p>
            <a:pPr algn="just">
              <a:lnSpc>
                <a:spcPts val="6300"/>
              </a:lnSpc>
            </a:pPr>
            <a:r>
              <a:rPr lang="en-US" sz="5000" b="1">
                <a:solidFill>
                  <a:srgbClr val="1757C7"/>
                </a:solidFill>
                <a:latin typeface="Open Sans Bold"/>
                <a:ea typeface="Open Sans Bold"/>
                <a:cs typeface="Open Sans Bold"/>
                <a:sym typeface="Open Sans Bold"/>
              </a:rPr>
              <a:t>Bài thơ giúp em cảm nhận được những vẻ đẹp nào của cuộc sống?</a:t>
            </a:r>
          </a:p>
        </p:txBody>
      </p:sp>
      <p:pic>
        <p:nvPicPr>
          <p:cNvPr id="13" name="Picture 12"/>
          <p:cNvPicPr>
            <a:picLocks noChangeAspect="1"/>
          </p:cNvPicPr>
          <p:nvPr/>
        </p:nvPicPr>
        <p:blipFill>
          <a:blip r:embed="rId5"/>
          <a:stretch>
            <a:fillRect/>
          </a:stretch>
        </p:blipFill>
        <p:spPr>
          <a:xfrm>
            <a:off x="5029200" y="3197345"/>
            <a:ext cx="7205733" cy="6800704"/>
          </a:xfrm>
          <a:prstGeom prst="rect">
            <a:avLst/>
          </a:prstGeom>
        </p:spPr>
      </p:pic>
      <p:sp>
        <p:nvSpPr>
          <p:cNvPr id="16" name="Rounded Rectangle 15"/>
          <p:cNvSpPr/>
          <p:nvPr/>
        </p:nvSpPr>
        <p:spPr>
          <a:xfrm>
            <a:off x="3504897" y="3343550"/>
            <a:ext cx="11278203" cy="5614697"/>
          </a:xfrm>
          <a:prstGeom prst="roundRect">
            <a:avLst/>
          </a:prstGeom>
          <a:solidFill>
            <a:srgbClr val="1AB6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Khổ</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thơ</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cuối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kết</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lại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bài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thơ</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nhưng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mở</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trong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tâm</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trí</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đọc</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hình</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ảnh</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rực</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rỡ</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huy</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hoàng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của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triệu</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triệu</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mắt</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cá</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lấp</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lánh</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giữa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muôn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dặm</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biển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khơi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Khổ</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thơ</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cuối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là</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sự</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quyện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hòa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giữa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vẻ</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đẹp</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của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thiên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nhiên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với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vẻ</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đẹp</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khỏe</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khoắn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lạc</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quan</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yêu</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đời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của</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người</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lao</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4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động</a:t>
            </a:r>
            <a:r>
              <a:rPr lang="en-US" sz="4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0480" y="-429176"/>
            <a:ext cx="19234547" cy="10754276"/>
          </a:xfrm>
          <a:prstGeom prst="rect">
            <a:avLst/>
          </a:prstGeom>
        </p:spPr>
      </p:pic>
      <p:sp>
        <p:nvSpPr>
          <p:cNvPr id="5" name="Freeform 5"/>
          <p:cNvSpPr/>
          <p:nvPr/>
        </p:nvSpPr>
        <p:spPr>
          <a:xfrm>
            <a:off x="2121444" y="6016507"/>
            <a:ext cx="5602325" cy="1646564"/>
          </a:xfrm>
          <a:custGeom>
            <a:avLst/>
            <a:gdLst/>
            <a:ahLst/>
            <a:cxnLst/>
            <a:rect l="l" t="t" r="r" b="b"/>
            <a:pathLst>
              <a:path w="5602325" h="1646564">
                <a:moveTo>
                  <a:pt x="0" y="0"/>
                </a:moveTo>
                <a:lnTo>
                  <a:pt x="5602324" y="0"/>
                </a:lnTo>
                <a:lnTo>
                  <a:pt x="5602324" y="1646564"/>
                </a:lnTo>
                <a:lnTo>
                  <a:pt x="0" y="1646564"/>
                </a:lnTo>
                <a:lnTo>
                  <a:pt x="0" y="0"/>
                </a:lnTo>
                <a:close/>
              </a:path>
            </a:pathLst>
          </a:custGeom>
          <a:blipFill>
            <a:blip r:embed="rId3"/>
            <a:stretch>
              <a:fillRect l="-18576" r="-2500"/>
            </a:stretch>
          </a:blipFill>
        </p:spPr>
      </p:sp>
      <p:grpSp>
        <p:nvGrpSpPr>
          <p:cNvPr id="7" name="Group 7"/>
          <p:cNvGrpSpPr/>
          <p:nvPr/>
        </p:nvGrpSpPr>
        <p:grpSpPr>
          <a:xfrm>
            <a:off x="227200" y="2383293"/>
            <a:ext cx="11550283" cy="6875007"/>
            <a:chOff x="0" y="0"/>
            <a:chExt cx="3042050" cy="1810702"/>
          </a:xfrm>
        </p:grpSpPr>
        <p:sp>
          <p:nvSpPr>
            <p:cNvPr id="8" name="Freeform 8"/>
            <p:cNvSpPr/>
            <p:nvPr/>
          </p:nvSpPr>
          <p:spPr>
            <a:xfrm>
              <a:off x="0" y="0"/>
              <a:ext cx="3042050" cy="1810701"/>
            </a:xfrm>
            <a:custGeom>
              <a:avLst/>
              <a:gdLst/>
              <a:ahLst/>
              <a:cxnLst/>
              <a:rect l="l" t="t" r="r" b="b"/>
              <a:pathLst>
                <a:path w="3042050" h="1810701">
                  <a:moveTo>
                    <a:pt x="34184" y="0"/>
                  </a:moveTo>
                  <a:lnTo>
                    <a:pt x="3007865" y="0"/>
                  </a:lnTo>
                  <a:cubicBezTo>
                    <a:pt x="3026745" y="0"/>
                    <a:pt x="3042050" y="15305"/>
                    <a:pt x="3042050" y="34184"/>
                  </a:cubicBezTo>
                  <a:lnTo>
                    <a:pt x="3042050" y="1776517"/>
                  </a:lnTo>
                  <a:cubicBezTo>
                    <a:pt x="3042050" y="1795397"/>
                    <a:pt x="3026745" y="1810701"/>
                    <a:pt x="3007865" y="1810701"/>
                  </a:cubicBezTo>
                  <a:lnTo>
                    <a:pt x="34184" y="1810701"/>
                  </a:lnTo>
                  <a:cubicBezTo>
                    <a:pt x="15305" y="1810701"/>
                    <a:pt x="0" y="1795397"/>
                    <a:pt x="0" y="1776517"/>
                  </a:cubicBezTo>
                  <a:lnTo>
                    <a:pt x="0" y="34184"/>
                  </a:lnTo>
                  <a:cubicBezTo>
                    <a:pt x="0" y="15305"/>
                    <a:pt x="15305" y="0"/>
                    <a:pt x="34184" y="0"/>
                  </a:cubicBezTo>
                  <a:close/>
                </a:path>
              </a:pathLst>
            </a:custGeom>
            <a:solidFill>
              <a:srgbClr val="FFFFFF"/>
            </a:solidFill>
            <a:ln w="47625" cap="rnd">
              <a:solidFill>
                <a:srgbClr val="000000"/>
              </a:solidFill>
              <a:prstDash val="solid"/>
              <a:round/>
            </a:ln>
          </p:spPr>
        </p:sp>
        <p:sp>
          <p:nvSpPr>
            <p:cNvPr id="9" name="TextBox 9"/>
            <p:cNvSpPr txBox="1"/>
            <p:nvPr/>
          </p:nvSpPr>
          <p:spPr>
            <a:xfrm>
              <a:off x="0" y="-38100"/>
              <a:ext cx="3042050" cy="1848802"/>
            </a:xfrm>
            <a:prstGeom prst="rect">
              <a:avLst/>
            </a:prstGeom>
          </p:spPr>
          <p:txBody>
            <a:bodyPr lIns="50800" tIns="50800" rIns="50800" bIns="50800" rtlCol="0" anchor="ctr"/>
            <a:lstStyle/>
            <a:p>
              <a:pPr algn="ctr">
                <a:lnSpc>
                  <a:spcPts val="2694"/>
                </a:lnSpc>
              </a:pPr>
              <a:endParaRPr/>
            </a:p>
          </p:txBody>
        </p:sp>
      </p:grpSp>
      <p:sp>
        <p:nvSpPr>
          <p:cNvPr id="10" name="TextBox 10"/>
          <p:cNvSpPr txBox="1"/>
          <p:nvPr/>
        </p:nvSpPr>
        <p:spPr>
          <a:xfrm>
            <a:off x="537824" y="2601346"/>
            <a:ext cx="10929034" cy="6362700"/>
          </a:xfrm>
          <a:prstGeom prst="rect">
            <a:avLst/>
          </a:prstGeom>
        </p:spPr>
        <p:txBody>
          <a:bodyPr lIns="0" tIns="0" rIns="0" bIns="0" rtlCol="0" anchor="t">
            <a:spAutoFit/>
          </a:bodyPr>
          <a:lstStyle/>
          <a:p>
            <a:pPr algn="just">
              <a:lnSpc>
                <a:spcPts val="6299"/>
              </a:lnSpc>
              <a:spcBef>
                <a:spcPct val="0"/>
              </a:spcBef>
            </a:pPr>
            <a:r>
              <a:rPr lang="en-US" sz="4500" b="1" dirty="0" err="1">
                <a:solidFill>
                  <a:srgbClr val="1757C7"/>
                </a:solidFill>
                <a:latin typeface="Open Sans Bold"/>
                <a:ea typeface="Open Sans Bold"/>
                <a:cs typeface="Open Sans Bold"/>
                <a:sym typeface="Open Sans Bold"/>
              </a:rPr>
              <a:t>Đoàn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thuyền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vươn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khơi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thể</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hiện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sức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của</a:t>
            </a:r>
            <a:r>
              <a:rPr lang="en-US" sz="4500" b="1" dirty="0">
                <a:solidFill>
                  <a:srgbClr val="1757C7"/>
                </a:solidFill>
                <a:latin typeface="Open Sans Bold"/>
                <a:ea typeface="Open Sans Bold"/>
                <a:cs typeface="Open Sans Bold"/>
                <a:sym typeface="Open Sans Bold"/>
              </a:rPr>
              <a:t> con </a:t>
            </a:r>
            <a:r>
              <a:rPr lang="en-US" sz="4500" b="1" dirty="0" err="1">
                <a:solidFill>
                  <a:srgbClr val="1757C7"/>
                </a:solidFill>
                <a:latin typeface="Open Sans Bold"/>
                <a:ea typeface="Open Sans Bold"/>
                <a:cs typeface="Open Sans Bold"/>
                <a:sym typeface="Open Sans Bold"/>
              </a:rPr>
              <a:t>người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trước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hoà</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cùng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nhiên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chung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sống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tốt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đẹp</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Đoàn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thuyền</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đánh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ra</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khơi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mang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theo</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những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ước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mơ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gặt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về</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những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hạnh</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phúc</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và</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niềm</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vui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cơ</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hội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cho</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biết</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bao</a:t>
            </a:r>
            <a:r>
              <a:rPr lang="en-US" sz="4500" b="1" dirty="0">
                <a:solidFill>
                  <a:srgbClr val="1757C7"/>
                </a:solidFill>
                <a:latin typeface="Open Sans Bold"/>
                <a:ea typeface="Open Sans Bold"/>
                <a:cs typeface="Open Sans Bold"/>
                <a:sym typeface="Open Sans Bold"/>
              </a:rPr>
              <a:t> con </a:t>
            </a:r>
            <a:r>
              <a:rPr lang="en-US" sz="4500" b="1" dirty="0" err="1">
                <a:solidFill>
                  <a:srgbClr val="1757C7"/>
                </a:solidFill>
                <a:latin typeface="Open Sans Bold"/>
                <a:ea typeface="Open Sans Bold"/>
                <a:cs typeface="Open Sans Bold"/>
                <a:sym typeface="Open Sans Bold"/>
              </a:rPr>
              <a:t>người</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làng</a:t>
            </a:r>
            <a:r>
              <a:rPr lang="en-US" sz="4500" b="1" dirty="0">
                <a:solidFill>
                  <a:srgbClr val="1757C7"/>
                </a:solidFill>
                <a:latin typeface="Open Sans Bold"/>
                <a:ea typeface="Open Sans Bold"/>
                <a:cs typeface="Open Sans Bold"/>
                <a:sym typeface="Open Sans Bold"/>
              </a:rPr>
              <a:t> </a:t>
            </a:r>
            <a:r>
              <a:rPr lang="en-US" sz="4500" b="1" dirty="0" err="1">
                <a:solidFill>
                  <a:srgbClr val="1757C7"/>
                </a:solidFill>
                <a:latin typeface="Open Sans Bold"/>
                <a:ea typeface="Open Sans Bold"/>
                <a:cs typeface="Open Sans Bold"/>
                <a:sym typeface="Open Sans Bold"/>
              </a:rPr>
              <a:t>cá</a:t>
            </a:r>
            <a:r>
              <a:rPr lang="en-US" sz="4500" b="1" dirty="0">
                <a:solidFill>
                  <a:srgbClr val="1757C7"/>
                </a:solidFill>
                <a:latin typeface="Open Sans Bold"/>
                <a:ea typeface="Open Sans Bold"/>
                <a:cs typeface="Open Sans Bold"/>
                <a:sym typeface="Open Sans Bold"/>
              </a:rPr>
              <a:t>.</a:t>
            </a:r>
          </a:p>
        </p:txBody>
      </p:sp>
      <p:pic>
        <p:nvPicPr>
          <p:cNvPr id="13" name="Picture 12"/>
          <p:cNvPicPr>
            <a:picLocks noChangeAspect="1"/>
          </p:cNvPicPr>
          <p:nvPr/>
        </p:nvPicPr>
        <p:blipFill>
          <a:blip r:embed="rId4"/>
          <a:stretch>
            <a:fillRect/>
          </a:stretch>
        </p:blipFill>
        <p:spPr>
          <a:xfrm>
            <a:off x="522584" y="497979"/>
            <a:ext cx="10839627" cy="14692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4101561" y="29093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2359576" y="5782094"/>
            <a:ext cx="7957375" cy="4953466"/>
          </a:xfrm>
          <a:custGeom>
            <a:avLst/>
            <a:gdLst/>
            <a:ahLst/>
            <a:cxnLst/>
            <a:rect l="l" t="t" r="r" b="b"/>
            <a:pathLst>
              <a:path w="7957375" h="4953466">
                <a:moveTo>
                  <a:pt x="0" y="0"/>
                </a:moveTo>
                <a:lnTo>
                  <a:pt x="7957375" y="0"/>
                </a:lnTo>
                <a:lnTo>
                  <a:pt x="7957375" y="4953466"/>
                </a:lnTo>
                <a:lnTo>
                  <a:pt x="0" y="4953466"/>
                </a:lnTo>
                <a:lnTo>
                  <a:pt x="0" y="0"/>
                </a:lnTo>
                <a:close/>
              </a:path>
            </a:pathLst>
          </a:custGeom>
          <a:blipFill>
            <a:blip r:embed="rId4"/>
            <a:stretch>
              <a:fillRect/>
            </a:stretch>
          </a:blipFill>
        </p:spPr>
      </p:sp>
      <p:sp>
        <p:nvSpPr>
          <p:cNvPr id="5" name="Freeform 5"/>
          <p:cNvSpPr/>
          <p:nvPr/>
        </p:nvSpPr>
        <p:spPr>
          <a:xfrm>
            <a:off x="1495109" y="4883349"/>
            <a:ext cx="3070963" cy="3070963"/>
          </a:xfrm>
          <a:custGeom>
            <a:avLst/>
            <a:gdLst/>
            <a:ahLst/>
            <a:cxnLst/>
            <a:rect l="l" t="t" r="r" b="b"/>
            <a:pathLst>
              <a:path w="3070963" h="3070963">
                <a:moveTo>
                  <a:pt x="0" y="0"/>
                </a:moveTo>
                <a:lnTo>
                  <a:pt x="3070963" y="0"/>
                </a:lnTo>
                <a:lnTo>
                  <a:pt x="3070963" y="3070963"/>
                </a:lnTo>
                <a:lnTo>
                  <a:pt x="0" y="3070963"/>
                </a:lnTo>
                <a:lnTo>
                  <a:pt x="0" y="0"/>
                </a:lnTo>
                <a:close/>
              </a:path>
            </a:pathLst>
          </a:custGeom>
          <a:blipFill>
            <a:blip r:embed="rId5"/>
            <a:stretch>
              <a:fillRect/>
            </a:stretch>
          </a:blipFill>
        </p:spPr>
      </p:sp>
      <p:sp>
        <p:nvSpPr>
          <p:cNvPr id="6" name="Freeform 6"/>
          <p:cNvSpPr/>
          <p:nvPr/>
        </p:nvSpPr>
        <p:spPr>
          <a:xfrm>
            <a:off x="-848605" y="1367712"/>
            <a:ext cx="3070963" cy="3070963"/>
          </a:xfrm>
          <a:custGeom>
            <a:avLst/>
            <a:gdLst/>
            <a:ahLst/>
            <a:cxnLst/>
            <a:rect l="l" t="t" r="r" b="b"/>
            <a:pathLst>
              <a:path w="3070963" h="3070963">
                <a:moveTo>
                  <a:pt x="0" y="0"/>
                </a:moveTo>
                <a:lnTo>
                  <a:pt x="3070962" y="0"/>
                </a:lnTo>
                <a:lnTo>
                  <a:pt x="3070962" y="3070963"/>
                </a:lnTo>
                <a:lnTo>
                  <a:pt x="0" y="3070963"/>
                </a:lnTo>
                <a:lnTo>
                  <a:pt x="0" y="0"/>
                </a:lnTo>
                <a:close/>
              </a:path>
            </a:pathLst>
          </a:custGeom>
          <a:blipFill>
            <a:blip r:embed="rId5"/>
            <a:stretch>
              <a:fillRect/>
            </a:stretch>
          </a:blipFill>
        </p:spPr>
      </p:sp>
      <p:pic>
        <p:nvPicPr>
          <p:cNvPr id="8" name="Picture 7"/>
          <p:cNvPicPr>
            <a:picLocks noChangeAspect="1"/>
          </p:cNvPicPr>
          <p:nvPr/>
        </p:nvPicPr>
        <p:blipFill>
          <a:blip r:embed="rId6"/>
          <a:stretch>
            <a:fillRect/>
          </a:stretch>
        </p:blipFill>
        <p:spPr>
          <a:xfrm>
            <a:off x="2191878" y="2324100"/>
            <a:ext cx="15696499" cy="5267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0040539" y="167110"/>
            <a:ext cx="8398598" cy="9312484"/>
          </a:xfrm>
          <a:custGeom>
            <a:avLst/>
            <a:gdLst/>
            <a:ahLst/>
            <a:cxnLst/>
            <a:rect l="l" t="t" r="r" b="b"/>
            <a:pathLst>
              <a:path w="8398598" h="9312484">
                <a:moveTo>
                  <a:pt x="0" y="0"/>
                </a:moveTo>
                <a:lnTo>
                  <a:pt x="8398598" y="0"/>
                </a:lnTo>
                <a:lnTo>
                  <a:pt x="8398598" y="9312483"/>
                </a:lnTo>
                <a:lnTo>
                  <a:pt x="0" y="9312483"/>
                </a:lnTo>
                <a:lnTo>
                  <a:pt x="0" y="0"/>
                </a:lnTo>
                <a:close/>
              </a:path>
            </a:pathLst>
          </a:custGeom>
          <a:blipFill>
            <a:blip r:embed="rId3"/>
            <a:stretch>
              <a:fillRect t="-9649"/>
            </a:stretch>
          </a:blipFill>
        </p:spPr>
      </p:sp>
      <p:sp>
        <p:nvSpPr>
          <p:cNvPr id="4" name="Freeform 4"/>
          <p:cNvSpPr/>
          <p:nvPr/>
        </p:nvSpPr>
        <p:spPr>
          <a:xfrm>
            <a:off x="540368" y="5956466"/>
            <a:ext cx="7090115" cy="1721083"/>
          </a:xfrm>
          <a:custGeom>
            <a:avLst/>
            <a:gdLst/>
            <a:ahLst/>
            <a:cxnLst/>
            <a:rect l="l" t="t" r="r" b="b"/>
            <a:pathLst>
              <a:path w="7090115" h="1721083">
                <a:moveTo>
                  <a:pt x="0" y="0"/>
                </a:moveTo>
                <a:lnTo>
                  <a:pt x="7090115" y="0"/>
                </a:lnTo>
                <a:lnTo>
                  <a:pt x="7090115" y="1721083"/>
                </a:lnTo>
                <a:lnTo>
                  <a:pt x="0" y="1721083"/>
                </a:lnTo>
                <a:lnTo>
                  <a:pt x="0" y="0"/>
                </a:lnTo>
                <a:close/>
              </a:path>
            </a:pathLst>
          </a:custGeom>
          <a:blipFill>
            <a:blip r:embed="rId4"/>
            <a:stretch>
              <a:fillRect/>
            </a:stretch>
          </a:blipFill>
        </p:spPr>
      </p:sp>
      <p:grpSp>
        <p:nvGrpSpPr>
          <p:cNvPr id="5" name="Group 5"/>
          <p:cNvGrpSpPr/>
          <p:nvPr/>
        </p:nvGrpSpPr>
        <p:grpSpPr>
          <a:xfrm>
            <a:off x="536605" y="384055"/>
            <a:ext cx="17214789" cy="9518890"/>
            <a:chOff x="0" y="0"/>
            <a:chExt cx="4533936" cy="2507033"/>
          </a:xfrm>
        </p:grpSpPr>
        <p:sp>
          <p:nvSpPr>
            <p:cNvPr id="6" name="Freeform 6"/>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alpha val="84706"/>
              </a:srgbClr>
            </a:solidFill>
            <a:ln w="47625" cap="rnd">
              <a:solidFill>
                <a:srgbClr val="000000">
                  <a:alpha val="84706"/>
                </a:srgbClr>
              </a:solidFill>
              <a:prstDash val="solid"/>
              <a:round/>
            </a:ln>
          </p:spPr>
        </p:sp>
        <p:sp>
          <p:nvSpPr>
            <p:cNvPr id="7" name="TextBox 7"/>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9" name="TextBox 9"/>
          <p:cNvSpPr txBox="1"/>
          <p:nvPr/>
        </p:nvSpPr>
        <p:spPr>
          <a:xfrm>
            <a:off x="8297012" y="3092898"/>
            <a:ext cx="9404490" cy="6578724"/>
          </a:xfrm>
          <a:prstGeom prst="rect">
            <a:avLst/>
          </a:prstGeom>
        </p:spPr>
        <p:txBody>
          <a:bodyPr lIns="0" tIns="0" rIns="0" bIns="0" rtlCol="0" anchor="t">
            <a:spAutoFit/>
          </a:bodyPr>
          <a:lstStyle/>
          <a:p>
            <a:pPr algn="l">
              <a:lnSpc>
                <a:spcPts val="5711"/>
              </a:lnSpc>
              <a:spcBef>
                <a:spcPct val="0"/>
              </a:spcBef>
            </a:pPr>
            <a:r>
              <a:rPr lang="en-US" sz="4079" b="1" dirty="0" err="1">
                <a:solidFill>
                  <a:srgbClr val="7030A0"/>
                </a:solidFill>
                <a:latin typeface="Open Sans Bold"/>
                <a:ea typeface="Open Sans Bold"/>
                <a:cs typeface="Open Sans Bold"/>
                <a:sym typeface="Open Sans Bold"/>
              </a:rPr>
              <a:t>Mặt</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trời</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xuống</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biển</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như</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hòn</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lửa</a:t>
            </a:r>
            <a:endParaRPr lang="en-US" sz="4079" b="1" dirty="0">
              <a:solidFill>
                <a:srgbClr val="7030A0"/>
              </a:solidFill>
              <a:latin typeface="Open Sans Bold"/>
              <a:ea typeface="Open Sans Bold"/>
              <a:cs typeface="Open Sans Bold"/>
              <a:sym typeface="Open Sans Bold"/>
            </a:endParaRPr>
          </a:p>
          <a:p>
            <a:pPr algn="l">
              <a:lnSpc>
                <a:spcPts val="5711"/>
              </a:lnSpc>
              <a:spcBef>
                <a:spcPct val="0"/>
              </a:spcBef>
            </a:pPr>
            <a:r>
              <a:rPr lang="en-US" sz="4079" b="1" dirty="0" err="1">
                <a:solidFill>
                  <a:srgbClr val="7030A0"/>
                </a:solidFill>
                <a:latin typeface="Open Sans Bold"/>
                <a:ea typeface="Open Sans Bold"/>
                <a:cs typeface="Open Sans Bold"/>
                <a:sym typeface="Open Sans Bold"/>
              </a:rPr>
              <a:t>Sóng</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đã</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cài</a:t>
            </a:r>
            <a:r>
              <a:rPr lang="en-US" sz="4079" b="1" dirty="0">
                <a:solidFill>
                  <a:srgbClr val="7030A0"/>
                </a:solidFill>
                <a:latin typeface="Open Sans Bold"/>
                <a:ea typeface="Open Sans Bold"/>
                <a:cs typeface="Open Sans Bold"/>
                <a:sym typeface="Open Sans Bold"/>
              </a:rPr>
              <a:t> then, </a:t>
            </a:r>
            <a:r>
              <a:rPr lang="en-US" sz="4079" b="1" dirty="0" err="1">
                <a:solidFill>
                  <a:srgbClr val="7030A0"/>
                </a:solidFill>
                <a:latin typeface="Open Sans Bold"/>
                <a:ea typeface="Open Sans Bold"/>
                <a:cs typeface="Open Sans Bold"/>
                <a:sym typeface="Open Sans Bold"/>
              </a:rPr>
              <a:t>đêm</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sập</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cửa</a:t>
            </a:r>
            <a:endParaRPr lang="en-US" sz="4079" b="1" dirty="0">
              <a:solidFill>
                <a:srgbClr val="7030A0"/>
              </a:solidFill>
              <a:latin typeface="Open Sans Bold"/>
              <a:ea typeface="Open Sans Bold"/>
              <a:cs typeface="Open Sans Bold"/>
              <a:sym typeface="Open Sans Bold"/>
            </a:endParaRPr>
          </a:p>
          <a:p>
            <a:pPr algn="l">
              <a:lnSpc>
                <a:spcPts val="5711"/>
              </a:lnSpc>
              <a:spcBef>
                <a:spcPct val="0"/>
              </a:spcBef>
            </a:pPr>
            <a:r>
              <a:rPr lang="en-US" sz="4079" b="1" dirty="0" err="1">
                <a:solidFill>
                  <a:srgbClr val="7030A0"/>
                </a:solidFill>
                <a:latin typeface="Open Sans Bold"/>
                <a:ea typeface="Open Sans Bold"/>
                <a:cs typeface="Open Sans Bold"/>
                <a:sym typeface="Open Sans Bold"/>
              </a:rPr>
              <a:t>Đoàn</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thuyền</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đánh</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cá</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lại</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ra</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khơi</a:t>
            </a:r>
            <a:endParaRPr lang="en-US" sz="4079" b="1" dirty="0">
              <a:solidFill>
                <a:srgbClr val="7030A0"/>
              </a:solidFill>
              <a:latin typeface="Open Sans Bold"/>
              <a:ea typeface="Open Sans Bold"/>
              <a:cs typeface="Open Sans Bold"/>
              <a:sym typeface="Open Sans Bold"/>
            </a:endParaRPr>
          </a:p>
          <a:p>
            <a:pPr algn="l">
              <a:lnSpc>
                <a:spcPts val="5711"/>
              </a:lnSpc>
              <a:spcBef>
                <a:spcPct val="0"/>
              </a:spcBef>
            </a:pPr>
            <a:r>
              <a:rPr lang="en-US" sz="4079" b="1" dirty="0" err="1">
                <a:solidFill>
                  <a:srgbClr val="7030A0"/>
                </a:solidFill>
                <a:latin typeface="Open Sans Bold"/>
                <a:ea typeface="Open Sans Bold"/>
                <a:cs typeface="Open Sans Bold"/>
                <a:sym typeface="Open Sans Bold"/>
              </a:rPr>
              <a:t>Câu</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hát</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căng</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buồm</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cùng</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gió</a:t>
            </a:r>
            <a:r>
              <a:rPr lang="en-US" sz="4079" b="1" dirty="0">
                <a:solidFill>
                  <a:srgbClr val="7030A0"/>
                </a:solidFill>
                <a:latin typeface="Open Sans Bold"/>
                <a:ea typeface="Open Sans Bold"/>
                <a:cs typeface="Open Sans Bold"/>
                <a:sym typeface="Open Sans Bold"/>
              </a:rPr>
              <a:t> </a:t>
            </a:r>
            <a:r>
              <a:rPr lang="en-US" sz="4079" b="1" dirty="0" err="1">
                <a:solidFill>
                  <a:srgbClr val="7030A0"/>
                </a:solidFill>
                <a:latin typeface="Open Sans Bold"/>
                <a:ea typeface="Open Sans Bold"/>
                <a:cs typeface="Open Sans Bold"/>
                <a:sym typeface="Open Sans Bold"/>
              </a:rPr>
              <a:t>khơi</a:t>
            </a:r>
            <a:r>
              <a:rPr lang="en-US" sz="4079" b="1" dirty="0">
                <a:solidFill>
                  <a:srgbClr val="7030A0"/>
                </a:solidFill>
                <a:latin typeface="Open Sans Bold"/>
                <a:ea typeface="Open Sans Bold"/>
                <a:cs typeface="Open Sans Bold"/>
                <a:sym typeface="Open Sans Bold"/>
              </a:rPr>
              <a:t>.</a:t>
            </a:r>
          </a:p>
          <a:p>
            <a:pPr algn="l">
              <a:lnSpc>
                <a:spcPts val="5711"/>
              </a:lnSpc>
              <a:spcBef>
                <a:spcPct val="0"/>
              </a:spcBef>
            </a:pPr>
            <a:r>
              <a:rPr lang="en-US" sz="4079" b="1" dirty="0">
                <a:solidFill>
                  <a:srgbClr val="0D367D"/>
                </a:solidFill>
                <a:latin typeface="Open Sans Bold"/>
                <a:ea typeface="Open Sans Bold"/>
                <a:cs typeface="Open Sans Bold"/>
                <a:sym typeface="Open Sans Bold"/>
              </a:rPr>
              <a:t> </a:t>
            </a:r>
          </a:p>
          <a:p>
            <a:pPr algn="l">
              <a:lnSpc>
                <a:spcPts val="5711"/>
              </a:lnSpc>
              <a:spcBef>
                <a:spcPct val="0"/>
              </a:spcBef>
            </a:pPr>
            <a:r>
              <a:rPr lang="en-US" sz="4079" b="1" dirty="0" err="1">
                <a:solidFill>
                  <a:srgbClr val="00B050"/>
                </a:solidFill>
                <a:latin typeface="Open Sans Bold"/>
                <a:ea typeface="Open Sans Bold"/>
                <a:cs typeface="Open Sans Bold"/>
                <a:sym typeface="Open Sans Bold"/>
              </a:rPr>
              <a:t>Hát</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rằng</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cá</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bạc</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Biển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Đông</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lặng</a:t>
            </a:r>
            <a:r>
              <a:rPr lang="en-US" sz="4079" b="1" dirty="0">
                <a:solidFill>
                  <a:srgbClr val="00B050"/>
                </a:solidFill>
                <a:latin typeface="Open Sans Bold"/>
                <a:ea typeface="Open Sans Bold"/>
                <a:cs typeface="Open Sans Bold"/>
                <a:sym typeface="Open Sans Bold"/>
              </a:rPr>
              <a:t>,</a:t>
            </a:r>
          </a:p>
          <a:p>
            <a:pPr algn="l">
              <a:lnSpc>
                <a:spcPts val="5711"/>
              </a:lnSpc>
              <a:spcBef>
                <a:spcPct val="0"/>
              </a:spcBef>
            </a:pPr>
            <a:r>
              <a:rPr lang="en-US" sz="4079" b="1" dirty="0" err="1">
                <a:solidFill>
                  <a:srgbClr val="00B050"/>
                </a:solidFill>
                <a:latin typeface="Open Sans Bold"/>
                <a:ea typeface="Open Sans Bold"/>
                <a:cs typeface="Open Sans Bold"/>
                <a:sym typeface="Open Sans Bold"/>
              </a:rPr>
              <a:t>Cá</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thu</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Biển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Đông</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như</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đoàn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thoi</a:t>
            </a:r>
            <a:endParaRPr lang="en-US" sz="4079" b="1" dirty="0">
              <a:solidFill>
                <a:srgbClr val="00B050"/>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0B050"/>
                </a:solidFill>
                <a:latin typeface="Open Sans Bold"/>
                <a:ea typeface="Open Sans Bold"/>
                <a:cs typeface="Open Sans Bold"/>
                <a:sym typeface="Open Sans Bold"/>
              </a:rPr>
              <a:t>Đêm</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ngày</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dệt</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biển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muôn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luồng</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sáng</a:t>
            </a:r>
            <a:endParaRPr lang="en-US" sz="4079" b="1" dirty="0">
              <a:solidFill>
                <a:srgbClr val="00B050"/>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0B050"/>
                </a:solidFill>
                <a:latin typeface="Open Sans Bold"/>
                <a:ea typeface="Open Sans Bold"/>
                <a:cs typeface="Open Sans Bold"/>
                <a:sym typeface="Open Sans Bold"/>
              </a:rPr>
              <a:t>Đến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dệt</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lưới</a:t>
            </a:r>
            <a:r>
              <a:rPr lang="en-US" sz="4079" b="1" dirty="0">
                <a:solidFill>
                  <a:srgbClr val="00B050"/>
                </a:solidFill>
                <a:latin typeface="Open Sans Bold"/>
                <a:ea typeface="Open Sans Bold"/>
                <a:cs typeface="Open Sans Bold"/>
                <a:sym typeface="Open Sans Bold"/>
              </a:rPr>
              <a:t> ta, </a:t>
            </a:r>
            <a:r>
              <a:rPr lang="en-US" sz="4079" b="1" dirty="0" err="1">
                <a:solidFill>
                  <a:srgbClr val="00B050"/>
                </a:solidFill>
                <a:latin typeface="Open Sans Bold"/>
                <a:ea typeface="Open Sans Bold"/>
                <a:cs typeface="Open Sans Bold"/>
                <a:sym typeface="Open Sans Bold"/>
              </a:rPr>
              <a:t>đoàn</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cá</a:t>
            </a:r>
            <a:r>
              <a:rPr lang="en-US" sz="4079" b="1" dirty="0">
                <a:solidFill>
                  <a:srgbClr val="00B050"/>
                </a:solidFill>
                <a:latin typeface="Open Sans Bold"/>
                <a:ea typeface="Open Sans Bold"/>
                <a:cs typeface="Open Sans Bold"/>
                <a:sym typeface="Open Sans Bold"/>
              </a:rPr>
              <a:t> </a:t>
            </a:r>
            <a:r>
              <a:rPr lang="en-US" sz="4079" b="1" dirty="0" err="1">
                <a:solidFill>
                  <a:srgbClr val="00B050"/>
                </a:solidFill>
                <a:latin typeface="Open Sans Bold"/>
                <a:ea typeface="Open Sans Bold"/>
                <a:cs typeface="Open Sans Bold"/>
                <a:sym typeface="Open Sans Bold"/>
              </a:rPr>
              <a:t>ơi</a:t>
            </a:r>
            <a:r>
              <a:rPr lang="en-US" sz="4079" b="1" dirty="0">
                <a:solidFill>
                  <a:srgbClr val="00B050"/>
                </a:solidFill>
                <a:latin typeface="Open Sans Bold"/>
                <a:ea typeface="Open Sans Bold"/>
                <a:cs typeface="Open Sans Bold"/>
                <a:sym typeface="Open Sans Bold"/>
              </a:rPr>
              <a:t>!</a:t>
            </a:r>
          </a:p>
        </p:txBody>
      </p:sp>
      <p:pic>
        <p:nvPicPr>
          <p:cNvPr id="13" name="Picture 12"/>
          <p:cNvPicPr>
            <a:picLocks noChangeAspect="1"/>
          </p:cNvPicPr>
          <p:nvPr/>
        </p:nvPicPr>
        <p:blipFill>
          <a:blip r:embed="rId5"/>
          <a:stretch>
            <a:fillRect/>
          </a:stretch>
        </p:blipFill>
        <p:spPr>
          <a:xfrm>
            <a:off x="-381000" y="647700"/>
            <a:ext cx="11126164" cy="3645724"/>
          </a:xfrm>
          <a:prstGeom prst="rect">
            <a:avLst/>
          </a:prstGeom>
        </p:spPr>
      </p:pic>
      <p:pic>
        <p:nvPicPr>
          <p:cNvPr id="14" name="Picture 13"/>
          <p:cNvPicPr>
            <a:picLocks noChangeAspect="1"/>
          </p:cNvPicPr>
          <p:nvPr/>
        </p:nvPicPr>
        <p:blipFill>
          <a:blip r:embed="rId6"/>
          <a:stretch>
            <a:fillRect/>
          </a:stretch>
        </p:blipFill>
        <p:spPr>
          <a:xfrm>
            <a:off x="3367809" y="3466897"/>
            <a:ext cx="5056503" cy="3208544"/>
          </a:xfrm>
          <a:prstGeom prst="rect">
            <a:avLst/>
          </a:prstGeom>
        </p:spPr>
      </p:pic>
      <p:sp>
        <p:nvSpPr>
          <p:cNvPr id="8" name="Rounded Rectangle 7"/>
          <p:cNvSpPr/>
          <p:nvPr/>
        </p:nvSpPr>
        <p:spPr>
          <a:xfrm>
            <a:off x="13572605" y="3092898"/>
            <a:ext cx="33528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2" name="Rounded Rectangle 11"/>
          <p:cNvSpPr/>
          <p:nvPr/>
        </p:nvSpPr>
        <p:spPr>
          <a:xfrm>
            <a:off x="10309371" y="3870447"/>
            <a:ext cx="22098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5" name="Rounded Rectangle 14"/>
          <p:cNvSpPr/>
          <p:nvPr/>
        </p:nvSpPr>
        <p:spPr>
          <a:xfrm>
            <a:off x="14005436" y="3858410"/>
            <a:ext cx="22098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6" name="Rounded Rectangle 15"/>
          <p:cNvSpPr/>
          <p:nvPr/>
        </p:nvSpPr>
        <p:spPr>
          <a:xfrm>
            <a:off x="10439399" y="5257968"/>
            <a:ext cx="2914115"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7" name="Rounded Rectangle 16"/>
          <p:cNvSpPr/>
          <p:nvPr/>
        </p:nvSpPr>
        <p:spPr>
          <a:xfrm>
            <a:off x="12559686" y="6689779"/>
            <a:ext cx="4051914"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8" name="Rounded Rectangle 17"/>
          <p:cNvSpPr/>
          <p:nvPr/>
        </p:nvSpPr>
        <p:spPr>
          <a:xfrm>
            <a:off x="14087535" y="7391641"/>
            <a:ext cx="2806781"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9" name="Rounded Rectangle 18"/>
          <p:cNvSpPr/>
          <p:nvPr/>
        </p:nvSpPr>
        <p:spPr>
          <a:xfrm>
            <a:off x="13223048" y="8093133"/>
            <a:ext cx="4478454" cy="7617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Tree>
    <p:extLst>
      <p:ext uri="{BB962C8B-B14F-4D97-AF65-F5344CB8AC3E}">
        <p14:creationId xmlns:p14="http://schemas.microsoft.com/office/powerpoint/2010/main" val="113630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P spid="12"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55168"/>
          </a:xfrm>
          <a:custGeom>
            <a:avLst/>
            <a:gdLst/>
            <a:ahLst/>
            <a:cxnLst/>
            <a:rect l="l" t="t" r="r" b="b"/>
            <a:pathLst>
              <a:path w="18288000" h="10355168">
                <a:moveTo>
                  <a:pt x="0" y="0"/>
                </a:moveTo>
                <a:lnTo>
                  <a:pt x="18288000" y="0"/>
                </a:lnTo>
                <a:lnTo>
                  <a:pt x="18288000" y="10355168"/>
                </a:lnTo>
                <a:lnTo>
                  <a:pt x="0" y="10355168"/>
                </a:lnTo>
                <a:lnTo>
                  <a:pt x="0" y="0"/>
                </a:lnTo>
                <a:close/>
              </a:path>
            </a:pathLst>
          </a:custGeom>
          <a:blipFill>
            <a:blip r:embed="rId2"/>
            <a:stretch>
              <a:fillRect t="-5631" b="-5631"/>
            </a:stretch>
          </a:blipFill>
        </p:spPr>
      </p:sp>
      <p:grpSp>
        <p:nvGrpSpPr>
          <p:cNvPr id="3" name="Group 3"/>
          <p:cNvGrpSpPr/>
          <p:nvPr/>
        </p:nvGrpSpPr>
        <p:grpSpPr>
          <a:xfrm>
            <a:off x="536605" y="384055"/>
            <a:ext cx="17214789" cy="9518890"/>
            <a:chOff x="0" y="0"/>
            <a:chExt cx="4533936" cy="2507033"/>
          </a:xfrm>
        </p:grpSpPr>
        <p:sp>
          <p:nvSpPr>
            <p:cNvPr id="4" name="Freeform 4"/>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alpha val="88627"/>
              </a:srgbClr>
            </a:solidFill>
            <a:ln w="47625" cap="rnd">
              <a:solidFill>
                <a:srgbClr val="000000">
                  <a:alpha val="88627"/>
                </a:srgbClr>
              </a:solidFill>
              <a:prstDash val="solid"/>
              <a:round/>
            </a:ln>
          </p:spPr>
        </p:sp>
        <p:sp>
          <p:nvSpPr>
            <p:cNvPr id="5" name="TextBox 5"/>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6" name="TextBox 6"/>
          <p:cNvSpPr txBox="1"/>
          <p:nvPr/>
        </p:nvSpPr>
        <p:spPr>
          <a:xfrm>
            <a:off x="1241954" y="531761"/>
            <a:ext cx="7902046" cy="2872581"/>
          </a:xfrm>
          <a:prstGeom prst="rect">
            <a:avLst/>
          </a:prstGeom>
        </p:spPr>
        <p:txBody>
          <a:bodyPr lIns="0" tIns="0" rIns="0" bIns="0" rtlCol="0" anchor="t">
            <a:spAutoFit/>
          </a:bodyPr>
          <a:lstStyle/>
          <a:p>
            <a:pPr algn="l">
              <a:lnSpc>
                <a:spcPts val="5599"/>
              </a:lnSpc>
              <a:spcBef>
                <a:spcPct val="0"/>
              </a:spcBef>
            </a:pPr>
            <a:r>
              <a:rPr lang="en-US" sz="3999" b="1" dirty="0">
                <a:solidFill>
                  <a:srgbClr val="0070C0"/>
                </a:solidFill>
                <a:latin typeface="Open Sans Bold"/>
                <a:ea typeface="Open Sans Bold"/>
                <a:cs typeface="Open Sans Bold"/>
                <a:sym typeface="Open Sans Bold"/>
              </a:rPr>
              <a:t>Ta </a:t>
            </a:r>
            <a:r>
              <a:rPr lang="en-US" sz="3999" b="1" dirty="0" err="1">
                <a:solidFill>
                  <a:srgbClr val="0070C0"/>
                </a:solidFill>
                <a:latin typeface="Open Sans Bold"/>
                <a:ea typeface="Open Sans Bold"/>
                <a:cs typeface="Open Sans Bold"/>
                <a:sym typeface="Open Sans Bold"/>
              </a:rPr>
              <a:t>hát</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bài</a:t>
            </a:r>
            <a:r>
              <a:rPr lang="en-US" sz="3999" b="1" dirty="0">
                <a:solidFill>
                  <a:srgbClr val="0070C0"/>
                </a:solidFill>
                <a:latin typeface="Open Sans Bold"/>
                <a:ea typeface="Open Sans Bold"/>
                <a:cs typeface="Open Sans Bold"/>
                <a:sym typeface="Open Sans Bold"/>
              </a:rPr>
              <a:t> ca </a:t>
            </a:r>
            <a:r>
              <a:rPr lang="en-US" sz="3999" b="1" dirty="0" err="1">
                <a:solidFill>
                  <a:srgbClr val="0070C0"/>
                </a:solidFill>
                <a:latin typeface="Open Sans Bold"/>
                <a:ea typeface="Open Sans Bold"/>
                <a:cs typeface="Open Sans Bold"/>
                <a:sym typeface="Open Sans Bold"/>
              </a:rPr>
              <a:t>gọi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cá</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vào</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Gõ</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thuyền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đã</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có</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nhịp</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trăng</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cao</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Biển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cho</a:t>
            </a:r>
            <a:r>
              <a:rPr lang="en-US" sz="3999" b="1" dirty="0">
                <a:solidFill>
                  <a:srgbClr val="0070C0"/>
                </a:solidFill>
                <a:latin typeface="Open Sans Bold"/>
                <a:ea typeface="Open Sans Bold"/>
                <a:cs typeface="Open Sans Bold"/>
                <a:sym typeface="Open Sans Bold"/>
              </a:rPr>
              <a:t> ta </a:t>
            </a:r>
            <a:r>
              <a:rPr lang="en-US" sz="3999" b="1" dirty="0" err="1">
                <a:solidFill>
                  <a:srgbClr val="0070C0"/>
                </a:solidFill>
                <a:latin typeface="Open Sans Bold"/>
                <a:ea typeface="Open Sans Bold"/>
                <a:cs typeface="Open Sans Bold"/>
                <a:sym typeface="Open Sans Bold"/>
              </a:rPr>
              <a:t>cá</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như</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lòng</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mẹ</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Nuôi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lớn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đời</a:t>
            </a:r>
            <a:r>
              <a:rPr lang="en-US" sz="3999" b="1" dirty="0">
                <a:solidFill>
                  <a:srgbClr val="0070C0"/>
                </a:solidFill>
                <a:latin typeface="Open Sans Bold"/>
                <a:ea typeface="Open Sans Bold"/>
                <a:cs typeface="Open Sans Bold"/>
                <a:sym typeface="Open Sans Bold"/>
              </a:rPr>
              <a:t> ta </a:t>
            </a:r>
            <a:r>
              <a:rPr lang="en-US" sz="3999" b="1" dirty="0" err="1">
                <a:solidFill>
                  <a:srgbClr val="0070C0"/>
                </a:solidFill>
                <a:latin typeface="Open Sans Bold"/>
                <a:ea typeface="Open Sans Bold"/>
                <a:cs typeface="Open Sans Bold"/>
                <a:sym typeface="Open Sans Bold"/>
              </a:rPr>
              <a:t>tự</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buổi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nào</a:t>
            </a:r>
            <a:r>
              <a:rPr lang="en-US" sz="3999" b="1" dirty="0">
                <a:solidFill>
                  <a:srgbClr val="0070C0"/>
                </a:solidFill>
                <a:latin typeface="Open Sans Bold"/>
                <a:ea typeface="Open Sans Bold"/>
                <a:cs typeface="Open Sans Bold"/>
                <a:sym typeface="Open Sans Bold"/>
              </a:rPr>
              <a:t>.</a:t>
            </a:r>
          </a:p>
        </p:txBody>
      </p:sp>
      <p:sp>
        <p:nvSpPr>
          <p:cNvPr id="7" name="TextBox 7"/>
          <p:cNvSpPr txBox="1"/>
          <p:nvPr/>
        </p:nvSpPr>
        <p:spPr>
          <a:xfrm>
            <a:off x="7971896" y="6382277"/>
            <a:ext cx="9287404" cy="3411190"/>
          </a:xfrm>
          <a:prstGeom prst="rect">
            <a:avLst/>
          </a:prstGeom>
        </p:spPr>
        <p:txBody>
          <a:bodyPr lIns="0" tIns="0" rIns="0" bIns="0" rtlCol="0" anchor="t">
            <a:spAutoFit/>
          </a:bodyPr>
          <a:lstStyle/>
          <a:p>
            <a:pPr algn="l">
              <a:lnSpc>
                <a:spcPts val="5599"/>
              </a:lnSpc>
              <a:spcBef>
                <a:spcPct val="0"/>
              </a:spcBef>
            </a:pPr>
            <a:r>
              <a:rPr lang="en-US" sz="3999" b="1" dirty="0" err="1">
                <a:solidFill>
                  <a:srgbClr val="FF0066"/>
                </a:solidFill>
                <a:latin typeface="Open Sans Bold"/>
                <a:ea typeface="Open Sans Bold"/>
                <a:cs typeface="Open Sans Bold"/>
                <a:sym typeface="Open Sans Bold"/>
              </a:rPr>
              <a:t>Câu</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hát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căng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buồm</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với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gió</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khơi</a:t>
            </a:r>
            <a:endParaRPr lang="en-US" sz="3999" b="1" dirty="0">
              <a:solidFill>
                <a:srgbClr val="FF0066"/>
              </a:solidFill>
              <a:latin typeface="Open Sans Bold"/>
              <a:ea typeface="Open Sans Bold"/>
              <a:cs typeface="Open Sans Bold"/>
              <a:sym typeface="Open Sans Bold"/>
            </a:endParaRP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Đoàn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thuyền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chạy</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đua</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cùng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mặt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trời</a:t>
            </a:r>
            <a:endParaRPr lang="en-US" sz="3999" b="1" dirty="0">
              <a:solidFill>
                <a:srgbClr val="FF0066"/>
              </a:solidFill>
              <a:latin typeface="Open Sans Bold"/>
              <a:ea typeface="Open Sans Bold"/>
              <a:cs typeface="Open Sans Bold"/>
              <a:sym typeface="Open Sans Bold"/>
            </a:endParaRP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Mặt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trời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đội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biển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nhô</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màu</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mới</a:t>
            </a:r>
            <a:r>
              <a:rPr lang="en-US" sz="3999" b="1" dirty="0">
                <a:solidFill>
                  <a:srgbClr val="FF0066"/>
                </a:solidFill>
                <a:latin typeface="Open Sans Bold"/>
                <a:ea typeface="Open Sans Bold"/>
                <a:cs typeface="Open Sans Bold"/>
                <a:sym typeface="Open Sans Bold"/>
              </a:rPr>
              <a:t>,</a:t>
            </a: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Mắt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cá</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huy</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hoàng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muôn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dặm</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phơi</a:t>
            </a:r>
            <a:r>
              <a:rPr lang="en-US" sz="3999" b="1" dirty="0">
                <a:solidFill>
                  <a:srgbClr val="FF0066"/>
                </a:solidFill>
                <a:latin typeface="Open Sans Bold"/>
                <a:ea typeface="Open Sans Bold"/>
                <a:cs typeface="Open Sans Bold"/>
                <a:sym typeface="Open Sans Bold"/>
              </a:rPr>
              <a:t>.</a:t>
            </a:r>
          </a:p>
          <a:p>
            <a:pPr algn="r">
              <a:lnSpc>
                <a:spcPts val="4200"/>
              </a:lnSpc>
              <a:spcBef>
                <a:spcPct val="0"/>
              </a:spcBef>
            </a:pPr>
            <a:r>
              <a:rPr lang="en-US" sz="3000" b="1" dirty="0">
                <a:solidFill>
                  <a:srgbClr val="1757C7"/>
                </a:solidFill>
                <a:latin typeface="Open Sans Bold"/>
                <a:ea typeface="Open Sans Bold"/>
                <a:cs typeface="Open Sans Bold"/>
                <a:sym typeface="Open Sans Bold"/>
              </a:rPr>
              <a:t>(</a:t>
            </a:r>
            <a:r>
              <a:rPr lang="en-US" sz="3000" b="1" dirty="0" err="1">
                <a:solidFill>
                  <a:srgbClr val="1757C7"/>
                </a:solidFill>
                <a:latin typeface="Open Sans Bold"/>
                <a:ea typeface="Open Sans Bold"/>
                <a:cs typeface="Open Sans Bold"/>
                <a:sym typeface="Open Sans Bold"/>
              </a:rPr>
              <a:t>Huy</a:t>
            </a:r>
            <a:r>
              <a:rPr lang="en-US" sz="3000" b="1" dirty="0">
                <a:solidFill>
                  <a:srgbClr val="1757C7"/>
                </a:solidFill>
                <a:latin typeface="Open Sans Bold"/>
                <a:ea typeface="Open Sans Bold"/>
                <a:cs typeface="Open Sans Bold"/>
                <a:sym typeface="Open Sans Bold"/>
              </a:rPr>
              <a:t> </a:t>
            </a:r>
            <a:r>
              <a:rPr lang="en-US" sz="3000" b="1" dirty="0" err="1">
                <a:solidFill>
                  <a:srgbClr val="1757C7"/>
                </a:solidFill>
                <a:latin typeface="Open Sans Bold"/>
                <a:ea typeface="Open Sans Bold"/>
                <a:cs typeface="Open Sans Bold"/>
                <a:sym typeface="Open Sans Bold"/>
              </a:rPr>
              <a:t>Cận</a:t>
            </a:r>
            <a:r>
              <a:rPr lang="en-US" sz="3000" b="1" dirty="0">
                <a:solidFill>
                  <a:srgbClr val="1757C7"/>
                </a:solidFill>
                <a:latin typeface="Open Sans Bold"/>
                <a:ea typeface="Open Sans Bold"/>
                <a:cs typeface="Open Sans Bold"/>
                <a:sym typeface="Open Sans Bold"/>
              </a:rPr>
              <a:t>)</a:t>
            </a:r>
          </a:p>
        </p:txBody>
      </p:sp>
      <p:sp>
        <p:nvSpPr>
          <p:cNvPr id="8" name="TextBox 8"/>
          <p:cNvSpPr txBox="1"/>
          <p:nvPr/>
        </p:nvSpPr>
        <p:spPr>
          <a:xfrm>
            <a:off x="4085425" y="3454926"/>
            <a:ext cx="8790120" cy="2872581"/>
          </a:xfrm>
          <a:prstGeom prst="rect">
            <a:avLst/>
          </a:prstGeom>
        </p:spPr>
        <p:txBody>
          <a:bodyPr lIns="0" tIns="0" rIns="0" bIns="0" rtlCol="0" anchor="t">
            <a:spAutoFit/>
          </a:bodyPr>
          <a:lstStyle/>
          <a:p>
            <a:pPr algn="l">
              <a:lnSpc>
                <a:spcPts val="5599"/>
              </a:lnSpc>
              <a:spcBef>
                <a:spcPct val="0"/>
              </a:spcBef>
            </a:pPr>
            <a:r>
              <a:rPr lang="en-US" sz="3999" b="1" dirty="0">
                <a:solidFill>
                  <a:schemeClr val="accent6">
                    <a:lumMod val="75000"/>
                  </a:schemeClr>
                </a:solidFill>
                <a:latin typeface="Open Sans Bold"/>
                <a:ea typeface="Open Sans Bold"/>
                <a:cs typeface="Open Sans Bold"/>
                <a:sym typeface="Open Sans Bold"/>
              </a:rPr>
              <a:t>Sao </a:t>
            </a:r>
            <a:r>
              <a:rPr lang="en-US" sz="3999" b="1" dirty="0" err="1">
                <a:solidFill>
                  <a:schemeClr val="accent6">
                    <a:lumMod val="75000"/>
                  </a:schemeClr>
                </a:solidFill>
                <a:latin typeface="Open Sans Bold"/>
                <a:ea typeface="Open Sans Bold"/>
                <a:cs typeface="Open Sans Bold"/>
                <a:sym typeface="Open Sans Bold"/>
              </a:rPr>
              <a:t>mờ</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kéo</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lưới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kịp</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trời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sáng</a:t>
            </a:r>
            <a:endParaRPr lang="en-US" sz="3999" b="1" dirty="0">
              <a:solidFill>
                <a:schemeClr val="accent6">
                  <a:lumMod val="75000"/>
                </a:schemeClr>
              </a:solidFill>
              <a:latin typeface="Open Sans Bold"/>
              <a:ea typeface="Open Sans Bold"/>
              <a:cs typeface="Open Sans Bold"/>
              <a:sym typeface="Open Sans Bold"/>
            </a:endParaRPr>
          </a:p>
          <a:p>
            <a:pPr algn="l">
              <a:lnSpc>
                <a:spcPts val="5599"/>
              </a:lnSpc>
              <a:spcBef>
                <a:spcPct val="0"/>
              </a:spcBef>
            </a:pPr>
            <a:r>
              <a:rPr lang="en-US" sz="3999" b="1" dirty="0">
                <a:solidFill>
                  <a:schemeClr val="accent6">
                    <a:lumMod val="75000"/>
                  </a:schemeClr>
                </a:solidFill>
                <a:latin typeface="Open Sans Bold"/>
                <a:ea typeface="Open Sans Bold"/>
                <a:cs typeface="Open Sans Bold"/>
                <a:sym typeface="Open Sans Bold"/>
              </a:rPr>
              <a:t>Ta </a:t>
            </a:r>
            <a:r>
              <a:rPr lang="en-US" sz="3999" b="1" dirty="0" err="1">
                <a:solidFill>
                  <a:schemeClr val="accent6">
                    <a:lumMod val="75000"/>
                  </a:schemeClr>
                </a:solidFill>
                <a:latin typeface="Open Sans Bold"/>
                <a:ea typeface="Open Sans Bold"/>
                <a:cs typeface="Open Sans Bold"/>
                <a:sym typeface="Open Sans Bold"/>
              </a:rPr>
              <a:t>kéo</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xoăn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tay</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chùm</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cá</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nặng</a:t>
            </a:r>
            <a:endParaRPr lang="en-US" sz="3999" b="1" dirty="0">
              <a:solidFill>
                <a:schemeClr val="accent6">
                  <a:lumMod val="75000"/>
                </a:schemeClr>
              </a:solidFill>
              <a:latin typeface="Open Sans Bold"/>
              <a:ea typeface="Open Sans Bold"/>
              <a:cs typeface="Open Sans Bold"/>
              <a:sym typeface="Open Sans Bold"/>
            </a:endParaRPr>
          </a:p>
          <a:p>
            <a:pPr algn="l">
              <a:lnSpc>
                <a:spcPts val="5599"/>
              </a:lnSpc>
              <a:spcBef>
                <a:spcPct val="0"/>
              </a:spcBef>
            </a:pPr>
            <a:r>
              <a:rPr lang="en-US" sz="3999" b="1" dirty="0" err="1">
                <a:solidFill>
                  <a:schemeClr val="accent6">
                    <a:lumMod val="75000"/>
                  </a:schemeClr>
                </a:solidFill>
                <a:latin typeface="Open Sans Bold"/>
                <a:ea typeface="Open Sans Bold"/>
                <a:cs typeface="Open Sans Bold"/>
                <a:sym typeface="Open Sans Bold"/>
              </a:rPr>
              <a:t>Vảy</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bạc</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đuôi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vàng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loé</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rạng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đông</a:t>
            </a:r>
            <a:r>
              <a:rPr lang="en-US" sz="3999" b="1" dirty="0">
                <a:solidFill>
                  <a:schemeClr val="accent6">
                    <a:lumMod val="75000"/>
                  </a:schemeClr>
                </a:solidFill>
                <a:latin typeface="Open Sans Bold"/>
                <a:ea typeface="Open Sans Bold"/>
                <a:cs typeface="Open Sans Bold"/>
                <a:sym typeface="Open Sans Bold"/>
              </a:rPr>
              <a:t>,</a:t>
            </a:r>
          </a:p>
          <a:p>
            <a:pPr algn="l">
              <a:lnSpc>
                <a:spcPts val="5599"/>
              </a:lnSpc>
              <a:spcBef>
                <a:spcPct val="0"/>
              </a:spcBef>
            </a:pPr>
            <a:r>
              <a:rPr lang="en-US" sz="3999" b="1" dirty="0" err="1">
                <a:solidFill>
                  <a:schemeClr val="accent6">
                    <a:lumMod val="75000"/>
                  </a:schemeClr>
                </a:solidFill>
                <a:latin typeface="Open Sans Bold"/>
                <a:ea typeface="Open Sans Bold"/>
                <a:cs typeface="Open Sans Bold"/>
                <a:sym typeface="Open Sans Bold"/>
              </a:rPr>
              <a:t>Lưới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xếp</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buồm</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lên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đón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nắng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hồng</a:t>
            </a:r>
            <a:r>
              <a:rPr lang="en-US" sz="3999" b="1" dirty="0">
                <a:solidFill>
                  <a:schemeClr val="accent6">
                    <a:lumMod val="75000"/>
                  </a:schemeClr>
                </a:solidFill>
                <a:latin typeface="Open Sans Bold"/>
                <a:ea typeface="Open Sans Bold"/>
                <a:cs typeface="Open Sans Bold"/>
                <a:sym typeface="Open Sans Bold"/>
              </a:rPr>
              <a:t>.</a:t>
            </a:r>
          </a:p>
        </p:txBody>
      </p:sp>
      <p:sp>
        <p:nvSpPr>
          <p:cNvPr id="9" name="Rounded Rectangle 8"/>
          <p:cNvSpPr/>
          <p:nvPr/>
        </p:nvSpPr>
        <p:spPr>
          <a:xfrm>
            <a:off x="1226714" y="1240489"/>
            <a:ext cx="2735686"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0" name="Rounded Rectangle 9"/>
          <p:cNvSpPr/>
          <p:nvPr/>
        </p:nvSpPr>
        <p:spPr>
          <a:xfrm>
            <a:off x="6096000" y="1968051"/>
            <a:ext cx="21336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1" name="Rounded Rectangle 10"/>
          <p:cNvSpPr/>
          <p:nvPr/>
        </p:nvSpPr>
        <p:spPr>
          <a:xfrm>
            <a:off x="6096000" y="3462546"/>
            <a:ext cx="234696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2" name="Rounded Rectangle 11"/>
          <p:cNvSpPr/>
          <p:nvPr/>
        </p:nvSpPr>
        <p:spPr>
          <a:xfrm>
            <a:off x="4733622" y="4133862"/>
            <a:ext cx="3238273"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3" name="Rounded Rectangle 12"/>
          <p:cNvSpPr/>
          <p:nvPr/>
        </p:nvSpPr>
        <p:spPr>
          <a:xfrm>
            <a:off x="8686800" y="4891216"/>
            <a:ext cx="37338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4" name="Rounded Rectangle 13"/>
          <p:cNvSpPr/>
          <p:nvPr/>
        </p:nvSpPr>
        <p:spPr>
          <a:xfrm>
            <a:off x="11277600" y="7096723"/>
            <a:ext cx="38862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5" name="Rounded Rectangle 14"/>
          <p:cNvSpPr/>
          <p:nvPr/>
        </p:nvSpPr>
        <p:spPr>
          <a:xfrm>
            <a:off x="10210800" y="7768105"/>
            <a:ext cx="21336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
        <p:nvSpPr>
          <p:cNvPr id="16" name="Rounded Rectangle 15"/>
          <p:cNvSpPr/>
          <p:nvPr/>
        </p:nvSpPr>
        <p:spPr>
          <a:xfrm>
            <a:off x="9829800" y="8553668"/>
            <a:ext cx="2590800" cy="6790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57C7"/>
              </a:solidFill>
            </a:endParaRPr>
          </a:p>
        </p:txBody>
      </p:sp>
    </p:spTree>
    <p:extLst>
      <p:ext uri="{BB962C8B-B14F-4D97-AF65-F5344CB8AC3E}">
        <p14:creationId xmlns:p14="http://schemas.microsoft.com/office/powerpoint/2010/main" val="49214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0" nodeType="clickEffect">
                                  <p:stCondLst>
                                    <p:cond delay="0"/>
                                  </p:stCondLst>
                                  <p:childTnLst>
                                    <p:animEffect transition="out" filter="randombar(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grpId="0" nodeType="clickEffect">
                                  <p:stCondLst>
                                    <p:cond delay="0"/>
                                  </p:stCondLst>
                                  <p:childTnLst>
                                    <p:animEffect transition="out" filter="randombar(horizont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0" nodeType="clickEffect">
                                  <p:stCondLst>
                                    <p:cond delay="0"/>
                                  </p:stCondLst>
                                  <p:childTnLst>
                                    <p:animEffect transition="out" filter="randombar(horizontal)">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xit" presetSubtype="10" fill="hold" grpId="0" nodeType="clickEffect">
                                  <p:stCondLst>
                                    <p:cond delay="0"/>
                                  </p:stCondLst>
                                  <p:childTnLst>
                                    <p:animEffect transition="out" filter="randombar(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0" nodeType="click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0" nodeType="clickEffect">
                                  <p:stCondLst>
                                    <p:cond delay="0"/>
                                  </p:stCondLst>
                                  <p:childTnLst>
                                    <p:animEffect transition="out" filter="randombar(horizontal)">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5" name="Freeform 5"/>
          <p:cNvSpPr/>
          <p:nvPr/>
        </p:nvSpPr>
        <p:spPr>
          <a:xfrm>
            <a:off x="13444452" y="5041014"/>
            <a:ext cx="8251651" cy="5518291"/>
          </a:xfrm>
          <a:custGeom>
            <a:avLst/>
            <a:gdLst/>
            <a:ahLst/>
            <a:cxnLst/>
            <a:rect l="l" t="t" r="r" b="b"/>
            <a:pathLst>
              <a:path w="8251651" h="5518291">
                <a:moveTo>
                  <a:pt x="0" y="0"/>
                </a:moveTo>
                <a:lnTo>
                  <a:pt x="8251651" y="0"/>
                </a:lnTo>
                <a:lnTo>
                  <a:pt x="8251651" y="5518291"/>
                </a:lnTo>
                <a:lnTo>
                  <a:pt x="0" y="5518291"/>
                </a:lnTo>
                <a:lnTo>
                  <a:pt x="0" y="0"/>
                </a:lnTo>
                <a:close/>
              </a:path>
            </a:pathLst>
          </a:custGeom>
          <a:blipFill>
            <a:blip r:embed="rId4"/>
            <a:stretch>
              <a:fillRect/>
            </a:stretch>
          </a:blipFill>
        </p:spPr>
      </p:sp>
      <p:sp>
        <p:nvSpPr>
          <p:cNvPr id="6" name="Freeform 6"/>
          <p:cNvSpPr/>
          <p:nvPr/>
        </p:nvSpPr>
        <p:spPr>
          <a:xfrm flipH="1">
            <a:off x="-3618776" y="5253926"/>
            <a:ext cx="8251651" cy="5518291"/>
          </a:xfrm>
          <a:custGeom>
            <a:avLst/>
            <a:gdLst/>
            <a:ahLst/>
            <a:cxnLst/>
            <a:rect l="l" t="t" r="r" b="b"/>
            <a:pathLst>
              <a:path w="8251651" h="5518291">
                <a:moveTo>
                  <a:pt x="8251651" y="0"/>
                </a:moveTo>
                <a:lnTo>
                  <a:pt x="0" y="0"/>
                </a:lnTo>
                <a:lnTo>
                  <a:pt x="0" y="5518291"/>
                </a:lnTo>
                <a:lnTo>
                  <a:pt x="8251651" y="5518291"/>
                </a:lnTo>
                <a:lnTo>
                  <a:pt x="8251651" y="0"/>
                </a:lnTo>
                <a:close/>
              </a:path>
            </a:pathLst>
          </a:custGeom>
          <a:blipFill>
            <a:blip r:embed="rId4"/>
            <a:stretch>
              <a:fillRect/>
            </a:stretch>
          </a:blipFill>
        </p:spPr>
      </p:sp>
      <p:pic>
        <p:nvPicPr>
          <p:cNvPr id="8" name="Picture 7"/>
          <p:cNvPicPr>
            <a:picLocks noChangeAspect="1"/>
          </p:cNvPicPr>
          <p:nvPr/>
        </p:nvPicPr>
        <p:blipFill>
          <a:blip r:embed="rId5"/>
          <a:stretch>
            <a:fillRect/>
          </a:stretch>
        </p:blipFill>
        <p:spPr>
          <a:xfrm>
            <a:off x="2123697" y="3103267"/>
            <a:ext cx="15041245" cy="2383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301007" y="0"/>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sp>
        <p:nvSpPr>
          <p:cNvPr id="4" name="Freeform 4"/>
          <p:cNvSpPr/>
          <p:nvPr/>
        </p:nvSpPr>
        <p:spPr>
          <a:xfrm>
            <a:off x="14050108" y="712135"/>
            <a:ext cx="5873778" cy="2870809"/>
          </a:xfrm>
          <a:custGeom>
            <a:avLst/>
            <a:gdLst/>
            <a:ahLst/>
            <a:cxnLst/>
            <a:rect l="l" t="t" r="r" b="b"/>
            <a:pathLst>
              <a:path w="5873778" h="2870809">
                <a:moveTo>
                  <a:pt x="0" y="0"/>
                </a:moveTo>
                <a:lnTo>
                  <a:pt x="5873778" y="0"/>
                </a:lnTo>
                <a:lnTo>
                  <a:pt x="5873778" y="2870809"/>
                </a:lnTo>
                <a:lnTo>
                  <a:pt x="0" y="2870809"/>
                </a:lnTo>
                <a:lnTo>
                  <a:pt x="0" y="0"/>
                </a:lnTo>
                <a:close/>
              </a:path>
            </a:pathLst>
          </a:custGeom>
          <a:blipFill>
            <a:blip r:embed="rId3"/>
            <a:stretch>
              <a:fillRect/>
            </a:stretch>
          </a:blipFill>
        </p:spPr>
      </p:sp>
      <p:grpSp>
        <p:nvGrpSpPr>
          <p:cNvPr id="5" name="Group 5"/>
          <p:cNvGrpSpPr/>
          <p:nvPr/>
        </p:nvGrpSpPr>
        <p:grpSpPr>
          <a:xfrm>
            <a:off x="536605" y="384055"/>
            <a:ext cx="17214789" cy="9518890"/>
            <a:chOff x="0" y="0"/>
            <a:chExt cx="4533936" cy="2507033"/>
          </a:xfrm>
        </p:grpSpPr>
        <p:sp>
          <p:nvSpPr>
            <p:cNvPr id="6" name="Freeform 6"/>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a:off x="759611" y="712135"/>
            <a:ext cx="16768778" cy="5031676"/>
          </a:xfrm>
          <a:custGeom>
            <a:avLst/>
            <a:gdLst/>
            <a:ahLst/>
            <a:cxnLst/>
            <a:rect l="l" t="t" r="r" b="b"/>
            <a:pathLst>
              <a:path w="16768778" h="5031676">
                <a:moveTo>
                  <a:pt x="0" y="0"/>
                </a:moveTo>
                <a:lnTo>
                  <a:pt x="16768778" y="0"/>
                </a:lnTo>
                <a:lnTo>
                  <a:pt x="16768778" y="5031676"/>
                </a:lnTo>
                <a:lnTo>
                  <a:pt x="0" y="5031676"/>
                </a:lnTo>
                <a:lnTo>
                  <a:pt x="0" y="0"/>
                </a:lnTo>
                <a:close/>
              </a:path>
            </a:pathLst>
          </a:custGeom>
          <a:blipFill>
            <a:blip r:embed="rId4"/>
            <a:stretch>
              <a:fillRect l="-1334" r="-1691"/>
            </a:stretch>
          </a:blipFill>
        </p:spPr>
      </p:sp>
      <p:grpSp>
        <p:nvGrpSpPr>
          <p:cNvPr id="11" name="Group 10"/>
          <p:cNvGrpSpPr/>
          <p:nvPr/>
        </p:nvGrpSpPr>
        <p:grpSpPr>
          <a:xfrm>
            <a:off x="2096087" y="5522127"/>
            <a:ext cx="15070031" cy="4764873"/>
            <a:chOff x="2096087" y="5522127"/>
            <a:chExt cx="15070031" cy="4764873"/>
          </a:xfrm>
        </p:grpSpPr>
        <p:sp>
          <p:nvSpPr>
            <p:cNvPr id="9" name="Freeform 9"/>
            <p:cNvSpPr/>
            <p:nvPr/>
          </p:nvSpPr>
          <p:spPr>
            <a:xfrm>
              <a:off x="2096087" y="5522127"/>
              <a:ext cx="3263938" cy="4764873"/>
            </a:xfrm>
            <a:custGeom>
              <a:avLst/>
              <a:gdLst/>
              <a:ahLst/>
              <a:cxnLst/>
              <a:rect l="l" t="t" r="r" b="b"/>
              <a:pathLst>
                <a:path w="3263938" h="4764873">
                  <a:moveTo>
                    <a:pt x="0" y="0"/>
                  </a:moveTo>
                  <a:lnTo>
                    <a:pt x="3263938" y="0"/>
                  </a:lnTo>
                  <a:lnTo>
                    <a:pt x="3263938" y="4764873"/>
                  </a:lnTo>
                  <a:lnTo>
                    <a:pt x="0" y="4764873"/>
                  </a:lnTo>
                  <a:lnTo>
                    <a:pt x="0" y="0"/>
                  </a:lnTo>
                  <a:close/>
                </a:path>
              </a:pathLst>
            </a:custGeom>
            <a:blipFill>
              <a:blip r:embed="rId5"/>
              <a:stretch>
                <a:fillRect/>
              </a:stretch>
            </a:blipFill>
          </p:spPr>
        </p:sp>
        <p:sp>
          <p:nvSpPr>
            <p:cNvPr id="10" name="TextBox 10"/>
            <p:cNvSpPr txBox="1"/>
            <p:nvPr/>
          </p:nvSpPr>
          <p:spPr>
            <a:xfrm>
              <a:off x="5896630" y="5705711"/>
              <a:ext cx="11269488" cy="3618012"/>
            </a:xfrm>
            <a:prstGeom prst="wedgeRoundRectCallout">
              <a:avLst>
                <a:gd name="adj1" fmla="val -54506"/>
                <a:gd name="adj2" fmla="val 27117"/>
                <a:gd name="adj3" fmla="val 16667"/>
              </a:avLst>
            </a:prstGeom>
            <a:solidFill>
              <a:schemeClr val="accent5">
                <a:lumMod val="20000"/>
                <a:lumOff val="80000"/>
              </a:schemeClr>
            </a:solidFill>
            <a:ln>
              <a:solidFill>
                <a:schemeClr val="accent5">
                  <a:lumMod val="75000"/>
                </a:schemeClr>
              </a:solidFill>
            </a:ln>
          </p:spPr>
          <p:txBody>
            <a:bodyPr lIns="0" tIns="0" rIns="0" bIns="0" rtlCol="0" anchor="t">
              <a:spAutoFit/>
            </a:bodyPr>
            <a:lstStyle/>
            <a:p>
              <a:pPr algn="ctr">
                <a:lnSpc>
                  <a:spcPts val="8539"/>
                </a:lnSpc>
              </a:pPr>
              <a:r>
                <a:rPr lang="en-US" sz="6099" dirty="0" err="1">
                  <a:solidFill>
                    <a:srgbClr val="1757C7"/>
                  </a:solidFill>
                  <a:latin typeface="Open Sans"/>
                  <a:ea typeface="Open Sans"/>
                  <a:cs typeface="Open Sans"/>
                  <a:sym typeface="Open Sans"/>
                </a:rPr>
                <a:t>Trao</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đổi</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với</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bạn</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những</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điều</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em</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biết</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vè</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cuộc</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sống</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công</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việc</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của</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người</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dân</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miền</a:t>
              </a:r>
              <a:r>
                <a:rPr lang="en-US" sz="6099" dirty="0">
                  <a:solidFill>
                    <a:srgbClr val="1757C7"/>
                  </a:solidFill>
                  <a:latin typeface="Open Sans"/>
                  <a:ea typeface="Open Sans"/>
                  <a:cs typeface="Open Sans"/>
                  <a:sym typeface="Open Sans"/>
                </a:rPr>
                <a:t> </a:t>
              </a:r>
              <a:r>
                <a:rPr lang="en-US" sz="6099" dirty="0" err="1">
                  <a:solidFill>
                    <a:srgbClr val="1757C7"/>
                  </a:solidFill>
                  <a:latin typeface="Open Sans"/>
                  <a:ea typeface="Open Sans"/>
                  <a:cs typeface="Open Sans"/>
                  <a:sym typeface="Open Sans"/>
                </a:rPr>
                <a:t>biển</a:t>
              </a:r>
              <a:r>
                <a:rPr lang="en-US" sz="6099" dirty="0">
                  <a:solidFill>
                    <a:srgbClr val="1757C7"/>
                  </a:solidFill>
                  <a:latin typeface="Open Sans"/>
                  <a:ea typeface="Open Sans"/>
                  <a:cs typeface="Open Sans"/>
                  <a:sym typeface="Open Sans"/>
                </a:rPr>
                <a:t>.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3" y="-1970"/>
            <a:ext cx="18289585" cy="10290940"/>
          </a:xfrm>
          <a:prstGeom prst="rect">
            <a:avLst/>
          </a:prstGeom>
        </p:spPr>
      </p:pic>
      <p:pic>
        <p:nvPicPr>
          <p:cNvPr id="10" name="Picture 9"/>
          <p:cNvPicPr>
            <a:picLocks noChangeAspect="1"/>
          </p:cNvPicPr>
          <p:nvPr/>
        </p:nvPicPr>
        <p:blipFill>
          <a:blip r:embed="rId3"/>
          <a:stretch>
            <a:fillRect/>
          </a:stretch>
        </p:blipFill>
        <p:spPr>
          <a:xfrm>
            <a:off x="609600" y="1943100"/>
            <a:ext cx="7547502" cy="5200339"/>
          </a:xfrm>
          <a:prstGeom prst="rect">
            <a:avLst/>
          </a:prstGeom>
        </p:spPr>
      </p:pic>
      <p:pic>
        <p:nvPicPr>
          <p:cNvPr id="2" name="Picture 1"/>
          <p:cNvPicPr>
            <a:picLocks noChangeAspect="1"/>
          </p:cNvPicPr>
          <p:nvPr/>
        </p:nvPicPr>
        <p:blipFill>
          <a:blip r:embed="rId4"/>
          <a:stretch>
            <a:fillRect/>
          </a:stretch>
        </p:blipFill>
        <p:spPr>
          <a:xfrm>
            <a:off x="8933044" y="876300"/>
            <a:ext cx="9368105" cy="3069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301007" y="-362112"/>
            <a:ext cx="21222015" cy="10656732"/>
          </a:xfrm>
          <a:prstGeom prst="rect">
            <a:avLst/>
          </a:prstGeom>
        </p:spPr>
      </p:pic>
      <p:grpSp>
        <p:nvGrpSpPr>
          <p:cNvPr id="5" name="Group 5"/>
          <p:cNvGrpSpPr/>
          <p:nvPr/>
        </p:nvGrpSpPr>
        <p:grpSpPr>
          <a:xfrm>
            <a:off x="536605" y="384055"/>
            <a:ext cx="17214789" cy="9518890"/>
            <a:chOff x="0" y="0"/>
            <a:chExt cx="4533936" cy="2507033"/>
          </a:xfrm>
        </p:grpSpPr>
        <p:sp>
          <p:nvSpPr>
            <p:cNvPr id="6" name="Freeform 6"/>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solidFill>
            <a:ln w="47625" cap="rnd">
              <a:solidFill>
                <a:srgbClr val="000000"/>
              </a:solidFill>
              <a:prstDash val="solid"/>
              <a:round/>
            </a:ln>
          </p:spPr>
        </p:sp>
        <p:sp>
          <p:nvSpPr>
            <p:cNvPr id="7" name="TextBox 7"/>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8" name="Freeform 8"/>
          <p:cNvSpPr/>
          <p:nvPr/>
        </p:nvSpPr>
        <p:spPr>
          <a:xfrm>
            <a:off x="782906" y="1689149"/>
            <a:ext cx="6726204" cy="4481094"/>
          </a:xfrm>
          <a:custGeom>
            <a:avLst/>
            <a:gdLst/>
            <a:ahLst/>
            <a:cxnLst/>
            <a:rect l="l" t="t" r="r" b="b"/>
            <a:pathLst>
              <a:path w="6726204" h="4481094">
                <a:moveTo>
                  <a:pt x="0" y="0"/>
                </a:moveTo>
                <a:lnTo>
                  <a:pt x="6726205" y="0"/>
                </a:lnTo>
                <a:lnTo>
                  <a:pt x="6726205" y="4481095"/>
                </a:lnTo>
                <a:lnTo>
                  <a:pt x="0" y="4481095"/>
                </a:lnTo>
                <a:lnTo>
                  <a:pt x="0" y="0"/>
                </a:lnTo>
                <a:close/>
              </a:path>
            </a:pathLst>
          </a:custGeom>
          <a:blipFill>
            <a:blip r:embed="rId3"/>
            <a:stretch>
              <a:fillRect/>
            </a:stretch>
          </a:blipFill>
        </p:spPr>
      </p:sp>
      <p:sp>
        <p:nvSpPr>
          <p:cNvPr id="9" name="TextBox 9"/>
          <p:cNvSpPr txBox="1"/>
          <p:nvPr/>
        </p:nvSpPr>
        <p:spPr>
          <a:xfrm>
            <a:off x="948243" y="6336163"/>
            <a:ext cx="6395530" cy="1384300"/>
          </a:xfrm>
          <a:prstGeom prst="rect">
            <a:avLst/>
          </a:prstGeom>
        </p:spPr>
        <p:txBody>
          <a:bodyPr lIns="0" tIns="0" rIns="0" bIns="0" rtlCol="0" anchor="t">
            <a:spAutoFit/>
          </a:bodyPr>
          <a:lstStyle/>
          <a:p>
            <a:pPr algn="ctr">
              <a:lnSpc>
                <a:spcPts val="5599"/>
              </a:lnSpc>
            </a:pPr>
            <a:r>
              <a:rPr lang="en-US" sz="3999" b="1">
                <a:solidFill>
                  <a:srgbClr val="1757C7"/>
                </a:solidFill>
                <a:latin typeface="Open Sans Bold"/>
                <a:ea typeface="Open Sans Bold"/>
                <a:cs typeface="Open Sans Bold"/>
                <a:sym typeface="Open Sans Bold"/>
              </a:rPr>
              <a:t>Nhà thơ Huy Cận</a:t>
            </a:r>
          </a:p>
          <a:p>
            <a:pPr algn="ctr">
              <a:lnSpc>
                <a:spcPts val="5599"/>
              </a:lnSpc>
            </a:pPr>
            <a:r>
              <a:rPr lang="en-US" sz="3999" b="1">
                <a:solidFill>
                  <a:srgbClr val="1757C7"/>
                </a:solidFill>
                <a:latin typeface="Open Sans Bold"/>
                <a:ea typeface="Open Sans Bold"/>
                <a:cs typeface="Open Sans Bold"/>
                <a:sym typeface="Open Sans Bold"/>
              </a:rPr>
              <a:t>(31/05/1919 – 19/02/2005)</a:t>
            </a:r>
          </a:p>
        </p:txBody>
      </p:sp>
      <p:sp>
        <p:nvSpPr>
          <p:cNvPr id="13" name="Rectangle 12"/>
          <p:cNvSpPr/>
          <p:nvPr/>
        </p:nvSpPr>
        <p:spPr>
          <a:xfrm>
            <a:off x="7877616" y="394871"/>
            <a:ext cx="9737806" cy="9510296"/>
          </a:xfrm>
          <a:prstGeom prst="rect">
            <a:avLst/>
          </a:prstGeom>
        </p:spPr>
        <p:txBody>
          <a:bodyPr wrap="square">
            <a:spAutoFit/>
          </a:bodyPr>
          <a:lstStyle/>
          <a:p>
            <a:pPr algn="just"/>
            <a:r>
              <a:rPr lang="vi-VN" sz="3400" dirty="0">
                <a:latin typeface="Open Sans" panose="020B0606030504020204" pitchFamily="34" charset="0"/>
                <a:ea typeface="Open Sans" panose="020B0606030504020204" pitchFamily="34" charset="0"/>
                <a:cs typeface="Open Sans" panose="020B0606030504020204" pitchFamily="34" charset="0"/>
              </a:rPr>
              <a:t>- </a:t>
            </a:r>
            <a:r>
              <a:rPr lang="vi-VN" sz="3400" b="1" dirty="0">
                <a:latin typeface="Open Sans" panose="020B0606030504020204" pitchFamily="34" charset="0"/>
                <a:ea typeface="Open Sans" panose="020B0606030504020204" pitchFamily="34" charset="0"/>
                <a:cs typeface="Open Sans" panose="020B0606030504020204" pitchFamily="34" charset="0"/>
              </a:rPr>
              <a:t>Quê quán</a:t>
            </a:r>
            <a:r>
              <a:rPr lang="vi-VN" sz="3400" dirty="0">
                <a:latin typeface="Open Sans" panose="020B0606030504020204" pitchFamily="34" charset="0"/>
                <a:ea typeface="Open Sans" panose="020B0606030504020204" pitchFamily="34" charset="0"/>
                <a:cs typeface="Open Sans" panose="020B0606030504020204" pitchFamily="34" charset="0"/>
              </a:rPr>
              <a:t>:  làng Ân Phú, huyện Hương Sơn sau đó thuộc huyện Đức Thọ (nay là xã Ân Phú, huyện Vũ Quang), tỉnh Hà Tĩnh.</a:t>
            </a:r>
          </a:p>
          <a:p>
            <a:pPr algn="just"/>
            <a:r>
              <a:rPr lang="vi-VN" sz="3400" dirty="0">
                <a:latin typeface="Open Sans" panose="020B0606030504020204" pitchFamily="34" charset="0"/>
                <a:ea typeface="Open Sans" panose="020B0606030504020204" pitchFamily="34" charset="0"/>
                <a:cs typeface="Open Sans" panose="020B0606030504020204" pitchFamily="34" charset="0"/>
              </a:rPr>
              <a:t>- </a:t>
            </a:r>
            <a:r>
              <a:rPr lang="vi-VN" sz="3400" b="1" dirty="0">
                <a:latin typeface="Open Sans" panose="020B0606030504020204" pitchFamily="34" charset="0"/>
                <a:ea typeface="Open Sans" panose="020B0606030504020204" pitchFamily="34" charset="0"/>
                <a:cs typeface="Open Sans" panose="020B0606030504020204" pitchFamily="34" charset="0"/>
              </a:rPr>
              <a:t>Từng giữ nhiều chức vụ lãnh đạo cao cấp trong chính phủ Việt Nam</a:t>
            </a:r>
            <a:r>
              <a:rPr lang="vi-VN" sz="3400" dirty="0">
                <a:latin typeface="Open Sans" panose="020B0606030504020204" pitchFamily="34" charset="0"/>
                <a:ea typeface="Open Sans" panose="020B0606030504020204" pitchFamily="34" charset="0"/>
                <a:cs typeface="Open Sans" panose="020B0606030504020204" pitchFamily="34" charset="0"/>
              </a:rPr>
              <a:t> như Bộ trưởng Bộ Canh nông (nay là Bộ Nông nghiệp và Phát triển nông thôn), Thứ trưởng Bộ Văn hóa Nghệ thuật, Bộ trưởng Bộ Văn hóa Giáo dục, Thứ trưởng Bộ Nội vụ, Bộ Kinh tế, Bộ trưởng Tổng Thư ký Hội đồng Bộ trưởng (nay là Bộ trưởng Chủ nhiệm Văn phòng Chính phủ), ngoài ra ông còn là một nhà lãnh đạo chủ chốt của Đảng Dân chủ Việt Nam, đảng viên Đảng Cộng sản Việt Nam, đồng thời cũng là một trong những thi sĩ xuất sắc nhất của phong trào Thơ mới. Ông từng là Viện sĩ Viện Hàn lâm Thơ Thế giới và Chủ tịch Ủy ban Liên hiệp các Hiệp hội Văn học Việt Nam giai đoạn 1984–1995.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01007" y="-362112"/>
            <a:ext cx="21222015" cy="10656732"/>
          </a:xfrm>
          <a:prstGeom prst="rect">
            <a:avLst/>
          </a:prstGeom>
        </p:spPr>
      </p:pic>
      <p:sp>
        <p:nvSpPr>
          <p:cNvPr id="7" name="Freeform 7"/>
          <p:cNvSpPr/>
          <p:nvPr/>
        </p:nvSpPr>
        <p:spPr>
          <a:xfrm rot="1196960">
            <a:off x="-519268" y="5981491"/>
            <a:ext cx="10010555" cy="6343003"/>
          </a:xfrm>
          <a:custGeom>
            <a:avLst/>
            <a:gdLst/>
            <a:ahLst/>
            <a:cxnLst/>
            <a:rect l="l" t="t" r="r" b="b"/>
            <a:pathLst>
              <a:path w="10010555" h="6343003">
                <a:moveTo>
                  <a:pt x="0" y="0"/>
                </a:moveTo>
                <a:lnTo>
                  <a:pt x="10010554" y="0"/>
                </a:lnTo>
                <a:lnTo>
                  <a:pt x="10010554" y="6343002"/>
                </a:lnTo>
                <a:lnTo>
                  <a:pt x="0" y="6343002"/>
                </a:lnTo>
                <a:lnTo>
                  <a:pt x="0" y="0"/>
                </a:lnTo>
                <a:close/>
              </a:path>
            </a:pathLst>
          </a:custGeom>
          <a:blipFill>
            <a:blip r:embed="rId3"/>
            <a:stretch>
              <a:fillRect l="-13404" r="-15908"/>
            </a:stretch>
          </a:blipFill>
        </p:spPr>
      </p:sp>
      <p:sp>
        <p:nvSpPr>
          <p:cNvPr id="8" name="Freeform 8"/>
          <p:cNvSpPr/>
          <p:nvPr/>
        </p:nvSpPr>
        <p:spPr>
          <a:xfrm>
            <a:off x="352395" y="5319436"/>
            <a:ext cx="5585214" cy="4684598"/>
          </a:xfrm>
          <a:custGeom>
            <a:avLst/>
            <a:gdLst/>
            <a:ahLst/>
            <a:cxnLst/>
            <a:rect l="l" t="t" r="r" b="b"/>
            <a:pathLst>
              <a:path w="5585214" h="4684598">
                <a:moveTo>
                  <a:pt x="0" y="0"/>
                </a:moveTo>
                <a:lnTo>
                  <a:pt x="5585214" y="0"/>
                </a:lnTo>
                <a:lnTo>
                  <a:pt x="5585214" y="4684598"/>
                </a:lnTo>
                <a:lnTo>
                  <a:pt x="0" y="4684598"/>
                </a:lnTo>
                <a:lnTo>
                  <a:pt x="0" y="0"/>
                </a:lnTo>
                <a:close/>
              </a:path>
            </a:pathLst>
          </a:custGeom>
          <a:blipFill>
            <a:blip r:embed="rId4"/>
            <a:stretch>
              <a:fillRect/>
            </a:stretch>
          </a:blipFill>
        </p:spPr>
      </p:sp>
      <p:pic>
        <p:nvPicPr>
          <p:cNvPr id="11" name="Picture 10"/>
          <p:cNvPicPr>
            <a:picLocks noChangeAspect="1"/>
          </p:cNvPicPr>
          <p:nvPr/>
        </p:nvPicPr>
        <p:blipFill>
          <a:blip r:embed="rId5"/>
          <a:stretch>
            <a:fillRect/>
          </a:stretch>
        </p:blipFill>
        <p:spPr>
          <a:xfrm>
            <a:off x="914400" y="2073140"/>
            <a:ext cx="11817671" cy="32081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355168"/>
          </a:xfrm>
          <a:custGeom>
            <a:avLst/>
            <a:gdLst/>
            <a:ahLst/>
            <a:cxnLst/>
            <a:rect l="l" t="t" r="r" b="b"/>
            <a:pathLst>
              <a:path w="18288000" h="10355168">
                <a:moveTo>
                  <a:pt x="0" y="0"/>
                </a:moveTo>
                <a:lnTo>
                  <a:pt x="18288000" y="0"/>
                </a:lnTo>
                <a:lnTo>
                  <a:pt x="18288000" y="10355168"/>
                </a:lnTo>
                <a:lnTo>
                  <a:pt x="0" y="10355168"/>
                </a:lnTo>
                <a:lnTo>
                  <a:pt x="0" y="0"/>
                </a:lnTo>
                <a:close/>
              </a:path>
            </a:pathLst>
          </a:custGeom>
          <a:blipFill>
            <a:blip r:embed="rId2"/>
            <a:stretch>
              <a:fillRect t="-5631" b="-5631"/>
            </a:stretch>
          </a:blipFill>
        </p:spPr>
      </p:sp>
      <p:grpSp>
        <p:nvGrpSpPr>
          <p:cNvPr id="3" name="Group 3"/>
          <p:cNvGrpSpPr/>
          <p:nvPr/>
        </p:nvGrpSpPr>
        <p:grpSpPr>
          <a:xfrm>
            <a:off x="536605" y="384055"/>
            <a:ext cx="17214789" cy="9518890"/>
            <a:chOff x="0" y="0"/>
            <a:chExt cx="4533936" cy="2507033"/>
          </a:xfrm>
        </p:grpSpPr>
        <p:sp>
          <p:nvSpPr>
            <p:cNvPr id="4" name="Freeform 4"/>
            <p:cNvSpPr/>
            <p:nvPr/>
          </p:nvSpPr>
          <p:spPr>
            <a:xfrm>
              <a:off x="0" y="0"/>
              <a:ext cx="4533936" cy="2507033"/>
            </a:xfrm>
            <a:custGeom>
              <a:avLst/>
              <a:gdLst/>
              <a:ahLst/>
              <a:cxnLst/>
              <a:rect l="l" t="t" r="r" b="b"/>
              <a:pathLst>
                <a:path w="4533936" h="2507033">
                  <a:moveTo>
                    <a:pt x="22936" y="0"/>
                  </a:moveTo>
                  <a:lnTo>
                    <a:pt x="4511000" y="0"/>
                  </a:lnTo>
                  <a:cubicBezTo>
                    <a:pt x="4523667" y="0"/>
                    <a:pt x="4533936" y="10269"/>
                    <a:pt x="4533936" y="22936"/>
                  </a:cubicBezTo>
                  <a:lnTo>
                    <a:pt x="4533936" y="2484097"/>
                  </a:lnTo>
                  <a:cubicBezTo>
                    <a:pt x="4533936" y="2496764"/>
                    <a:pt x="4523667" y="2507033"/>
                    <a:pt x="4511000" y="2507033"/>
                  </a:cubicBezTo>
                  <a:lnTo>
                    <a:pt x="22936" y="2507033"/>
                  </a:lnTo>
                  <a:cubicBezTo>
                    <a:pt x="10269" y="2507033"/>
                    <a:pt x="0" y="2496764"/>
                    <a:pt x="0" y="2484097"/>
                  </a:cubicBezTo>
                  <a:lnTo>
                    <a:pt x="0" y="22936"/>
                  </a:lnTo>
                  <a:cubicBezTo>
                    <a:pt x="0" y="10269"/>
                    <a:pt x="10269" y="0"/>
                    <a:pt x="22936" y="0"/>
                  </a:cubicBezTo>
                  <a:close/>
                </a:path>
              </a:pathLst>
            </a:custGeom>
            <a:solidFill>
              <a:srgbClr val="FFFFFF">
                <a:alpha val="88627"/>
              </a:srgbClr>
            </a:solidFill>
            <a:ln w="47625" cap="rnd">
              <a:solidFill>
                <a:srgbClr val="000000">
                  <a:alpha val="88627"/>
                </a:srgbClr>
              </a:solidFill>
              <a:prstDash val="solid"/>
              <a:round/>
            </a:ln>
          </p:spPr>
        </p:sp>
        <p:sp>
          <p:nvSpPr>
            <p:cNvPr id="5" name="TextBox 5"/>
            <p:cNvSpPr txBox="1"/>
            <p:nvPr/>
          </p:nvSpPr>
          <p:spPr>
            <a:xfrm>
              <a:off x="0" y="-38100"/>
              <a:ext cx="4533936" cy="2545133"/>
            </a:xfrm>
            <a:prstGeom prst="rect">
              <a:avLst/>
            </a:prstGeom>
          </p:spPr>
          <p:txBody>
            <a:bodyPr lIns="50800" tIns="50800" rIns="50800" bIns="50800" rtlCol="0" anchor="ctr"/>
            <a:lstStyle/>
            <a:p>
              <a:pPr algn="ctr">
                <a:lnSpc>
                  <a:spcPts val="2694"/>
                </a:lnSpc>
              </a:pPr>
              <a:endParaRPr/>
            </a:p>
          </p:txBody>
        </p:sp>
      </p:grpSp>
      <p:sp>
        <p:nvSpPr>
          <p:cNvPr id="6" name="TextBox 6"/>
          <p:cNvSpPr txBox="1"/>
          <p:nvPr/>
        </p:nvSpPr>
        <p:spPr>
          <a:xfrm>
            <a:off x="1241954" y="531761"/>
            <a:ext cx="7902046" cy="2872581"/>
          </a:xfrm>
          <a:prstGeom prst="rect">
            <a:avLst/>
          </a:prstGeom>
        </p:spPr>
        <p:txBody>
          <a:bodyPr lIns="0" tIns="0" rIns="0" bIns="0" rtlCol="0" anchor="t">
            <a:spAutoFit/>
          </a:bodyPr>
          <a:lstStyle/>
          <a:p>
            <a:pPr algn="l">
              <a:lnSpc>
                <a:spcPts val="5599"/>
              </a:lnSpc>
              <a:spcBef>
                <a:spcPct val="0"/>
              </a:spcBef>
            </a:pPr>
            <a:r>
              <a:rPr lang="en-US" sz="3999" b="1" dirty="0">
                <a:solidFill>
                  <a:srgbClr val="0070C0"/>
                </a:solidFill>
                <a:latin typeface="Open Sans Bold"/>
                <a:ea typeface="Open Sans Bold"/>
                <a:cs typeface="Open Sans Bold"/>
                <a:sym typeface="Open Sans Bold"/>
              </a:rPr>
              <a:t>Ta </a:t>
            </a:r>
            <a:r>
              <a:rPr lang="en-US" sz="3999" b="1" dirty="0" err="1">
                <a:solidFill>
                  <a:srgbClr val="0070C0"/>
                </a:solidFill>
                <a:latin typeface="Open Sans Bold"/>
                <a:ea typeface="Open Sans Bold"/>
                <a:cs typeface="Open Sans Bold"/>
                <a:sym typeface="Open Sans Bold"/>
              </a:rPr>
              <a:t>hát</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bài</a:t>
            </a:r>
            <a:r>
              <a:rPr lang="en-US" sz="3999" b="1" dirty="0">
                <a:solidFill>
                  <a:srgbClr val="0070C0"/>
                </a:solidFill>
                <a:latin typeface="Open Sans Bold"/>
                <a:ea typeface="Open Sans Bold"/>
                <a:cs typeface="Open Sans Bold"/>
                <a:sym typeface="Open Sans Bold"/>
              </a:rPr>
              <a:t> ca </a:t>
            </a:r>
            <a:r>
              <a:rPr lang="en-US" sz="3999" b="1" dirty="0" err="1">
                <a:solidFill>
                  <a:srgbClr val="0070C0"/>
                </a:solidFill>
                <a:latin typeface="Open Sans Bold"/>
                <a:ea typeface="Open Sans Bold"/>
                <a:cs typeface="Open Sans Bold"/>
                <a:sym typeface="Open Sans Bold"/>
              </a:rPr>
              <a:t>gọi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cá</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vào</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Gõ</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thuyền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đã</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có</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nhịp</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trăng</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cao</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Biển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cho</a:t>
            </a:r>
            <a:r>
              <a:rPr lang="en-US" sz="3999" b="1" dirty="0">
                <a:solidFill>
                  <a:srgbClr val="0070C0"/>
                </a:solidFill>
                <a:latin typeface="Open Sans Bold"/>
                <a:ea typeface="Open Sans Bold"/>
                <a:cs typeface="Open Sans Bold"/>
                <a:sym typeface="Open Sans Bold"/>
              </a:rPr>
              <a:t> ta </a:t>
            </a:r>
            <a:r>
              <a:rPr lang="en-US" sz="3999" b="1" dirty="0" err="1">
                <a:solidFill>
                  <a:srgbClr val="0070C0"/>
                </a:solidFill>
                <a:latin typeface="Open Sans Bold"/>
                <a:ea typeface="Open Sans Bold"/>
                <a:cs typeface="Open Sans Bold"/>
                <a:sym typeface="Open Sans Bold"/>
              </a:rPr>
              <a:t>cá</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như</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lòng</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mẹ</a:t>
            </a:r>
            <a:endParaRPr lang="en-US" sz="3999" b="1" dirty="0">
              <a:solidFill>
                <a:srgbClr val="0070C0"/>
              </a:solidFill>
              <a:latin typeface="Open Sans Bold"/>
              <a:ea typeface="Open Sans Bold"/>
              <a:cs typeface="Open Sans Bold"/>
              <a:sym typeface="Open Sans Bold"/>
            </a:endParaRPr>
          </a:p>
          <a:p>
            <a:pPr algn="l">
              <a:lnSpc>
                <a:spcPts val="5599"/>
              </a:lnSpc>
              <a:spcBef>
                <a:spcPct val="0"/>
              </a:spcBef>
            </a:pPr>
            <a:r>
              <a:rPr lang="en-US" sz="3999" b="1" dirty="0" err="1">
                <a:solidFill>
                  <a:srgbClr val="0070C0"/>
                </a:solidFill>
                <a:latin typeface="Open Sans Bold"/>
                <a:ea typeface="Open Sans Bold"/>
                <a:cs typeface="Open Sans Bold"/>
                <a:sym typeface="Open Sans Bold"/>
              </a:rPr>
              <a:t>Nuôi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lớn</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đời</a:t>
            </a:r>
            <a:r>
              <a:rPr lang="en-US" sz="3999" b="1" dirty="0">
                <a:solidFill>
                  <a:srgbClr val="0070C0"/>
                </a:solidFill>
                <a:latin typeface="Open Sans Bold"/>
                <a:ea typeface="Open Sans Bold"/>
                <a:cs typeface="Open Sans Bold"/>
                <a:sym typeface="Open Sans Bold"/>
              </a:rPr>
              <a:t> ta </a:t>
            </a:r>
            <a:r>
              <a:rPr lang="en-US" sz="3999" b="1" dirty="0" err="1">
                <a:solidFill>
                  <a:srgbClr val="0070C0"/>
                </a:solidFill>
                <a:latin typeface="Open Sans Bold"/>
                <a:ea typeface="Open Sans Bold"/>
                <a:cs typeface="Open Sans Bold"/>
                <a:sym typeface="Open Sans Bold"/>
              </a:rPr>
              <a:t>tự</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buổi</a:t>
            </a:r>
            <a:r>
              <a:rPr lang="en-US" sz="3999" b="1" dirty="0">
                <a:solidFill>
                  <a:srgbClr val="0070C0"/>
                </a:solidFill>
                <a:latin typeface="Open Sans Bold"/>
                <a:ea typeface="Open Sans Bold"/>
                <a:cs typeface="Open Sans Bold"/>
                <a:sym typeface="Open Sans Bold"/>
              </a:rPr>
              <a:t> </a:t>
            </a:r>
            <a:r>
              <a:rPr lang="en-US" sz="3999" b="1" dirty="0" err="1">
                <a:solidFill>
                  <a:srgbClr val="0070C0"/>
                </a:solidFill>
                <a:latin typeface="Open Sans Bold"/>
                <a:ea typeface="Open Sans Bold"/>
                <a:cs typeface="Open Sans Bold"/>
                <a:sym typeface="Open Sans Bold"/>
              </a:rPr>
              <a:t>nào</a:t>
            </a:r>
            <a:r>
              <a:rPr lang="en-US" sz="3999" b="1" dirty="0">
                <a:solidFill>
                  <a:srgbClr val="0070C0"/>
                </a:solidFill>
                <a:latin typeface="Open Sans Bold"/>
                <a:ea typeface="Open Sans Bold"/>
                <a:cs typeface="Open Sans Bold"/>
                <a:sym typeface="Open Sans Bold"/>
              </a:rPr>
              <a:t>.</a:t>
            </a:r>
          </a:p>
        </p:txBody>
      </p:sp>
      <p:sp>
        <p:nvSpPr>
          <p:cNvPr id="7" name="TextBox 7"/>
          <p:cNvSpPr txBox="1"/>
          <p:nvPr/>
        </p:nvSpPr>
        <p:spPr>
          <a:xfrm>
            <a:off x="7971896" y="6382277"/>
            <a:ext cx="9287404" cy="3411190"/>
          </a:xfrm>
          <a:prstGeom prst="rect">
            <a:avLst/>
          </a:prstGeom>
        </p:spPr>
        <p:txBody>
          <a:bodyPr lIns="0" tIns="0" rIns="0" bIns="0" rtlCol="0" anchor="t">
            <a:spAutoFit/>
          </a:bodyPr>
          <a:lstStyle/>
          <a:p>
            <a:pPr algn="l">
              <a:lnSpc>
                <a:spcPts val="5599"/>
              </a:lnSpc>
              <a:spcBef>
                <a:spcPct val="0"/>
              </a:spcBef>
            </a:pPr>
            <a:r>
              <a:rPr lang="en-US" sz="3999" b="1" dirty="0" err="1">
                <a:solidFill>
                  <a:srgbClr val="FF0066"/>
                </a:solidFill>
                <a:latin typeface="Open Sans Bold"/>
                <a:ea typeface="Open Sans Bold"/>
                <a:cs typeface="Open Sans Bold"/>
                <a:sym typeface="Open Sans Bold"/>
              </a:rPr>
              <a:t>Câu</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hát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căng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buồm</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với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gió</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khơi</a:t>
            </a:r>
            <a:endParaRPr lang="en-US" sz="3999" b="1" dirty="0">
              <a:solidFill>
                <a:srgbClr val="FF0066"/>
              </a:solidFill>
              <a:latin typeface="Open Sans Bold"/>
              <a:ea typeface="Open Sans Bold"/>
              <a:cs typeface="Open Sans Bold"/>
              <a:sym typeface="Open Sans Bold"/>
            </a:endParaRP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Đoàn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thuyền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chạy</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đua</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cùng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mặt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trời</a:t>
            </a:r>
            <a:endParaRPr lang="en-US" sz="3999" b="1" dirty="0">
              <a:solidFill>
                <a:srgbClr val="FF0066"/>
              </a:solidFill>
              <a:latin typeface="Open Sans Bold"/>
              <a:ea typeface="Open Sans Bold"/>
              <a:cs typeface="Open Sans Bold"/>
              <a:sym typeface="Open Sans Bold"/>
            </a:endParaRP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Mặt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trời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đội</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biển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nhô</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màu</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mới</a:t>
            </a:r>
            <a:r>
              <a:rPr lang="en-US" sz="3999" b="1" dirty="0">
                <a:solidFill>
                  <a:srgbClr val="FF0066"/>
                </a:solidFill>
                <a:latin typeface="Open Sans Bold"/>
                <a:ea typeface="Open Sans Bold"/>
                <a:cs typeface="Open Sans Bold"/>
                <a:sym typeface="Open Sans Bold"/>
              </a:rPr>
              <a:t>,</a:t>
            </a:r>
          </a:p>
          <a:p>
            <a:pPr algn="l">
              <a:lnSpc>
                <a:spcPts val="5599"/>
              </a:lnSpc>
              <a:spcBef>
                <a:spcPct val="0"/>
              </a:spcBef>
            </a:pPr>
            <a:r>
              <a:rPr lang="en-US" sz="3999" b="1" dirty="0" err="1">
                <a:solidFill>
                  <a:srgbClr val="FF0066"/>
                </a:solidFill>
                <a:latin typeface="Open Sans Bold"/>
                <a:ea typeface="Open Sans Bold"/>
                <a:cs typeface="Open Sans Bold"/>
                <a:sym typeface="Open Sans Bold"/>
              </a:rPr>
              <a:t>Mắt</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cá</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huy</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hoàng</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muôn</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dặm</a:t>
            </a:r>
            <a:r>
              <a:rPr lang="en-US" sz="3999" b="1" dirty="0">
                <a:solidFill>
                  <a:srgbClr val="FF0066"/>
                </a:solidFill>
                <a:latin typeface="Open Sans Bold"/>
                <a:ea typeface="Open Sans Bold"/>
                <a:cs typeface="Open Sans Bold"/>
                <a:sym typeface="Open Sans Bold"/>
              </a:rPr>
              <a:t> </a:t>
            </a:r>
            <a:r>
              <a:rPr lang="en-US" sz="3999" b="1" dirty="0" err="1">
                <a:solidFill>
                  <a:srgbClr val="FF0066"/>
                </a:solidFill>
                <a:latin typeface="Open Sans Bold"/>
                <a:ea typeface="Open Sans Bold"/>
                <a:cs typeface="Open Sans Bold"/>
                <a:sym typeface="Open Sans Bold"/>
              </a:rPr>
              <a:t>phơi</a:t>
            </a:r>
            <a:r>
              <a:rPr lang="en-US" sz="3999" b="1" dirty="0">
                <a:solidFill>
                  <a:srgbClr val="FF0066"/>
                </a:solidFill>
                <a:latin typeface="Open Sans Bold"/>
                <a:ea typeface="Open Sans Bold"/>
                <a:cs typeface="Open Sans Bold"/>
                <a:sym typeface="Open Sans Bold"/>
              </a:rPr>
              <a:t>.</a:t>
            </a:r>
          </a:p>
          <a:p>
            <a:pPr algn="r">
              <a:lnSpc>
                <a:spcPts val="4200"/>
              </a:lnSpc>
              <a:spcBef>
                <a:spcPct val="0"/>
              </a:spcBef>
            </a:pPr>
            <a:r>
              <a:rPr lang="en-US" sz="3000" b="1" dirty="0">
                <a:solidFill>
                  <a:srgbClr val="1757C7"/>
                </a:solidFill>
                <a:latin typeface="Open Sans Bold"/>
                <a:ea typeface="Open Sans Bold"/>
                <a:cs typeface="Open Sans Bold"/>
                <a:sym typeface="Open Sans Bold"/>
              </a:rPr>
              <a:t>(</a:t>
            </a:r>
            <a:r>
              <a:rPr lang="en-US" sz="3000" b="1" dirty="0" err="1">
                <a:solidFill>
                  <a:srgbClr val="1757C7"/>
                </a:solidFill>
                <a:latin typeface="Open Sans Bold"/>
                <a:ea typeface="Open Sans Bold"/>
                <a:cs typeface="Open Sans Bold"/>
                <a:sym typeface="Open Sans Bold"/>
              </a:rPr>
              <a:t>Huy</a:t>
            </a:r>
            <a:r>
              <a:rPr lang="en-US" sz="3000" b="1" dirty="0">
                <a:solidFill>
                  <a:srgbClr val="1757C7"/>
                </a:solidFill>
                <a:latin typeface="Open Sans Bold"/>
                <a:ea typeface="Open Sans Bold"/>
                <a:cs typeface="Open Sans Bold"/>
                <a:sym typeface="Open Sans Bold"/>
              </a:rPr>
              <a:t> </a:t>
            </a:r>
            <a:r>
              <a:rPr lang="en-US" sz="3000" b="1" dirty="0" err="1">
                <a:solidFill>
                  <a:srgbClr val="1757C7"/>
                </a:solidFill>
                <a:latin typeface="Open Sans Bold"/>
                <a:ea typeface="Open Sans Bold"/>
                <a:cs typeface="Open Sans Bold"/>
                <a:sym typeface="Open Sans Bold"/>
              </a:rPr>
              <a:t>Cận</a:t>
            </a:r>
            <a:r>
              <a:rPr lang="en-US" sz="3000" b="1" dirty="0">
                <a:solidFill>
                  <a:srgbClr val="1757C7"/>
                </a:solidFill>
                <a:latin typeface="Open Sans Bold"/>
                <a:ea typeface="Open Sans Bold"/>
                <a:cs typeface="Open Sans Bold"/>
                <a:sym typeface="Open Sans Bold"/>
              </a:rPr>
              <a:t>)</a:t>
            </a:r>
          </a:p>
        </p:txBody>
      </p:sp>
      <p:sp>
        <p:nvSpPr>
          <p:cNvPr id="8" name="TextBox 8"/>
          <p:cNvSpPr txBox="1"/>
          <p:nvPr/>
        </p:nvSpPr>
        <p:spPr>
          <a:xfrm>
            <a:off x="4085425" y="3454926"/>
            <a:ext cx="8790120" cy="2872581"/>
          </a:xfrm>
          <a:prstGeom prst="rect">
            <a:avLst/>
          </a:prstGeom>
        </p:spPr>
        <p:txBody>
          <a:bodyPr lIns="0" tIns="0" rIns="0" bIns="0" rtlCol="0" anchor="t">
            <a:spAutoFit/>
          </a:bodyPr>
          <a:lstStyle/>
          <a:p>
            <a:pPr algn="l">
              <a:lnSpc>
                <a:spcPts val="5599"/>
              </a:lnSpc>
              <a:spcBef>
                <a:spcPct val="0"/>
              </a:spcBef>
            </a:pPr>
            <a:r>
              <a:rPr lang="en-US" sz="3999" b="1" dirty="0">
                <a:solidFill>
                  <a:schemeClr val="accent6">
                    <a:lumMod val="75000"/>
                  </a:schemeClr>
                </a:solidFill>
                <a:latin typeface="Open Sans Bold"/>
                <a:ea typeface="Open Sans Bold"/>
                <a:cs typeface="Open Sans Bold"/>
                <a:sym typeface="Open Sans Bold"/>
              </a:rPr>
              <a:t>Sao </a:t>
            </a:r>
            <a:r>
              <a:rPr lang="en-US" sz="3999" b="1" dirty="0" err="1">
                <a:solidFill>
                  <a:schemeClr val="accent6">
                    <a:lumMod val="75000"/>
                  </a:schemeClr>
                </a:solidFill>
                <a:latin typeface="Open Sans Bold"/>
                <a:ea typeface="Open Sans Bold"/>
                <a:cs typeface="Open Sans Bold"/>
                <a:sym typeface="Open Sans Bold"/>
              </a:rPr>
              <a:t>mờ</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kéo</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lưới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kịp</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trời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sáng</a:t>
            </a:r>
            <a:endParaRPr lang="en-US" sz="3999" b="1" dirty="0">
              <a:solidFill>
                <a:schemeClr val="accent6">
                  <a:lumMod val="75000"/>
                </a:schemeClr>
              </a:solidFill>
              <a:latin typeface="Open Sans Bold"/>
              <a:ea typeface="Open Sans Bold"/>
              <a:cs typeface="Open Sans Bold"/>
              <a:sym typeface="Open Sans Bold"/>
            </a:endParaRPr>
          </a:p>
          <a:p>
            <a:pPr algn="l">
              <a:lnSpc>
                <a:spcPts val="5599"/>
              </a:lnSpc>
              <a:spcBef>
                <a:spcPct val="0"/>
              </a:spcBef>
            </a:pPr>
            <a:r>
              <a:rPr lang="en-US" sz="3999" b="1" dirty="0">
                <a:solidFill>
                  <a:schemeClr val="accent6">
                    <a:lumMod val="75000"/>
                  </a:schemeClr>
                </a:solidFill>
                <a:latin typeface="Open Sans Bold"/>
                <a:ea typeface="Open Sans Bold"/>
                <a:cs typeface="Open Sans Bold"/>
                <a:sym typeface="Open Sans Bold"/>
              </a:rPr>
              <a:t>Ta </a:t>
            </a:r>
            <a:r>
              <a:rPr lang="en-US" sz="3999" b="1" dirty="0" err="1">
                <a:solidFill>
                  <a:schemeClr val="accent6">
                    <a:lumMod val="75000"/>
                  </a:schemeClr>
                </a:solidFill>
                <a:latin typeface="Open Sans Bold"/>
                <a:ea typeface="Open Sans Bold"/>
                <a:cs typeface="Open Sans Bold"/>
                <a:sym typeface="Open Sans Bold"/>
              </a:rPr>
              <a:t>kéo</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xoăn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tay</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chùm</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cá</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nặng</a:t>
            </a:r>
            <a:endParaRPr lang="en-US" sz="3999" b="1" dirty="0">
              <a:solidFill>
                <a:schemeClr val="accent6">
                  <a:lumMod val="75000"/>
                </a:schemeClr>
              </a:solidFill>
              <a:latin typeface="Open Sans Bold"/>
              <a:ea typeface="Open Sans Bold"/>
              <a:cs typeface="Open Sans Bold"/>
              <a:sym typeface="Open Sans Bold"/>
            </a:endParaRPr>
          </a:p>
          <a:p>
            <a:pPr algn="l">
              <a:lnSpc>
                <a:spcPts val="5599"/>
              </a:lnSpc>
              <a:spcBef>
                <a:spcPct val="0"/>
              </a:spcBef>
            </a:pPr>
            <a:r>
              <a:rPr lang="en-US" sz="3999" b="1" dirty="0" err="1">
                <a:solidFill>
                  <a:schemeClr val="accent6">
                    <a:lumMod val="75000"/>
                  </a:schemeClr>
                </a:solidFill>
                <a:latin typeface="Open Sans Bold"/>
                <a:ea typeface="Open Sans Bold"/>
                <a:cs typeface="Open Sans Bold"/>
                <a:sym typeface="Open Sans Bold"/>
              </a:rPr>
              <a:t>Vảy</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bạc</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đuôi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vàng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loé</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rạng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đông</a:t>
            </a:r>
            <a:r>
              <a:rPr lang="en-US" sz="3999" b="1" dirty="0">
                <a:solidFill>
                  <a:schemeClr val="accent6">
                    <a:lumMod val="75000"/>
                  </a:schemeClr>
                </a:solidFill>
                <a:latin typeface="Open Sans Bold"/>
                <a:ea typeface="Open Sans Bold"/>
                <a:cs typeface="Open Sans Bold"/>
                <a:sym typeface="Open Sans Bold"/>
              </a:rPr>
              <a:t>,</a:t>
            </a:r>
          </a:p>
          <a:p>
            <a:pPr algn="l">
              <a:lnSpc>
                <a:spcPts val="5599"/>
              </a:lnSpc>
              <a:spcBef>
                <a:spcPct val="0"/>
              </a:spcBef>
            </a:pPr>
            <a:r>
              <a:rPr lang="en-US" sz="3999" b="1" dirty="0" err="1">
                <a:solidFill>
                  <a:schemeClr val="accent6">
                    <a:lumMod val="75000"/>
                  </a:schemeClr>
                </a:solidFill>
                <a:latin typeface="Open Sans Bold"/>
                <a:ea typeface="Open Sans Bold"/>
                <a:cs typeface="Open Sans Bold"/>
                <a:sym typeface="Open Sans Bold"/>
              </a:rPr>
              <a:t>Lưới</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xếp</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buồm</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lên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đón</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nắng</a:t>
            </a:r>
            <a:r>
              <a:rPr lang="en-US" sz="3999" b="1" dirty="0">
                <a:solidFill>
                  <a:schemeClr val="accent6">
                    <a:lumMod val="75000"/>
                  </a:schemeClr>
                </a:solidFill>
                <a:latin typeface="Open Sans Bold"/>
                <a:ea typeface="Open Sans Bold"/>
                <a:cs typeface="Open Sans Bold"/>
                <a:sym typeface="Open Sans Bold"/>
              </a:rPr>
              <a:t> </a:t>
            </a:r>
            <a:r>
              <a:rPr lang="en-US" sz="3999" b="1" dirty="0" err="1">
                <a:solidFill>
                  <a:schemeClr val="accent6">
                    <a:lumMod val="75000"/>
                  </a:schemeClr>
                </a:solidFill>
                <a:latin typeface="Open Sans Bold"/>
                <a:ea typeface="Open Sans Bold"/>
                <a:cs typeface="Open Sans Bold"/>
                <a:sym typeface="Open Sans Bold"/>
              </a:rPr>
              <a:t>hồng</a:t>
            </a:r>
            <a:r>
              <a:rPr lang="en-US" sz="3999" b="1" dirty="0">
                <a:solidFill>
                  <a:schemeClr val="accent6">
                    <a:lumMod val="75000"/>
                  </a:schemeClr>
                </a:solidFill>
                <a:latin typeface="Open Sans Bold"/>
                <a:ea typeface="Open Sans Bold"/>
                <a:cs typeface="Open Sans Bold"/>
                <a:sym typeface="Open Sans Bold"/>
              </a:rPr>
              <a:t>.</a:t>
            </a:r>
          </a:p>
        </p:txBody>
      </p:sp>
    </p:spTree>
    <p:extLst>
      <p:ext uri="{BB962C8B-B14F-4D97-AF65-F5344CB8AC3E}">
        <p14:creationId xmlns:p14="http://schemas.microsoft.com/office/powerpoint/2010/main" val="38160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301007" y="-362112"/>
            <a:ext cx="21222015" cy="10656732"/>
          </a:xfrm>
          <a:prstGeom prst="rect">
            <a:avLst/>
          </a:prstGeom>
        </p:spPr>
      </p:pic>
      <p:grpSp>
        <p:nvGrpSpPr>
          <p:cNvPr id="7" name="Group 7"/>
          <p:cNvGrpSpPr/>
          <p:nvPr/>
        </p:nvGrpSpPr>
        <p:grpSpPr>
          <a:xfrm>
            <a:off x="884939" y="3655835"/>
            <a:ext cx="4698167" cy="1856483"/>
            <a:chOff x="0" y="-63617"/>
            <a:chExt cx="1617496" cy="639154"/>
          </a:xfrm>
        </p:grpSpPr>
        <p:sp>
          <p:nvSpPr>
            <p:cNvPr id="8" name="Freeform 8"/>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9" name="TextBox 9"/>
            <p:cNvSpPr txBox="1"/>
            <p:nvPr/>
          </p:nvSpPr>
          <p:spPr>
            <a:xfrm>
              <a:off x="0" y="-63617"/>
              <a:ext cx="1617496" cy="639154"/>
            </a:xfrm>
            <a:prstGeom prst="rect">
              <a:avLst/>
            </a:prstGeom>
          </p:spPr>
          <p:txBody>
            <a:bodyPr lIns="50800" tIns="50800" rIns="50800" bIns="50800" rtlCol="0" anchor="ctr"/>
            <a:lstStyle/>
            <a:p>
              <a:pPr algn="ctr">
                <a:lnSpc>
                  <a:spcPts val="7839"/>
                </a:lnSpc>
              </a:pPr>
              <a:r>
                <a:rPr lang="en-US" sz="5599" dirty="0" err="1">
                  <a:solidFill>
                    <a:srgbClr val="0D367D"/>
                  </a:solidFill>
                  <a:latin typeface="Open Sans"/>
                  <a:ea typeface="Open Sans"/>
                  <a:cs typeface="Open Sans"/>
                  <a:sym typeface="Open Sans"/>
                </a:rPr>
                <a:t>cài</a:t>
              </a:r>
              <a:r>
                <a:rPr lang="en-US" sz="5599" dirty="0">
                  <a:solidFill>
                    <a:srgbClr val="0D367D"/>
                  </a:solidFill>
                  <a:latin typeface="Open Sans"/>
                  <a:ea typeface="Open Sans"/>
                  <a:cs typeface="Open Sans"/>
                  <a:sym typeface="Open Sans"/>
                </a:rPr>
                <a:t> then</a:t>
              </a:r>
            </a:p>
          </p:txBody>
        </p:sp>
      </p:grpSp>
      <p:grpSp>
        <p:nvGrpSpPr>
          <p:cNvPr id="10" name="Group 10"/>
          <p:cNvGrpSpPr/>
          <p:nvPr/>
        </p:nvGrpSpPr>
        <p:grpSpPr>
          <a:xfrm>
            <a:off x="6761887" y="3674619"/>
            <a:ext cx="4698167" cy="1856483"/>
            <a:chOff x="0" y="-57150"/>
            <a:chExt cx="1617496" cy="639154"/>
          </a:xfrm>
        </p:grpSpPr>
        <p:sp>
          <p:nvSpPr>
            <p:cNvPr id="11" name="Freeform 11"/>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12" name="TextBox 12"/>
            <p:cNvSpPr txBox="1"/>
            <p:nvPr/>
          </p:nvSpPr>
          <p:spPr>
            <a:xfrm>
              <a:off x="0" y="-57150"/>
              <a:ext cx="1617496" cy="639154"/>
            </a:xfrm>
            <a:prstGeom prst="rect">
              <a:avLst/>
            </a:prstGeom>
          </p:spPr>
          <p:txBody>
            <a:bodyPr lIns="50800" tIns="50800" rIns="50800" bIns="50800" rtlCol="0" anchor="ctr"/>
            <a:lstStyle/>
            <a:p>
              <a:pPr algn="ctr">
                <a:lnSpc>
                  <a:spcPts val="7839"/>
                </a:lnSpc>
              </a:pPr>
              <a:r>
                <a:rPr lang="en-US" sz="5599" dirty="0" err="1">
                  <a:solidFill>
                    <a:srgbClr val="0D367D"/>
                  </a:solidFill>
                  <a:latin typeface="Open Sans"/>
                  <a:ea typeface="Open Sans"/>
                  <a:cs typeface="Open Sans"/>
                  <a:sym typeface="Open Sans"/>
                </a:rPr>
                <a:t>sập</a:t>
              </a:r>
              <a:r>
                <a:rPr lang="en-US" sz="5599" dirty="0">
                  <a:solidFill>
                    <a:srgbClr val="0D367D"/>
                  </a:solidFill>
                  <a:latin typeface="Open Sans"/>
                  <a:ea typeface="Open Sans"/>
                  <a:cs typeface="Open Sans"/>
                  <a:sym typeface="Open Sans"/>
                </a:rPr>
                <a:t> </a:t>
              </a:r>
              <a:r>
                <a:rPr lang="en-US" sz="5599" dirty="0" err="1">
                  <a:solidFill>
                    <a:srgbClr val="0D367D"/>
                  </a:solidFill>
                  <a:latin typeface="Open Sans"/>
                  <a:ea typeface="Open Sans"/>
                  <a:cs typeface="Open Sans"/>
                  <a:sym typeface="Open Sans"/>
                </a:rPr>
                <a:t>cửa</a:t>
              </a:r>
              <a:endParaRPr lang="en-US" sz="5599" dirty="0">
                <a:solidFill>
                  <a:srgbClr val="0D367D"/>
                </a:solidFill>
                <a:latin typeface="Open Sans"/>
                <a:ea typeface="Open Sans"/>
                <a:cs typeface="Open Sans"/>
                <a:sym typeface="Open Sans"/>
              </a:endParaRPr>
            </a:p>
          </p:txBody>
        </p:sp>
      </p:grpSp>
      <p:grpSp>
        <p:nvGrpSpPr>
          <p:cNvPr id="13" name="Group 13"/>
          <p:cNvGrpSpPr/>
          <p:nvPr/>
        </p:nvGrpSpPr>
        <p:grpSpPr>
          <a:xfrm>
            <a:off x="884939" y="5584312"/>
            <a:ext cx="4698167" cy="1856483"/>
            <a:chOff x="0" y="-83089"/>
            <a:chExt cx="1617496" cy="639154"/>
          </a:xfrm>
        </p:grpSpPr>
        <p:sp>
          <p:nvSpPr>
            <p:cNvPr id="14" name="Freeform 14"/>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15" name="TextBox 15"/>
            <p:cNvSpPr txBox="1"/>
            <p:nvPr/>
          </p:nvSpPr>
          <p:spPr>
            <a:xfrm>
              <a:off x="0" y="-83089"/>
              <a:ext cx="1617496" cy="639154"/>
            </a:xfrm>
            <a:prstGeom prst="rect">
              <a:avLst/>
            </a:prstGeom>
          </p:spPr>
          <p:txBody>
            <a:bodyPr lIns="50800" tIns="50800" rIns="50800" bIns="50800" rtlCol="0" anchor="ctr"/>
            <a:lstStyle/>
            <a:p>
              <a:pPr algn="ctr">
                <a:lnSpc>
                  <a:spcPts val="7839"/>
                </a:lnSpc>
              </a:pPr>
              <a:r>
                <a:rPr lang="en-US" sz="5599" dirty="0" err="1">
                  <a:solidFill>
                    <a:srgbClr val="0D367D"/>
                  </a:solidFill>
                  <a:latin typeface="Open Sans"/>
                  <a:ea typeface="Open Sans"/>
                  <a:cs typeface="Open Sans"/>
                  <a:sym typeface="Open Sans"/>
                </a:rPr>
                <a:t>luồng</a:t>
              </a:r>
              <a:r>
                <a:rPr lang="en-US" sz="5599" dirty="0">
                  <a:solidFill>
                    <a:srgbClr val="0D367D"/>
                  </a:solidFill>
                  <a:latin typeface="Open Sans"/>
                  <a:ea typeface="Open Sans"/>
                  <a:cs typeface="Open Sans"/>
                  <a:sym typeface="Open Sans"/>
                </a:rPr>
                <a:t> </a:t>
              </a:r>
              <a:r>
                <a:rPr lang="en-US" sz="5599" dirty="0" err="1">
                  <a:solidFill>
                    <a:srgbClr val="0D367D"/>
                  </a:solidFill>
                  <a:latin typeface="Open Sans"/>
                  <a:ea typeface="Open Sans"/>
                  <a:cs typeface="Open Sans"/>
                  <a:sym typeface="Open Sans"/>
                </a:rPr>
                <a:t>sáng</a:t>
              </a:r>
              <a:endParaRPr lang="en-US" sz="5599" dirty="0">
                <a:solidFill>
                  <a:srgbClr val="0D367D"/>
                </a:solidFill>
                <a:latin typeface="Open Sans"/>
                <a:ea typeface="Open Sans"/>
                <a:cs typeface="Open Sans"/>
                <a:sym typeface="Open Sans"/>
              </a:endParaRPr>
            </a:p>
          </p:txBody>
        </p:sp>
      </p:grpSp>
      <p:grpSp>
        <p:nvGrpSpPr>
          <p:cNvPr id="16" name="Group 16"/>
          <p:cNvGrpSpPr/>
          <p:nvPr/>
        </p:nvGrpSpPr>
        <p:grpSpPr>
          <a:xfrm>
            <a:off x="6761887" y="5618862"/>
            <a:ext cx="4713407" cy="1856483"/>
            <a:chOff x="0" y="-71194"/>
            <a:chExt cx="1622743" cy="639154"/>
          </a:xfrm>
        </p:grpSpPr>
        <p:sp>
          <p:nvSpPr>
            <p:cNvPr id="17" name="Freeform 17"/>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18" name="TextBox 18"/>
            <p:cNvSpPr txBox="1"/>
            <p:nvPr/>
          </p:nvSpPr>
          <p:spPr>
            <a:xfrm>
              <a:off x="5247" y="-71194"/>
              <a:ext cx="1617496" cy="639154"/>
            </a:xfrm>
            <a:prstGeom prst="rect">
              <a:avLst/>
            </a:prstGeom>
          </p:spPr>
          <p:txBody>
            <a:bodyPr lIns="50800" tIns="50800" rIns="50800" bIns="50800" rtlCol="0" anchor="ctr"/>
            <a:lstStyle/>
            <a:p>
              <a:pPr algn="ctr">
                <a:lnSpc>
                  <a:spcPts val="7839"/>
                </a:lnSpc>
              </a:pPr>
              <a:r>
                <a:rPr lang="en-US" sz="5599" dirty="0" err="1">
                  <a:solidFill>
                    <a:srgbClr val="0D367D"/>
                  </a:solidFill>
                  <a:latin typeface="Open Sans"/>
                  <a:ea typeface="Open Sans"/>
                  <a:cs typeface="Open Sans"/>
                  <a:sym typeface="Open Sans"/>
                </a:rPr>
                <a:t>dệt</a:t>
              </a:r>
              <a:r>
                <a:rPr lang="en-US" sz="5599" dirty="0">
                  <a:solidFill>
                    <a:srgbClr val="0D367D"/>
                  </a:solidFill>
                  <a:latin typeface="Open Sans"/>
                  <a:ea typeface="Open Sans"/>
                  <a:cs typeface="Open Sans"/>
                  <a:sym typeface="Open Sans"/>
                </a:rPr>
                <a:t> </a:t>
              </a:r>
              <a:r>
                <a:rPr lang="en-US" sz="5599" dirty="0" err="1">
                  <a:solidFill>
                    <a:srgbClr val="0D367D"/>
                  </a:solidFill>
                  <a:latin typeface="Open Sans"/>
                  <a:ea typeface="Open Sans"/>
                  <a:cs typeface="Open Sans"/>
                  <a:sym typeface="Open Sans"/>
                </a:rPr>
                <a:t>lưới</a:t>
              </a:r>
              <a:endParaRPr lang="en-US" sz="5599" dirty="0">
                <a:solidFill>
                  <a:srgbClr val="0D367D"/>
                </a:solidFill>
                <a:latin typeface="Open Sans"/>
                <a:ea typeface="Open Sans"/>
                <a:cs typeface="Open Sans"/>
                <a:sym typeface="Open Sans"/>
              </a:endParaRPr>
            </a:p>
          </p:txBody>
        </p:sp>
      </p:grpSp>
      <p:grpSp>
        <p:nvGrpSpPr>
          <p:cNvPr id="19" name="Group 19"/>
          <p:cNvGrpSpPr/>
          <p:nvPr/>
        </p:nvGrpSpPr>
        <p:grpSpPr>
          <a:xfrm>
            <a:off x="884939" y="7583503"/>
            <a:ext cx="4698167" cy="1856483"/>
            <a:chOff x="0" y="-77063"/>
            <a:chExt cx="1617496" cy="639154"/>
          </a:xfrm>
        </p:grpSpPr>
        <p:sp>
          <p:nvSpPr>
            <p:cNvPr id="20" name="Freeform 20"/>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21" name="TextBox 21"/>
            <p:cNvSpPr txBox="1"/>
            <p:nvPr/>
          </p:nvSpPr>
          <p:spPr>
            <a:xfrm>
              <a:off x="0" y="-77063"/>
              <a:ext cx="1617496" cy="639154"/>
            </a:xfrm>
            <a:prstGeom prst="rect">
              <a:avLst/>
            </a:prstGeom>
          </p:spPr>
          <p:txBody>
            <a:bodyPr lIns="50800" tIns="50800" rIns="50800" bIns="50800" rtlCol="0" anchor="ctr"/>
            <a:lstStyle/>
            <a:p>
              <a:pPr algn="ctr">
                <a:lnSpc>
                  <a:spcPts val="7839"/>
                </a:lnSpc>
              </a:pPr>
              <a:r>
                <a:rPr lang="en-US" sz="5599" dirty="0" err="1">
                  <a:solidFill>
                    <a:srgbClr val="0D367D"/>
                  </a:solidFill>
                  <a:latin typeface="Open Sans"/>
                  <a:ea typeface="Open Sans"/>
                  <a:cs typeface="Open Sans"/>
                  <a:sym typeface="Open Sans"/>
                </a:rPr>
                <a:t>kéo</a:t>
              </a:r>
              <a:r>
                <a:rPr lang="en-US" sz="5599" dirty="0">
                  <a:solidFill>
                    <a:srgbClr val="0D367D"/>
                  </a:solidFill>
                  <a:latin typeface="Open Sans"/>
                  <a:ea typeface="Open Sans"/>
                  <a:cs typeface="Open Sans"/>
                  <a:sym typeface="Open Sans"/>
                </a:rPr>
                <a:t> </a:t>
              </a:r>
              <a:r>
                <a:rPr lang="en-US" sz="5599" dirty="0" err="1">
                  <a:solidFill>
                    <a:srgbClr val="0D367D"/>
                  </a:solidFill>
                  <a:latin typeface="Open Sans"/>
                  <a:ea typeface="Open Sans"/>
                  <a:cs typeface="Open Sans"/>
                  <a:sym typeface="Open Sans"/>
                </a:rPr>
                <a:t>xoăn</a:t>
              </a:r>
              <a:r>
                <a:rPr lang="en-US" sz="5599" dirty="0">
                  <a:solidFill>
                    <a:srgbClr val="0D367D"/>
                  </a:solidFill>
                  <a:latin typeface="Open Sans"/>
                  <a:ea typeface="Open Sans"/>
                  <a:cs typeface="Open Sans"/>
                  <a:sym typeface="Open Sans"/>
                </a:rPr>
                <a:t> </a:t>
              </a:r>
              <a:r>
                <a:rPr lang="en-US" sz="5599" dirty="0" err="1">
                  <a:solidFill>
                    <a:srgbClr val="0D367D"/>
                  </a:solidFill>
                  <a:latin typeface="Open Sans"/>
                  <a:ea typeface="Open Sans"/>
                  <a:cs typeface="Open Sans"/>
                  <a:sym typeface="Open Sans"/>
                </a:rPr>
                <a:t>tay</a:t>
              </a:r>
              <a:endParaRPr lang="en-US" sz="5599" dirty="0">
                <a:solidFill>
                  <a:srgbClr val="0D367D"/>
                </a:solidFill>
                <a:latin typeface="Open Sans"/>
                <a:ea typeface="Open Sans"/>
                <a:cs typeface="Open Sans"/>
                <a:sym typeface="Open Sans"/>
              </a:endParaRPr>
            </a:p>
          </p:txBody>
        </p:sp>
      </p:grpSp>
      <p:grpSp>
        <p:nvGrpSpPr>
          <p:cNvPr id="22" name="Group 22"/>
          <p:cNvGrpSpPr/>
          <p:nvPr/>
        </p:nvGrpSpPr>
        <p:grpSpPr>
          <a:xfrm>
            <a:off x="6761887" y="7448541"/>
            <a:ext cx="4713407" cy="1883287"/>
            <a:chOff x="0" y="-123528"/>
            <a:chExt cx="1622743" cy="648382"/>
          </a:xfrm>
        </p:grpSpPr>
        <p:sp>
          <p:nvSpPr>
            <p:cNvPr id="23" name="Freeform 23"/>
            <p:cNvSpPr/>
            <p:nvPr/>
          </p:nvSpPr>
          <p:spPr>
            <a:xfrm>
              <a:off x="0" y="0"/>
              <a:ext cx="1617496" cy="524854"/>
            </a:xfrm>
            <a:custGeom>
              <a:avLst/>
              <a:gdLst/>
              <a:ahLst/>
              <a:cxnLst/>
              <a:rect l="l" t="t" r="r" b="b"/>
              <a:pathLst>
                <a:path w="1617496" h="524854">
                  <a:moveTo>
                    <a:pt x="1414296" y="0"/>
                  </a:moveTo>
                  <a:cubicBezTo>
                    <a:pt x="1526520" y="0"/>
                    <a:pt x="1617496" y="117493"/>
                    <a:pt x="1617496" y="262427"/>
                  </a:cubicBezTo>
                  <a:cubicBezTo>
                    <a:pt x="1617496" y="407361"/>
                    <a:pt x="1526520" y="524854"/>
                    <a:pt x="1414296" y="524854"/>
                  </a:cubicBezTo>
                  <a:lnTo>
                    <a:pt x="203200" y="524854"/>
                  </a:lnTo>
                  <a:cubicBezTo>
                    <a:pt x="90976" y="524854"/>
                    <a:pt x="0" y="407361"/>
                    <a:pt x="0" y="262427"/>
                  </a:cubicBezTo>
                  <a:cubicBezTo>
                    <a:pt x="0" y="117493"/>
                    <a:pt x="90976" y="0"/>
                    <a:pt x="203200" y="0"/>
                  </a:cubicBezTo>
                  <a:close/>
                </a:path>
              </a:pathLst>
            </a:custGeom>
            <a:solidFill>
              <a:srgbClr val="FFFFFF"/>
            </a:solidFill>
            <a:ln w="47625" cap="sq">
              <a:solidFill>
                <a:srgbClr val="0D367D"/>
              </a:solidFill>
              <a:prstDash val="solid"/>
              <a:miter/>
            </a:ln>
          </p:spPr>
        </p:sp>
        <p:sp>
          <p:nvSpPr>
            <p:cNvPr id="24" name="TextBox 24"/>
            <p:cNvSpPr txBox="1"/>
            <p:nvPr/>
          </p:nvSpPr>
          <p:spPr>
            <a:xfrm>
              <a:off x="5247" y="-123528"/>
              <a:ext cx="1617496" cy="639154"/>
            </a:xfrm>
            <a:prstGeom prst="rect">
              <a:avLst/>
            </a:prstGeom>
          </p:spPr>
          <p:txBody>
            <a:bodyPr lIns="50800" tIns="50800" rIns="50800" bIns="50800" rtlCol="0" anchor="ctr"/>
            <a:lstStyle/>
            <a:p>
              <a:pPr algn="ctr">
                <a:lnSpc>
                  <a:spcPts val="7839"/>
                </a:lnSpc>
              </a:pPr>
              <a:r>
                <a:rPr lang="en-US" sz="5599" dirty="0">
                  <a:solidFill>
                    <a:srgbClr val="0D367D"/>
                  </a:solidFill>
                  <a:latin typeface="Open Sans"/>
                  <a:ea typeface="Open Sans"/>
                  <a:cs typeface="Open Sans"/>
                  <a:sym typeface="Open Sans"/>
                </a:rPr>
                <a:t>....</a:t>
              </a:r>
            </a:p>
          </p:txBody>
        </p:sp>
      </p:grpSp>
      <p:pic>
        <p:nvPicPr>
          <p:cNvPr id="26" name="Picture 25"/>
          <p:cNvPicPr>
            <a:picLocks noChangeAspect="1"/>
          </p:cNvPicPr>
          <p:nvPr/>
        </p:nvPicPr>
        <p:blipFill>
          <a:blip r:embed="rId3"/>
          <a:stretch>
            <a:fillRect/>
          </a:stretch>
        </p:blipFill>
        <p:spPr>
          <a:xfrm>
            <a:off x="990600" y="1828500"/>
            <a:ext cx="11120068" cy="12985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301007" y="-362112"/>
            <a:ext cx="21222015" cy="10656732"/>
          </a:xfrm>
          <a:prstGeom prst="rect">
            <a:avLst/>
          </a:prstGeom>
        </p:spPr>
      </p:pic>
      <p:grpSp>
        <p:nvGrpSpPr>
          <p:cNvPr id="6" name="Group 6"/>
          <p:cNvGrpSpPr/>
          <p:nvPr/>
        </p:nvGrpSpPr>
        <p:grpSpPr>
          <a:xfrm>
            <a:off x="256415" y="2870809"/>
            <a:ext cx="9169314" cy="3375096"/>
            <a:chOff x="0" y="0"/>
            <a:chExt cx="2414963" cy="888914"/>
          </a:xfrm>
        </p:grpSpPr>
        <p:sp>
          <p:nvSpPr>
            <p:cNvPr id="7" name="Freeform 7"/>
            <p:cNvSpPr/>
            <p:nvPr/>
          </p:nvSpPr>
          <p:spPr>
            <a:xfrm>
              <a:off x="0" y="0"/>
              <a:ext cx="2414963" cy="888914"/>
            </a:xfrm>
            <a:custGeom>
              <a:avLst/>
              <a:gdLst/>
              <a:ahLst/>
              <a:cxnLst/>
              <a:rect l="l" t="t" r="r" b="b"/>
              <a:pathLst>
                <a:path w="2414963" h="888914">
                  <a:moveTo>
                    <a:pt x="43061" y="0"/>
                  </a:moveTo>
                  <a:lnTo>
                    <a:pt x="2371903" y="0"/>
                  </a:lnTo>
                  <a:cubicBezTo>
                    <a:pt x="2395684" y="0"/>
                    <a:pt x="2414963" y="19279"/>
                    <a:pt x="2414963" y="43061"/>
                  </a:cubicBezTo>
                  <a:lnTo>
                    <a:pt x="2414963" y="845853"/>
                  </a:lnTo>
                  <a:cubicBezTo>
                    <a:pt x="2414963" y="857274"/>
                    <a:pt x="2410427" y="868226"/>
                    <a:pt x="2402351" y="876302"/>
                  </a:cubicBezTo>
                  <a:cubicBezTo>
                    <a:pt x="2394276" y="884377"/>
                    <a:pt x="2383323" y="888914"/>
                    <a:pt x="2371903" y="888914"/>
                  </a:cubicBezTo>
                  <a:lnTo>
                    <a:pt x="43061" y="888914"/>
                  </a:lnTo>
                  <a:cubicBezTo>
                    <a:pt x="19279" y="888914"/>
                    <a:pt x="0" y="869635"/>
                    <a:pt x="0" y="845853"/>
                  </a:cubicBezTo>
                  <a:lnTo>
                    <a:pt x="0" y="43061"/>
                  </a:lnTo>
                  <a:cubicBezTo>
                    <a:pt x="0" y="19279"/>
                    <a:pt x="19279" y="0"/>
                    <a:pt x="43061" y="0"/>
                  </a:cubicBezTo>
                  <a:close/>
                </a:path>
              </a:pathLst>
            </a:custGeom>
            <a:solidFill>
              <a:srgbClr val="FFFFFF">
                <a:alpha val="90980"/>
              </a:srgbClr>
            </a:solidFill>
            <a:ln w="47625" cap="rnd">
              <a:solidFill>
                <a:srgbClr val="000000">
                  <a:alpha val="90980"/>
                </a:srgbClr>
              </a:solidFill>
              <a:prstDash val="solid"/>
              <a:round/>
            </a:ln>
          </p:spPr>
        </p:sp>
        <p:sp>
          <p:nvSpPr>
            <p:cNvPr id="8" name="TextBox 8"/>
            <p:cNvSpPr txBox="1"/>
            <p:nvPr/>
          </p:nvSpPr>
          <p:spPr>
            <a:xfrm>
              <a:off x="0" y="-38100"/>
              <a:ext cx="2414963" cy="927014"/>
            </a:xfrm>
            <a:prstGeom prst="rect">
              <a:avLst/>
            </a:prstGeom>
          </p:spPr>
          <p:txBody>
            <a:bodyPr lIns="50800" tIns="50800" rIns="50800" bIns="50800" rtlCol="0" anchor="ctr"/>
            <a:lstStyle/>
            <a:p>
              <a:pPr algn="ctr">
                <a:lnSpc>
                  <a:spcPts val="2694"/>
                </a:lnSpc>
              </a:pPr>
              <a:endParaRPr/>
            </a:p>
          </p:txBody>
        </p:sp>
      </p:grpSp>
      <p:sp>
        <p:nvSpPr>
          <p:cNvPr id="10" name="TextBox 10"/>
          <p:cNvSpPr txBox="1"/>
          <p:nvPr/>
        </p:nvSpPr>
        <p:spPr>
          <a:xfrm>
            <a:off x="485814" y="3086571"/>
            <a:ext cx="8924523" cy="2857847"/>
          </a:xfrm>
          <a:prstGeom prst="rect">
            <a:avLst/>
          </a:prstGeom>
        </p:spPr>
        <p:txBody>
          <a:bodyPr lIns="0" tIns="0" rIns="0" bIns="0" rtlCol="0" anchor="t">
            <a:spAutoFit/>
          </a:bodyPr>
          <a:lstStyle/>
          <a:p>
            <a:pPr algn="l">
              <a:lnSpc>
                <a:spcPts val="5711"/>
              </a:lnSpc>
              <a:spcBef>
                <a:spcPct val="0"/>
              </a:spcBef>
            </a:pPr>
            <a:r>
              <a:rPr lang="en-US" sz="4079" b="1" dirty="0" err="1">
                <a:solidFill>
                  <a:srgbClr val="0D367D"/>
                </a:solidFill>
                <a:latin typeface="Open Sans Bold"/>
                <a:ea typeface="Open Sans Bold"/>
                <a:cs typeface="Open Sans Bold"/>
                <a:sym typeface="Open Sans Bold"/>
              </a:rPr>
              <a:t>Mặt</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trời</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xuống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biển</a:t>
            </a:r>
            <a:r>
              <a:rPr lang="en-US" sz="4079" b="1" dirty="0">
                <a:solidFill>
                  <a:srgbClr val="0D367D"/>
                </a:solidFill>
                <a:latin typeface="Open Sans Bold"/>
                <a:ea typeface="Open Sans Bold"/>
                <a:cs typeface="Open Sans Bold"/>
                <a:sym typeface="Open Sans Bold"/>
              </a:rPr>
              <a:t>/</a:t>
            </a:r>
            <a:r>
              <a:rPr lang="en-US" sz="4079" b="1" dirty="0" err="1">
                <a:solidFill>
                  <a:srgbClr val="0D367D"/>
                </a:solidFill>
                <a:latin typeface="Open Sans Bold"/>
                <a:ea typeface="Open Sans Bold"/>
                <a:cs typeface="Open Sans Bold"/>
                <a:sym typeface="Open Sans Bold"/>
              </a:rPr>
              <a:t>như</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hòn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lửa</a:t>
            </a:r>
            <a:endParaRPr lang="en-US" sz="4079" b="1" dirty="0">
              <a:solidFill>
                <a:srgbClr val="0D367D"/>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D367D"/>
                </a:solidFill>
                <a:latin typeface="Open Sans Bold"/>
                <a:ea typeface="Open Sans Bold"/>
                <a:cs typeface="Open Sans Bold"/>
                <a:sym typeface="Open Sans Bold"/>
              </a:rPr>
              <a:t>Sóng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đã</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cài</a:t>
            </a:r>
            <a:r>
              <a:rPr lang="en-US" sz="4079" b="1" dirty="0">
                <a:solidFill>
                  <a:srgbClr val="0D367D"/>
                </a:solidFill>
                <a:latin typeface="Open Sans Bold"/>
                <a:ea typeface="Open Sans Bold"/>
                <a:cs typeface="Open Sans Bold"/>
                <a:sym typeface="Open Sans Bold"/>
              </a:rPr>
              <a:t> then,/ </a:t>
            </a:r>
            <a:r>
              <a:rPr lang="en-US" sz="4079" b="1" dirty="0" err="1">
                <a:solidFill>
                  <a:srgbClr val="0D367D"/>
                </a:solidFill>
                <a:latin typeface="Open Sans Bold"/>
                <a:ea typeface="Open Sans Bold"/>
                <a:cs typeface="Open Sans Bold"/>
                <a:sym typeface="Open Sans Bold"/>
              </a:rPr>
              <a:t>đêm</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sập</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cửa</a:t>
            </a:r>
            <a:endParaRPr lang="en-US" sz="4079" b="1" dirty="0">
              <a:solidFill>
                <a:srgbClr val="0D367D"/>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D367D"/>
                </a:solidFill>
                <a:latin typeface="Open Sans Bold"/>
                <a:ea typeface="Open Sans Bold"/>
                <a:cs typeface="Open Sans Bold"/>
                <a:sym typeface="Open Sans Bold"/>
              </a:rPr>
              <a:t>Đoàn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thuyền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đánh</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cá</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lại</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ra</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khơi</a:t>
            </a:r>
            <a:endParaRPr lang="en-US" sz="4079" b="1" dirty="0">
              <a:solidFill>
                <a:srgbClr val="0D367D"/>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D367D"/>
                </a:solidFill>
                <a:latin typeface="Open Sans Bold"/>
                <a:ea typeface="Open Sans Bold"/>
                <a:cs typeface="Open Sans Bold"/>
                <a:sym typeface="Open Sans Bold"/>
              </a:rPr>
              <a:t>Câu</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hát</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căng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buồm</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cùng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gió</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khơi</a:t>
            </a:r>
            <a:r>
              <a:rPr lang="en-US" sz="4079" b="1" dirty="0">
                <a:solidFill>
                  <a:srgbClr val="0D367D"/>
                </a:solidFill>
                <a:latin typeface="Open Sans Bold"/>
                <a:ea typeface="Open Sans Bold"/>
                <a:cs typeface="Open Sans Bold"/>
                <a:sym typeface="Open Sans Bold"/>
              </a:rPr>
              <a:t>.</a:t>
            </a:r>
          </a:p>
        </p:txBody>
      </p:sp>
      <p:grpSp>
        <p:nvGrpSpPr>
          <p:cNvPr id="11" name="Group 11"/>
          <p:cNvGrpSpPr/>
          <p:nvPr/>
        </p:nvGrpSpPr>
        <p:grpSpPr>
          <a:xfrm>
            <a:off x="7053336" y="6640222"/>
            <a:ext cx="10770404" cy="3375096"/>
            <a:chOff x="0" y="0"/>
            <a:chExt cx="2836650" cy="888914"/>
          </a:xfrm>
        </p:grpSpPr>
        <p:sp>
          <p:nvSpPr>
            <p:cNvPr id="12" name="Freeform 12"/>
            <p:cNvSpPr/>
            <p:nvPr/>
          </p:nvSpPr>
          <p:spPr>
            <a:xfrm>
              <a:off x="0" y="0"/>
              <a:ext cx="2836650" cy="888914"/>
            </a:xfrm>
            <a:custGeom>
              <a:avLst/>
              <a:gdLst/>
              <a:ahLst/>
              <a:cxnLst/>
              <a:rect l="l" t="t" r="r" b="b"/>
              <a:pathLst>
                <a:path w="2836650" h="888914">
                  <a:moveTo>
                    <a:pt x="36660" y="0"/>
                  </a:moveTo>
                  <a:lnTo>
                    <a:pt x="2799990" y="0"/>
                  </a:lnTo>
                  <a:cubicBezTo>
                    <a:pt x="2820237" y="0"/>
                    <a:pt x="2836650" y="16413"/>
                    <a:pt x="2836650" y="36660"/>
                  </a:cubicBezTo>
                  <a:lnTo>
                    <a:pt x="2836650" y="852255"/>
                  </a:lnTo>
                  <a:cubicBezTo>
                    <a:pt x="2836650" y="861977"/>
                    <a:pt x="2832787" y="871302"/>
                    <a:pt x="2825912" y="878177"/>
                  </a:cubicBezTo>
                  <a:cubicBezTo>
                    <a:pt x="2819037" y="885052"/>
                    <a:pt x="2809713" y="888914"/>
                    <a:pt x="2799990" y="888914"/>
                  </a:cubicBezTo>
                  <a:lnTo>
                    <a:pt x="36660" y="888914"/>
                  </a:lnTo>
                  <a:cubicBezTo>
                    <a:pt x="16413" y="888914"/>
                    <a:pt x="0" y="872501"/>
                    <a:pt x="0" y="852255"/>
                  </a:cubicBezTo>
                  <a:lnTo>
                    <a:pt x="0" y="36660"/>
                  </a:lnTo>
                  <a:cubicBezTo>
                    <a:pt x="0" y="16413"/>
                    <a:pt x="16413" y="0"/>
                    <a:pt x="36660" y="0"/>
                  </a:cubicBezTo>
                  <a:close/>
                </a:path>
              </a:pathLst>
            </a:custGeom>
            <a:solidFill>
              <a:srgbClr val="FFFFFF">
                <a:alpha val="90980"/>
              </a:srgbClr>
            </a:solidFill>
            <a:ln w="47625" cap="rnd">
              <a:solidFill>
                <a:srgbClr val="000000">
                  <a:alpha val="90980"/>
                </a:srgbClr>
              </a:solidFill>
              <a:prstDash val="solid"/>
              <a:round/>
            </a:ln>
          </p:spPr>
        </p:sp>
        <p:sp>
          <p:nvSpPr>
            <p:cNvPr id="13" name="TextBox 13"/>
            <p:cNvSpPr txBox="1"/>
            <p:nvPr/>
          </p:nvSpPr>
          <p:spPr>
            <a:xfrm>
              <a:off x="0" y="-38100"/>
              <a:ext cx="2836650" cy="927014"/>
            </a:xfrm>
            <a:prstGeom prst="rect">
              <a:avLst/>
            </a:prstGeom>
          </p:spPr>
          <p:txBody>
            <a:bodyPr lIns="50800" tIns="50800" rIns="50800" bIns="50800" rtlCol="0" anchor="ctr"/>
            <a:lstStyle/>
            <a:p>
              <a:pPr algn="ctr">
                <a:lnSpc>
                  <a:spcPts val="2694"/>
                </a:lnSpc>
              </a:pPr>
              <a:endParaRPr/>
            </a:p>
          </p:txBody>
        </p:sp>
      </p:grpSp>
      <p:sp>
        <p:nvSpPr>
          <p:cNvPr id="14" name="TextBox 14"/>
          <p:cNvSpPr txBox="1"/>
          <p:nvPr/>
        </p:nvSpPr>
        <p:spPr>
          <a:xfrm>
            <a:off x="7654989" y="6855984"/>
            <a:ext cx="9944542" cy="2857847"/>
          </a:xfrm>
          <a:prstGeom prst="rect">
            <a:avLst/>
          </a:prstGeom>
        </p:spPr>
        <p:txBody>
          <a:bodyPr lIns="0" tIns="0" rIns="0" bIns="0" rtlCol="0" anchor="t">
            <a:spAutoFit/>
          </a:bodyPr>
          <a:lstStyle/>
          <a:p>
            <a:pPr algn="l">
              <a:lnSpc>
                <a:spcPts val="5711"/>
              </a:lnSpc>
            </a:pPr>
            <a:r>
              <a:rPr lang="en-US" sz="4079" b="1" dirty="0" err="1">
                <a:solidFill>
                  <a:srgbClr val="0D367D"/>
                </a:solidFill>
                <a:latin typeface="Open Sans Bold"/>
                <a:ea typeface="Open Sans Bold"/>
                <a:cs typeface="Open Sans Bold"/>
                <a:sym typeface="Open Sans Bold"/>
              </a:rPr>
              <a:t>Hát</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rằng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cá</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bạc</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Biển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Đông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lặng</a:t>
            </a:r>
            <a:r>
              <a:rPr lang="en-US" sz="4079" b="1" dirty="0">
                <a:solidFill>
                  <a:srgbClr val="0D367D"/>
                </a:solidFill>
                <a:latin typeface="Open Sans Bold"/>
                <a:ea typeface="Open Sans Bold"/>
                <a:cs typeface="Open Sans Bold"/>
                <a:sym typeface="Open Sans Bold"/>
              </a:rPr>
              <a:t>,</a:t>
            </a:r>
          </a:p>
          <a:p>
            <a:pPr algn="l">
              <a:lnSpc>
                <a:spcPts val="5711"/>
              </a:lnSpc>
            </a:pPr>
            <a:r>
              <a:rPr lang="en-US" sz="4079" b="1" dirty="0" err="1">
                <a:solidFill>
                  <a:srgbClr val="0D367D"/>
                </a:solidFill>
                <a:latin typeface="Open Sans Bold"/>
                <a:ea typeface="Open Sans Bold"/>
                <a:cs typeface="Open Sans Bold"/>
                <a:sym typeface="Open Sans Bold"/>
              </a:rPr>
              <a:t>Cá</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thu</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Biển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Đông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như</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đoàn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thoi</a:t>
            </a:r>
            <a:endParaRPr lang="en-US" sz="4079" b="1" dirty="0">
              <a:solidFill>
                <a:srgbClr val="0D367D"/>
              </a:solidFill>
              <a:latin typeface="Open Sans Bold"/>
              <a:ea typeface="Open Sans Bold"/>
              <a:cs typeface="Open Sans Bold"/>
              <a:sym typeface="Open Sans Bold"/>
            </a:endParaRPr>
          </a:p>
          <a:p>
            <a:pPr algn="l">
              <a:lnSpc>
                <a:spcPts val="5711"/>
              </a:lnSpc>
            </a:pPr>
            <a:r>
              <a:rPr lang="en-US" sz="4079" b="1" dirty="0" err="1">
                <a:solidFill>
                  <a:srgbClr val="0D367D"/>
                </a:solidFill>
                <a:latin typeface="Open Sans Bold"/>
                <a:ea typeface="Open Sans Bold"/>
                <a:cs typeface="Open Sans Bold"/>
                <a:sym typeface="Open Sans Bold"/>
              </a:rPr>
              <a:t>Đêm</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ngày</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dệt</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biển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muôn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luồng</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sáng</a:t>
            </a:r>
            <a:endParaRPr lang="en-US" sz="4079" b="1" dirty="0">
              <a:solidFill>
                <a:srgbClr val="0D367D"/>
              </a:solidFill>
              <a:latin typeface="Open Sans Bold"/>
              <a:ea typeface="Open Sans Bold"/>
              <a:cs typeface="Open Sans Bold"/>
              <a:sym typeface="Open Sans Bold"/>
            </a:endParaRPr>
          </a:p>
          <a:p>
            <a:pPr algn="l">
              <a:lnSpc>
                <a:spcPts val="5711"/>
              </a:lnSpc>
              <a:spcBef>
                <a:spcPct val="0"/>
              </a:spcBef>
            </a:pPr>
            <a:r>
              <a:rPr lang="en-US" sz="4079" b="1" dirty="0" err="1">
                <a:solidFill>
                  <a:srgbClr val="0D367D"/>
                </a:solidFill>
                <a:latin typeface="Open Sans Bold"/>
                <a:ea typeface="Open Sans Bold"/>
                <a:cs typeface="Open Sans Bold"/>
                <a:sym typeface="Open Sans Bold"/>
              </a:rPr>
              <a:t>Đến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dệt</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lưới</a:t>
            </a:r>
            <a:r>
              <a:rPr lang="en-US" sz="4079" b="1" dirty="0">
                <a:solidFill>
                  <a:srgbClr val="0D367D"/>
                </a:solidFill>
                <a:latin typeface="Open Sans Bold"/>
                <a:ea typeface="Open Sans Bold"/>
                <a:cs typeface="Open Sans Bold"/>
                <a:sym typeface="Open Sans Bold"/>
              </a:rPr>
              <a:t> ta,/ </a:t>
            </a:r>
            <a:r>
              <a:rPr lang="en-US" sz="4079" b="1" dirty="0" err="1">
                <a:solidFill>
                  <a:srgbClr val="0D367D"/>
                </a:solidFill>
                <a:latin typeface="Open Sans Bold"/>
                <a:ea typeface="Open Sans Bold"/>
                <a:cs typeface="Open Sans Bold"/>
                <a:sym typeface="Open Sans Bold"/>
              </a:rPr>
              <a:t>đoàn</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cá</a:t>
            </a:r>
            <a:r>
              <a:rPr lang="en-US" sz="4079" b="1" dirty="0">
                <a:solidFill>
                  <a:srgbClr val="0D367D"/>
                </a:solidFill>
                <a:latin typeface="Open Sans Bold"/>
                <a:ea typeface="Open Sans Bold"/>
                <a:cs typeface="Open Sans Bold"/>
                <a:sym typeface="Open Sans Bold"/>
              </a:rPr>
              <a:t> </a:t>
            </a:r>
            <a:r>
              <a:rPr lang="en-US" sz="4079" b="1" dirty="0" err="1">
                <a:solidFill>
                  <a:srgbClr val="0D367D"/>
                </a:solidFill>
                <a:latin typeface="Open Sans Bold"/>
                <a:ea typeface="Open Sans Bold"/>
                <a:cs typeface="Open Sans Bold"/>
                <a:sym typeface="Open Sans Bold"/>
              </a:rPr>
              <a:t>ơi</a:t>
            </a:r>
            <a:r>
              <a:rPr lang="en-US" sz="4079" b="1" dirty="0">
                <a:solidFill>
                  <a:srgbClr val="0D367D"/>
                </a:solidFill>
                <a:latin typeface="Open Sans Bold"/>
                <a:ea typeface="Open Sans Bold"/>
                <a:cs typeface="Open Sans Bold"/>
                <a:sym typeface="Open Sans Bold"/>
              </a:rPr>
              <a:t>!</a:t>
            </a:r>
          </a:p>
        </p:txBody>
      </p:sp>
      <p:pic>
        <p:nvPicPr>
          <p:cNvPr id="16" name="Picture 15"/>
          <p:cNvPicPr>
            <a:picLocks noChangeAspect="1"/>
          </p:cNvPicPr>
          <p:nvPr/>
        </p:nvPicPr>
        <p:blipFill>
          <a:blip r:embed="rId3"/>
          <a:stretch>
            <a:fillRect/>
          </a:stretch>
        </p:blipFill>
        <p:spPr>
          <a:xfrm>
            <a:off x="0" y="861344"/>
            <a:ext cx="13052648" cy="1746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1015</Words>
  <Application>Microsoft Office PowerPoint</Application>
  <PresentationFormat>Tùy chỉnh</PresentationFormat>
  <Paragraphs>88</Paragraphs>
  <Slides>26</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26</vt:i4>
      </vt:variant>
    </vt:vector>
  </HeadingPairs>
  <TitlesOfParts>
    <vt:vector size="34" baseType="lpstr">
      <vt:lpstr>Open Sans</vt:lpstr>
      <vt:lpstr>Open Sans Bold</vt:lpstr>
      <vt:lpstr>Times New Roman</vt:lpstr>
      <vt:lpstr>SVN-Newton</vt:lpstr>
      <vt:lpstr>Cambria Bold</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T22_Doc</dc:title>
  <cp:lastModifiedBy>Administrator</cp:lastModifiedBy>
  <cp:revision>64</cp:revision>
  <dcterms:created xsi:type="dcterms:W3CDTF">2006-08-16T00:00:00Z</dcterms:created>
  <dcterms:modified xsi:type="dcterms:W3CDTF">2026-02-02T03:31:47Z</dcterms:modified>
  <dc:identifier>DAGZp-H7DzI</dc:identifier>
</cp:coreProperties>
</file>