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0" r:id="rId2"/>
  </p:sldMasterIdLst>
  <p:notesMasterIdLst>
    <p:notesMasterId r:id="rId7"/>
  </p:notesMasterIdLst>
  <p:sldIdLst>
    <p:sldId id="563" r:id="rId3"/>
    <p:sldId id="534" r:id="rId4"/>
    <p:sldId id="553" r:id="rId5"/>
    <p:sldId id="292" r:id="rId6"/>
  </p:sldIdLst>
  <p:sldSz cx="12192000" cy="6858000"/>
  <p:notesSz cx="6858000" cy="9144000"/>
  <p:custDataLst>
    <p:tags r:id="rId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1DA"/>
    <a:srgbClr val="0066FF"/>
    <a:srgbClr val="FFFF00"/>
    <a:srgbClr val="FF00FF"/>
    <a:srgbClr val="76CD61"/>
    <a:srgbClr val="F3AD1F"/>
    <a:srgbClr val="4BC7E4"/>
    <a:srgbClr val="F1A03F"/>
    <a:srgbClr val="50291E"/>
    <a:srgbClr val="FFFA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314" autoAdjust="0"/>
  </p:normalViewPr>
  <p:slideViewPr>
    <p:cSldViewPr snapToGrid="0" showGuides="1">
      <p:cViewPr varScale="1">
        <p:scale>
          <a:sx n="70" d="100"/>
          <a:sy n="70" d="100"/>
        </p:scale>
        <p:origin x="738" y="60"/>
      </p:cViewPr>
      <p:guideLst>
        <p:guide orient="horz" pos="2160"/>
        <p:guide pos="3840"/>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 Target="slides/slide1.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600AD-49C7-400F-A339-80DB77C84437}" type="datetimeFigureOut">
              <a:rPr lang="zh-CN" altLang="en-US" smtClean="0"/>
              <a:t>2026/3/24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AC028-0154-4EC5-A8C8-8B462F5E2882}" type="slidenum">
              <a:rPr lang="zh-CN" altLang="en-US" smtClean="0"/>
              <a:t>‹#›</a:t>
            </a:fld>
            <a:endParaRPr lang="zh-CN" altLang="en-US"/>
          </a:p>
        </p:txBody>
      </p:sp>
    </p:spTree>
    <p:extLst>
      <p:ext uri="{BB962C8B-B14F-4D97-AF65-F5344CB8AC3E}">
        <p14:creationId xmlns:p14="http://schemas.microsoft.com/office/powerpoint/2010/main" val="1505173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2026/3/24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2026/3/24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2026/3/24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2316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9275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7363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34169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3381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19754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79292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6171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2026/3/24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850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5447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6862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2026/3/24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2026/3/24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2026/3/24</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
        <p:nvSpPr>
          <p:cNvPr id="11" name="矩形 10"/>
          <p:cNvSpPr/>
          <p:nvPr userDrawn="1"/>
        </p:nvSpPr>
        <p:spPr>
          <a:xfrm>
            <a:off x="8325228" y="5075854"/>
            <a:ext cx="775136" cy="230832"/>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精美</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课件：</a:t>
            </a:r>
            <a:r>
              <a:rPr lang="en-US" altLang="zh-CN" sz="100" dirty="0">
                <a:solidFill>
                  <a:prstClr val="white"/>
                </a:solidFill>
                <a:latin typeface="Calibri" panose="020F0502020204030204"/>
                <a:ea typeface="宋体" panose="02010600030101010101" pitchFamily="2" charset="-122"/>
              </a:rPr>
              <a:t>www.1ppt.com/kejian/             </a:t>
            </a: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zh-CN" altLang="en-US" sz="100" dirty="0">
                <a:solidFill>
                  <a:prstClr val="white"/>
                </a:solidFill>
                <a:latin typeface="Calibri" panose="020F0502020204030204"/>
                <a:ea typeface="宋体" panose="02010600030101010101" pitchFamily="2" charset="-122"/>
              </a:rPr>
              <a:t>工作总结</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www.1ppt.com/xiazai/zongjie/ </a:t>
            </a:r>
            <a:r>
              <a:rPr lang="zh-CN" altLang="en-US" sz="100" dirty="0">
                <a:solidFill>
                  <a:prstClr val="white"/>
                </a:solidFill>
                <a:latin typeface="Calibri" panose="020F0502020204030204"/>
                <a:ea typeface="宋体" panose="02010600030101010101" pitchFamily="2" charset="-122"/>
              </a:rPr>
              <a:t>工作计划：</a:t>
            </a:r>
            <a:r>
              <a:rPr lang="en-US" altLang="zh-CN" sz="100" dirty="0">
                <a:solidFill>
                  <a:prstClr val="white"/>
                </a:solidFill>
                <a:latin typeface="Calibri" panose="020F0502020204030204"/>
                <a:ea typeface="宋体" panose="02010600030101010101" pitchFamily="2" charset="-122"/>
              </a:rPr>
              <a:t>www.1ppt.com/xiazai/jihua/</a:t>
            </a:r>
          </a:p>
          <a:p>
            <a:r>
              <a:rPr lang="zh-CN" altLang="en-US" sz="100" dirty="0">
                <a:solidFill>
                  <a:prstClr val="white"/>
                </a:solidFill>
                <a:latin typeface="Calibri" panose="020F0502020204030204"/>
                <a:ea typeface="宋体" panose="02010600030101010101" pitchFamily="2" charset="-122"/>
              </a:rPr>
              <a:t>商务</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www.1ppt.com/moban/shangwu/  </a:t>
            </a:r>
            <a:r>
              <a:rPr lang="zh-CN" altLang="en-US" sz="100" dirty="0">
                <a:solidFill>
                  <a:prstClr val="white"/>
                </a:solidFill>
                <a:latin typeface="Calibri" panose="020F0502020204030204"/>
                <a:ea typeface="宋体" panose="02010600030101010101" pitchFamily="2" charset="-122"/>
              </a:rPr>
              <a:t>个人简历</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www.1ppt.com/xiazai/jianli/  </a:t>
            </a:r>
          </a:p>
          <a:p>
            <a:r>
              <a:rPr lang="zh-CN" altLang="en-US" sz="100" dirty="0">
                <a:solidFill>
                  <a:prstClr val="white"/>
                </a:solidFill>
                <a:latin typeface="Calibri" panose="020F0502020204030204"/>
                <a:ea typeface="宋体" panose="02010600030101010101" pitchFamily="2" charset="-122"/>
              </a:rPr>
              <a:t>毕业答辩</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www.1ppt.com/xiazai/dabian/  </a:t>
            </a:r>
            <a:r>
              <a:rPr lang="zh-CN" altLang="en-US" sz="100" dirty="0">
                <a:solidFill>
                  <a:prstClr val="white"/>
                </a:solidFill>
                <a:latin typeface="Calibri" panose="020F0502020204030204"/>
                <a:ea typeface="宋体" panose="02010600030101010101" pitchFamily="2" charset="-122"/>
              </a:rPr>
              <a:t>工作汇报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www.1ppt.com/xiazai/huibao/    </a:t>
            </a:r>
          </a:p>
          <a:p>
            <a:r>
              <a:rPr lang="en-US" altLang="zh-CN" sz="100" dirty="0">
                <a:solidFill>
                  <a:prstClr val="white"/>
                </a:solidFill>
                <a:latin typeface="Calibri" panose="020F0502020204030204"/>
                <a:ea typeface="宋体" panose="02010600030101010101" pitchFamily="2" charset="-122"/>
              </a:rPr>
              <a:t> </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2026/3/24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2026/3/24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2026/3/24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2026/3/24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3" name="组合 12"/>
          <p:cNvGrpSpPr/>
          <p:nvPr userDrawn="1"/>
        </p:nvGrpSpPr>
        <p:grpSpPr>
          <a:xfrm>
            <a:off x="-635" y="0"/>
            <a:ext cx="12192000" cy="6858000"/>
            <a:chOff x="-1" y="0"/>
            <a:chExt cx="19200" cy="10800"/>
          </a:xfrm>
        </p:grpSpPr>
        <p:pic>
          <p:nvPicPr>
            <p:cNvPr id="10" name="图片 9" descr="图层 1"/>
            <p:cNvPicPr>
              <a:picLocks noChangeAspect="1"/>
            </p:cNvPicPr>
            <p:nvPr>
              <p:custDataLst>
                <p:tags r:id="rId13"/>
              </p:custDataLst>
            </p:nvPr>
          </p:nvPicPr>
          <p:blipFill>
            <a:blip r:embed="rId16"/>
            <a:stretch>
              <a:fillRect/>
            </a:stretch>
          </p:blipFill>
          <p:spPr>
            <a:xfrm>
              <a:off x="-1" y="0"/>
              <a:ext cx="19201" cy="10800"/>
            </a:xfrm>
            <a:prstGeom prst="rect">
              <a:avLst/>
            </a:prstGeom>
          </p:spPr>
        </p:pic>
        <p:pic>
          <p:nvPicPr>
            <p:cNvPr id="11" name="图片 10" descr="E:\PPT\包图网\审核中\组 55.png组 55"/>
            <p:cNvPicPr>
              <a:picLocks noChangeAspect="1"/>
            </p:cNvPicPr>
            <p:nvPr>
              <p:custDataLst>
                <p:tags r:id="rId14"/>
              </p:custDataLst>
            </p:nvPr>
          </p:nvPicPr>
          <p:blipFill>
            <a:blip r:embed="rId17"/>
            <a:srcRect/>
            <a:stretch>
              <a:fillRect/>
            </a:stretch>
          </p:blipFill>
          <p:spPr>
            <a:xfrm>
              <a:off x="0" y="0"/>
              <a:ext cx="19199" cy="10800"/>
            </a:xfrm>
            <a:prstGeom prst="rect">
              <a:avLst/>
            </a:prstGeom>
          </p:spPr>
        </p:pic>
        <p:sp>
          <p:nvSpPr>
            <p:cNvPr id="7" name="圆角矩形 6"/>
            <p:cNvSpPr/>
            <p:nvPr>
              <p:custDataLst>
                <p:tags r:id="rId15"/>
              </p:custDataLst>
            </p:nvPr>
          </p:nvSpPr>
          <p:spPr>
            <a:xfrm>
              <a:off x="355" y="437"/>
              <a:ext cx="18491" cy="9927"/>
            </a:xfrm>
            <a:prstGeom prst="roundRect">
              <a:avLst>
                <a:gd name="adj" fmla="val 4170"/>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7AA8698-2815-B436-1816-84282C257BED}"/>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3/24/2026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18" name="Picture 17">
            <a:extLst>
              <a:ext uri="{FF2B5EF4-FFF2-40B4-BE49-F238E27FC236}">
                <a16:creationId xmlns:a16="http://schemas.microsoft.com/office/drawing/2014/main" id="{AA598EC0-3C46-4B43-3F61-317A1392334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079200" y="1265725"/>
            <a:ext cx="1307882" cy="1309729"/>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79253A9-0BA2-C280-5317-3B71D988162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80322" y="0"/>
            <a:ext cx="1449987" cy="1449987"/>
          </a:xfrm>
          <a:prstGeom prst="rect">
            <a:avLst/>
          </a:prstGeom>
        </p:spPr>
      </p:pic>
    </p:spTree>
    <p:extLst>
      <p:ext uri="{BB962C8B-B14F-4D97-AF65-F5344CB8AC3E}">
        <p14:creationId xmlns:p14="http://schemas.microsoft.com/office/powerpoint/2010/main" val="259179471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7.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slideLayout" Target="../slideLayouts/slideLayout7.xml"/><Relationship Id="rId4" Type="http://schemas.openxmlformats.org/officeDocument/2006/relationships/tags" Target="../tags/tag8.xml"/></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EC1FC9-89E3-95CC-84DA-02C8DD051FA5}"/>
              </a:ext>
            </a:extLst>
          </p:cNvPr>
          <p:cNvPicPr>
            <a:picLocks noChangeAspect="1"/>
          </p:cNvPicPr>
          <p:nvPr/>
        </p:nvPicPr>
        <p:blipFill>
          <a:blip r:embed="rId2"/>
          <a:stretch>
            <a:fillRect/>
          </a:stretch>
        </p:blipFill>
        <p:spPr>
          <a:xfrm>
            <a:off x="3029267" y="444500"/>
            <a:ext cx="6978333" cy="2739585"/>
          </a:xfrm>
          <a:prstGeom prst="rect">
            <a:avLst/>
          </a:prstGeom>
        </p:spPr>
      </p:pic>
      <p:sp>
        <p:nvSpPr>
          <p:cNvPr id="5" name="Speech Bubble: Rectangle with Corners Rounded 4">
            <a:extLst>
              <a:ext uri="{FF2B5EF4-FFF2-40B4-BE49-F238E27FC236}">
                <a16:creationId xmlns:a16="http://schemas.microsoft.com/office/drawing/2014/main" id="{8DB4BA8E-F5DB-C16E-78F5-8C06CDF7BAA2}"/>
              </a:ext>
            </a:extLst>
          </p:cNvPr>
          <p:cNvSpPr/>
          <p:nvPr/>
        </p:nvSpPr>
        <p:spPr>
          <a:xfrm>
            <a:off x="1818640" y="3525520"/>
            <a:ext cx="9113520" cy="2844800"/>
          </a:xfrm>
          <a:prstGeom prst="wedgeRoundRectCallout">
            <a:avLst>
              <a:gd name="adj1" fmla="val -18798"/>
              <a:gd name="adj2" fmla="val -71765"/>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800" b="1" dirty="0">
                <a:solidFill>
                  <a:prstClr val="black"/>
                </a:solidFill>
                <a:latin typeface="Cambria" panose="02040503050406030204" pitchFamily="18" charset="0"/>
                <a:ea typeface="Cambria" panose="02040503050406030204" pitchFamily="18" charset="0"/>
              </a:rPr>
              <a:t>Hình 11: vấn đề ngứa xuất hiện mùi khác lạ do bị viêm cơ quan sinh dục.</a:t>
            </a:r>
          </a:p>
          <a:p>
            <a:pPr lvl="0" algn="just"/>
            <a:r>
              <a:rPr lang="en-US" sz="2800" dirty="0">
                <a:solidFill>
                  <a:prstClr val="black"/>
                </a:solidFill>
                <a:latin typeface="Cambria" panose="02040503050406030204" pitchFamily="18" charset="0"/>
                <a:ea typeface="Cambria" panose="02040503050406030204" pitchFamily="18" charset="0"/>
                <a:sym typeface="Wingdings" panose="05000000000000000000" pitchFamily="2" charset="2"/>
              </a:rPr>
              <a:t></a:t>
            </a:r>
            <a:r>
              <a:rPr lang="vi-VN" sz="2800" dirty="0">
                <a:solidFill>
                  <a:prstClr val="black"/>
                </a:solidFill>
                <a:latin typeface="Cambria" panose="02040503050406030204" pitchFamily="18" charset="0"/>
                <a:ea typeface="Cambria" panose="02040503050406030204" pitchFamily="18" charset="0"/>
              </a:rPr>
              <a:t> Việc cần làm tắm rửa bằng nguồn nước sạch, vệ sinh cơ quan sinh dục, thay quần áo lót hàng ngày, cơ quan sinh dục luôn khô thoáng, phòng tránh viêm nhiễm, hạn chế vi khuẩn.</a:t>
            </a:r>
          </a:p>
        </p:txBody>
      </p:sp>
    </p:spTree>
    <p:extLst>
      <p:ext uri="{BB962C8B-B14F-4D97-AF65-F5344CB8AC3E}">
        <p14:creationId xmlns:p14="http://schemas.microsoft.com/office/powerpoint/2010/main" val="244405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grpSp>
        <p:nvGrpSpPr>
          <p:cNvPr id="12" name="组合 11"/>
          <p:cNvGrpSpPr/>
          <p:nvPr/>
        </p:nvGrpSpPr>
        <p:grpSpPr>
          <a:xfrm>
            <a:off x="550544" y="1137920"/>
            <a:ext cx="11489055" cy="5315585"/>
            <a:chOff x="912" y="1925"/>
            <a:chExt cx="17376" cy="8371"/>
          </a:xfrm>
        </p:grpSpPr>
        <p:sp>
          <p:nvSpPr>
            <p:cNvPr id="10" name="云形 9"/>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云形 4"/>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云形 7"/>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custDataLst>
                <p:tags r:id="rId4"/>
              </p:custDataLst>
            </p:nvPr>
          </p:nvSpPr>
          <p:spPr>
            <a:xfrm>
              <a:off x="4646" y="3441"/>
              <a:ext cx="11802" cy="4798"/>
            </a:xfrm>
            <a:prstGeom prst="rect">
              <a:avLst/>
            </a:prstGeom>
          </p:spPr>
          <p:txBody>
            <a:bodyPr wrap="square">
              <a:spAutoFit/>
            </a:bodyPr>
            <a:lstStyle/>
            <a:p>
              <a:pPr algn="ctr">
                <a:spcBef>
                  <a:spcPts val="600"/>
                </a:spcBef>
              </a:pPr>
              <a:r>
                <a:rPr lang="vi-VN" altLang="zh-CN" sz="3200" b="1" dirty="0">
                  <a:solidFill>
                    <a:schemeClr val="tx1"/>
                  </a:solidFill>
                  <a:latin typeface="Cambria" panose="02040503050406030204" pitchFamily="18" charset="0"/>
                  <a:ea typeface="思源黑体 CN Light" panose="020B0300000000000000" charset="-122"/>
                  <a:cs typeface="思源黑体 CN Light" panose="020B0300000000000000" charset="-122"/>
                </a:rPr>
                <a:t>Nếu không thường xuyên giữ vệ sinh cơ thể sẽ có những tác hại rất lớn đối với cơ thể</a:t>
              </a:r>
              <a:r>
                <a:rPr lang="en-US" altLang="zh-CN" sz="3200" b="1" dirty="0">
                  <a:solidFill>
                    <a:schemeClr val="tx1"/>
                  </a:solidFill>
                  <a:latin typeface="Cambria" panose="02040503050406030204" pitchFamily="18" charset="0"/>
                  <a:ea typeface="思源黑体 CN Light" panose="020B0300000000000000" charset="-122"/>
                  <a:cs typeface="思源黑体 CN Light" panose="020B0300000000000000" charset="-122"/>
                </a:rPr>
                <a:t>, đ</a:t>
              </a:r>
              <a:r>
                <a:rPr lang="vi-VN" altLang="zh-CN" sz="3200" b="1" dirty="0">
                  <a:solidFill>
                    <a:schemeClr val="tx1"/>
                  </a:solidFill>
                  <a:latin typeface="Cambria" panose="02040503050406030204" pitchFamily="18" charset="0"/>
                  <a:ea typeface="思源黑体 CN Light" panose="020B0300000000000000" charset="-122"/>
                  <a:cs typeface="思源黑体 CN Light" panose="020B0300000000000000" charset="-122"/>
                </a:rPr>
                <a:t>ó là: </a:t>
              </a:r>
              <a:r>
                <a:rPr lang="vi-VN" altLang="zh-CN" sz="3200" b="1" i="1" dirty="0">
                  <a:solidFill>
                    <a:schemeClr val="tx1"/>
                  </a:solidFill>
                  <a:latin typeface="Cambria" panose="02040503050406030204" pitchFamily="18" charset="0"/>
                  <a:ea typeface="思源黑体 CN Light" panose="020B0300000000000000" charset="-122"/>
                  <a:cs typeface="思源黑体 CN Light" panose="020B0300000000000000" charset="-122"/>
                </a:rPr>
                <a:t>Làm cho cơ thể khó chịu gây cho chúng ta cảm giác mệt mỏi, có mùi khó chịu, dễ mắc các bệnh viêm nhiễm, lâu ngày sẽ mắc các bệnh mãn tính.</a:t>
              </a:r>
              <a:endParaRPr lang="zh-CN" altLang="en-US" sz="3200" i="1" dirty="0">
                <a:solidFill>
                  <a:schemeClr val="tx1"/>
                </a:solidFill>
                <a:latin typeface="Cambria" panose="02040503050406030204" pitchFamily="18" charset="0"/>
                <a:ea typeface="思源黑体 CN Light" panose="020B0300000000000000" charset="-122"/>
                <a:cs typeface="思源黑体 CN Light" panose="020B0300000000000000" charset="-122"/>
              </a:endParaRPr>
            </a:p>
          </p:txBody>
        </p:sp>
      </p:grpSp>
      <p:pic>
        <p:nvPicPr>
          <p:cNvPr id="3" name="图片 2" descr="组 53"/>
          <p:cNvPicPr>
            <a:picLocks noChangeAspect="1"/>
          </p:cNvPicPr>
          <p:nvPr/>
        </p:nvPicPr>
        <p:blipFill>
          <a:blip r:embed="rId6"/>
          <a:stretch>
            <a:fillRect/>
          </a:stretch>
        </p:blipFill>
        <p:spPr>
          <a:xfrm>
            <a:off x="323850" y="3422015"/>
            <a:ext cx="2695575" cy="2753995"/>
          </a:xfrm>
          <a:prstGeom prst="rect">
            <a:avLst/>
          </a:prstGeom>
        </p:spPr>
      </p:pic>
      <p:pic>
        <p:nvPicPr>
          <p:cNvPr id="2" name="Picture 1">
            <a:extLst>
              <a:ext uri="{FF2B5EF4-FFF2-40B4-BE49-F238E27FC236}">
                <a16:creationId xmlns:a16="http://schemas.microsoft.com/office/drawing/2014/main" id="{708AA277-DFE1-7F5C-C79C-4817FA0F6F9F}"/>
              </a:ext>
            </a:extLst>
          </p:cNvPr>
          <p:cNvPicPr>
            <a:picLocks noChangeAspect="1"/>
          </p:cNvPicPr>
          <p:nvPr/>
        </p:nvPicPr>
        <p:blipFill>
          <a:blip r:embed="rId7"/>
          <a:stretch>
            <a:fillRect/>
          </a:stretch>
        </p:blipFill>
        <p:spPr>
          <a:xfrm>
            <a:off x="-164716" y="148390"/>
            <a:ext cx="4653721" cy="2064150"/>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3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900" decel="100000" fill="hold"/>
                                        <p:tgtEl>
                                          <p:spTgt spid="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a:extLst>
            <a:ext uri="{FF2B5EF4-FFF2-40B4-BE49-F238E27FC236}">
              <a16:creationId xmlns:a16="http://schemas.microsoft.com/office/drawing/2014/main" id="{BEC0895E-C07D-8854-D8DA-7E7740751746}"/>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66E36796-20D3-CB9D-A726-B5D180D8482B}"/>
              </a:ext>
            </a:extLst>
          </p:cNvPr>
          <p:cNvGrpSpPr/>
          <p:nvPr/>
        </p:nvGrpSpPr>
        <p:grpSpPr>
          <a:xfrm>
            <a:off x="274320" y="3515359"/>
            <a:ext cx="4236720" cy="3086189"/>
            <a:chOff x="3289572" y="2537905"/>
            <a:chExt cx="5450296" cy="4083964"/>
          </a:xfrm>
        </p:grpSpPr>
        <p:sp>
          <p:nvSpPr>
            <p:cNvPr id="23" name="Freeform 6">
              <a:extLst>
                <a:ext uri="{FF2B5EF4-FFF2-40B4-BE49-F238E27FC236}">
                  <a16:creationId xmlns:a16="http://schemas.microsoft.com/office/drawing/2014/main" id="{6C899B07-86E0-3818-5C1C-41BED7450E9E}"/>
                </a:ext>
              </a:extLst>
            </p:cNvPr>
            <p:cNvSpPr/>
            <p:nvPr/>
          </p:nvSpPr>
          <p:spPr>
            <a:xfrm>
              <a:off x="3441548" y="4121400"/>
              <a:ext cx="4876800" cy="2500469"/>
            </a:xfrm>
            <a:custGeom>
              <a:avLst/>
              <a:gdLst/>
              <a:ahLst/>
              <a:cxnLst/>
              <a:rect l="l" t="t" r="r" b="b"/>
              <a:pathLst>
                <a:path w="7315200" h="3750703">
                  <a:moveTo>
                    <a:pt x="0" y="0"/>
                  </a:moveTo>
                  <a:lnTo>
                    <a:pt x="7315200" y="0"/>
                  </a:lnTo>
                  <a:lnTo>
                    <a:pt x="7315200" y="3750703"/>
                  </a:lnTo>
                  <a:lnTo>
                    <a:pt x="0" y="37507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24" name="Picture 23">
              <a:extLst>
                <a:ext uri="{FF2B5EF4-FFF2-40B4-BE49-F238E27FC236}">
                  <a16:creationId xmlns:a16="http://schemas.microsoft.com/office/drawing/2014/main" id="{8C80CE48-C28E-9D5E-4567-28BB49FF0B4A}"/>
                </a:ext>
              </a:extLst>
            </p:cNvPr>
            <p:cNvPicPr>
              <a:picLocks noChangeAspect="1"/>
            </p:cNvPicPr>
            <p:nvPr/>
          </p:nvPicPr>
          <p:blipFill>
            <a:blip r:embed="rId4"/>
            <a:stretch>
              <a:fillRect/>
            </a:stretch>
          </p:blipFill>
          <p:spPr>
            <a:xfrm>
              <a:off x="3289572" y="2537905"/>
              <a:ext cx="5450296" cy="1457070"/>
            </a:xfrm>
            <a:prstGeom prst="rect">
              <a:avLst/>
            </a:prstGeom>
          </p:spPr>
        </p:pic>
      </p:grpSp>
      <p:grpSp>
        <p:nvGrpSpPr>
          <p:cNvPr id="26" name="Group 25">
            <a:extLst>
              <a:ext uri="{FF2B5EF4-FFF2-40B4-BE49-F238E27FC236}">
                <a16:creationId xmlns:a16="http://schemas.microsoft.com/office/drawing/2014/main" id="{03CA759D-007B-89BF-64BB-71661389AADD}"/>
              </a:ext>
            </a:extLst>
          </p:cNvPr>
          <p:cNvGrpSpPr/>
          <p:nvPr/>
        </p:nvGrpSpPr>
        <p:grpSpPr>
          <a:xfrm>
            <a:off x="4798918" y="848895"/>
            <a:ext cx="6813961" cy="5257266"/>
            <a:chOff x="8188978" y="999021"/>
            <a:chExt cx="9346749" cy="8604830"/>
          </a:xfrm>
        </p:grpSpPr>
        <p:grpSp>
          <p:nvGrpSpPr>
            <p:cNvPr id="27" name="Group 4">
              <a:extLst>
                <a:ext uri="{FF2B5EF4-FFF2-40B4-BE49-F238E27FC236}">
                  <a16:creationId xmlns:a16="http://schemas.microsoft.com/office/drawing/2014/main" id="{8604ADFB-1FDF-1575-3B3A-52E4C54E657C}"/>
                </a:ext>
              </a:extLst>
            </p:cNvPr>
            <p:cNvGrpSpPr/>
            <p:nvPr/>
          </p:nvGrpSpPr>
          <p:grpSpPr>
            <a:xfrm>
              <a:off x="8521714" y="1655305"/>
              <a:ext cx="9014013" cy="7948546"/>
              <a:chOff x="0" y="0"/>
              <a:chExt cx="2374061" cy="2093444"/>
            </a:xfrm>
          </p:grpSpPr>
          <p:sp>
            <p:nvSpPr>
              <p:cNvPr id="32" name="Freeform 5">
                <a:extLst>
                  <a:ext uri="{FF2B5EF4-FFF2-40B4-BE49-F238E27FC236}">
                    <a16:creationId xmlns:a16="http://schemas.microsoft.com/office/drawing/2014/main" id="{AAF5C57A-248D-2B4D-8C6E-1F51F3101114}"/>
                  </a:ext>
                </a:extLst>
              </p:cNvPr>
              <p:cNvSpPr/>
              <p:nvPr/>
            </p:nvSpPr>
            <p:spPr>
              <a:xfrm>
                <a:off x="0" y="0"/>
                <a:ext cx="2374061" cy="2093444"/>
              </a:xfrm>
              <a:custGeom>
                <a:avLst/>
                <a:gdLst/>
                <a:ahLst/>
                <a:cxnLst/>
                <a:rect l="l" t="t" r="r" b="b"/>
                <a:pathLst>
                  <a:path w="2374061" h="2093444">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a:lstStyle/>
              <a:p>
                <a:pPr defTabSz="609630"/>
                <a:endParaRPr lang="vi-VN" sz="1200">
                  <a:solidFill>
                    <a:prstClr val="black"/>
                  </a:solidFill>
                  <a:latin typeface="Arial" panose="020B0604020202020204" pitchFamily="34" charset="0"/>
                </a:endParaRPr>
              </a:p>
            </p:txBody>
          </p:sp>
          <p:sp>
            <p:nvSpPr>
              <p:cNvPr id="33" name="TextBox 6">
                <a:extLst>
                  <a:ext uri="{FF2B5EF4-FFF2-40B4-BE49-F238E27FC236}">
                    <a16:creationId xmlns:a16="http://schemas.microsoft.com/office/drawing/2014/main" id="{3EEF5958-C57C-1706-EB59-5878DA5DC367}"/>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28" name="Group 7">
              <a:extLst>
                <a:ext uri="{FF2B5EF4-FFF2-40B4-BE49-F238E27FC236}">
                  <a16:creationId xmlns:a16="http://schemas.microsoft.com/office/drawing/2014/main" id="{3C9DF052-ED83-E86B-C565-56C612E500FC}"/>
                </a:ext>
              </a:extLst>
            </p:cNvPr>
            <p:cNvGrpSpPr/>
            <p:nvPr/>
          </p:nvGrpSpPr>
          <p:grpSpPr>
            <a:xfrm>
              <a:off x="8188978" y="1494769"/>
              <a:ext cx="9070322" cy="7915931"/>
              <a:chOff x="0" y="0"/>
              <a:chExt cx="2388891" cy="2084854"/>
            </a:xfrm>
          </p:grpSpPr>
          <p:sp>
            <p:nvSpPr>
              <p:cNvPr id="30" name="Freeform 8">
                <a:extLst>
                  <a:ext uri="{FF2B5EF4-FFF2-40B4-BE49-F238E27FC236}">
                    <a16:creationId xmlns:a16="http://schemas.microsoft.com/office/drawing/2014/main" id="{6F22F656-0B74-5D2A-BF7F-E8AC38729214}"/>
                  </a:ext>
                </a:extLst>
              </p:cNvPr>
              <p:cNvSpPr/>
              <p:nvPr/>
            </p:nvSpPr>
            <p:spPr>
              <a:xfrm>
                <a:off x="0" y="0"/>
                <a:ext cx="2388891" cy="2084854"/>
              </a:xfrm>
              <a:custGeom>
                <a:avLst/>
                <a:gdLst/>
                <a:ahLst/>
                <a:cxnLst/>
                <a:rect l="l" t="t" r="r" b="b"/>
                <a:pathLst>
                  <a:path w="2388891" h="2084854">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a:lstStyle/>
              <a:p>
                <a:pPr defTabSz="609630"/>
                <a:endParaRPr lang="vi-VN" sz="1200">
                  <a:solidFill>
                    <a:prstClr val="black"/>
                  </a:solidFill>
                  <a:latin typeface="Arial" panose="020B0604020202020204" pitchFamily="34" charset="0"/>
                </a:endParaRPr>
              </a:p>
            </p:txBody>
          </p:sp>
          <p:sp>
            <p:nvSpPr>
              <p:cNvPr id="31" name="TextBox 9">
                <a:extLst>
                  <a:ext uri="{FF2B5EF4-FFF2-40B4-BE49-F238E27FC236}">
                    <a16:creationId xmlns:a16="http://schemas.microsoft.com/office/drawing/2014/main" id="{854E293E-DDD3-BE71-9E7F-D6BC62BCBEFE}"/>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29" name="Freeform 19">
              <a:extLst>
                <a:ext uri="{FF2B5EF4-FFF2-40B4-BE49-F238E27FC236}">
                  <a16:creationId xmlns:a16="http://schemas.microsoft.com/office/drawing/2014/main" id="{ABFB768D-3635-9519-008E-38932804FE95}"/>
                </a:ext>
              </a:extLst>
            </p:cNvPr>
            <p:cNvSpPr/>
            <p:nvPr/>
          </p:nvSpPr>
          <p:spPr>
            <a:xfrm rot="10276833">
              <a:off x="10741149" y="999021"/>
              <a:ext cx="3965979" cy="991495"/>
            </a:xfrm>
            <a:custGeom>
              <a:avLst/>
              <a:gdLst/>
              <a:ahLst/>
              <a:cxnLst/>
              <a:rect l="l" t="t" r="r" b="b"/>
              <a:pathLst>
                <a:path w="3965979" h="991495">
                  <a:moveTo>
                    <a:pt x="0" y="0"/>
                  </a:moveTo>
                  <a:lnTo>
                    <a:pt x="3965980" y="0"/>
                  </a:lnTo>
                  <a:lnTo>
                    <a:pt x="3965980" y="991495"/>
                  </a:lnTo>
                  <a:lnTo>
                    <a:pt x="0" y="9914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sp>
        <p:nvSpPr>
          <p:cNvPr id="34" name="TextBox 33">
            <a:extLst>
              <a:ext uri="{FF2B5EF4-FFF2-40B4-BE49-F238E27FC236}">
                <a16:creationId xmlns:a16="http://schemas.microsoft.com/office/drawing/2014/main" id="{029E1BF4-71B1-C96E-0443-6C55270B9928}"/>
              </a:ext>
            </a:extLst>
          </p:cNvPr>
          <p:cNvSpPr txBox="1"/>
          <p:nvPr/>
        </p:nvSpPr>
        <p:spPr>
          <a:xfrm>
            <a:off x="4968240" y="1991360"/>
            <a:ext cx="6377286" cy="3416320"/>
          </a:xfrm>
          <a:prstGeom prst="rect">
            <a:avLst/>
          </a:prstGeom>
          <a:noFill/>
        </p:spPr>
        <p:txBody>
          <a:bodyPr wrap="square" rtlCol="0">
            <a:spAutoFit/>
          </a:bodyPr>
          <a:lstStyle/>
          <a:p>
            <a:pPr algn="just"/>
            <a:r>
              <a:rPr lang="vi-VN" sz="3600" b="1" dirty="0"/>
              <a:t>Thảo luận và giải thích vì sao cần:</a:t>
            </a:r>
          </a:p>
          <a:p>
            <a:pPr algn="just"/>
            <a:r>
              <a:rPr lang="vi-VN" sz="3600" dirty="0"/>
              <a:t>- Thường xuyên rửa mặt, tắm và gội đầu bằng nước sạch.</a:t>
            </a:r>
          </a:p>
          <a:p>
            <a:pPr algn="just"/>
            <a:r>
              <a:rPr lang="vi-VN" sz="3600" dirty="0"/>
              <a:t>- Thường xuyên giữ vệ sinh cơ thể, đặc biệt ở tuổi dậy thì.</a:t>
            </a:r>
            <a:endParaRPr lang="en-US" sz="3600" dirty="0"/>
          </a:p>
        </p:txBody>
      </p:sp>
    </p:spTree>
    <p:extLst>
      <p:ext uri="{BB962C8B-B14F-4D97-AF65-F5344CB8AC3E}">
        <p14:creationId xmlns:p14="http://schemas.microsoft.com/office/powerpoint/2010/main" val="94453621"/>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rot="-162773" flipH="1">
            <a:off x="-1688771" y="5500882"/>
            <a:ext cx="16263355" cy="6302050"/>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a:off x="525527" y="2266498"/>
            <a:ext cx="783301" cy="450398"/>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4"/>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a:off x="1432125" y="314067"/>
            <a:ext cx="640203" cy="368117"/>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6" name="Freeform 15"/>
          <p:cNvSpPr/>
          <p:nvPr/>
        </p:nvSpPr>
        <p:spPr>
          <a:xfrm>
            <a:off x="-204498" y="5476601"/>
            <a:ext cx="1566352" cy="1716963"/>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7" name="Freeform 18"/>
          <p:cNvSpPr/>
          <p:nvPr/>
        </p:nvSpPr>
        <p:spPr>
          <a:xfrm>
            <a:off x="383449" y="5665843"/>
            <a:ext cx="1577683" cy="1292197"/>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8" name="Freeform 24"/>
          <p:cNvSpPr/>
          <p:nvPr/>
        </p:nvSpPr>
        <p:spPr>
          <a:xfrm rot="18900000">
            <a:off x="10892391" y="5705633"/>
            <a:ext cx="1423500" cy="1560375"/>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9" name="Freeform 26"/>
          <p:cNvSpPr/>
          <p:nvPr/>
        </p:nvSpPr>
        <p:spPr>
          <a:xfrm rot="1082476">
            <a:off x="1216555" y="5483003"/>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8"/>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0" name="Freeform 27"/>
          <p:cNvSpPr/>
          <p:nvPr/>
        </p:nvSpPr>
        <p:spPr>
          <a:xfrm rot="19230780">
            <a:off x="11784502" y="5541923"/>
            <a:ext cx="626469" cy="1531084"/>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9"/>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1" name="Freeform 26"/>
          <p:cNvSpPr/>
          <p:nvPr/>
        </p:nvSpPr>
        <p:spPr>
          <a:xfrm rot="20711191">
            <a:off x="129394" y="5480720"/>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8"/>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42" name="Group 41"/>
          <p:cNvGrpSpPr/>
          <p:nvPr/>
        </p:nvGrpSpPr>
        <p:grpSpPr>
          <a:xfrm>
            <a:off x="-33134" y="357425"/>
            <a:ext cx="12057103" cy="5464236"/>
            <a:chOff x="-49701" y="536137"/>
            <a:chExt cx="18085654" cy="8196354"/>
          </a:xfrm>
        </p:grpSpPr>
        <p:grpSp>
          <p:nvGrpSpPr>
            <p:cNvPr id="17" name="Group 17"/>
            <p:cNvGrpSpPr/>
            <p:nvPr/>
          </p:nvGrpSpPr>
          <p:grpSpPr>
            <a:xfrm>
              <a:off x="704127" y="2282715"/>
              <a:ext cx="17331826" cy="6449776"/>
              <a:chOff x="0" y="0"/>
              <a:chExt cx="2187652" cy="894539"/>
            </a:xfrm>
          </p:grpSpPr>
          <p:sp>
            <p:nvSpPr>
              <p:cNvPr id="18" name="Freeform 18"/>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txBody>
              <a:bodyPr/>
              <a:lstStyle/>
              <a:p>
                <a:pPr defTabSz="609630"/>
                <a:endParaRPr lang="vi-VN" sz="1200">
                  <a:solidFill>
                    <a:prstClr val="black"/>
                  </a:solidFill>
                  <a:latin typeface="Arial" panose="020B0604020202020204" pitchFamily="34" charset="0"/>
                </a:endParaRPr>
              </a:p>
            </p:txBody>
          </p:sp>
          <p:sp>
            <p:nvSpPr>
              <p:cNvPr id="19" name="TextBox 19"/>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32" name="Group 31"/>
            <p:cNvGrpSpPr/>
            <p:nvPr/>
          </p:nvGrpSpPr>
          <p:grpSpPr>
            <a:xfrm>
              <a:off x="-49701" y="536137"/>
              <a:ext cx="17933254" cy="8021322"/>
              <a:chOff x="-49701" y="536137"/>
              <a:chExt cx="17933254" cy="8021322"/>
            </a:xfrm>
          </p:grpSpPr>
          <p:grpSp>
            <p:nvGrpSpPr>
              <p:cNvPr id="20" name="Group 20"/>
              <p:cNvGrpSpPr/>
              <p:nvPr/>
            </p:nvGrpSpPr>
            <p:grpSpPr>
              <a:xfrm>
                <a:off x="551727" y="1187903"/>
                <a:ext cx="17331826" cy="7369556"/>
                <a:chOff x="0" y="-130706"/>
                <a:chExt cx="2187652" cy="1022106"/>
              </a:xfrm>
            </p:grpSpPr>
            <p:sp>
              <p:nvSpPr>
                <p:cNvPr id="21" name="Freeform 21"/>
                <p:cNvSpPr/>
                <p:nvPr/>
              </p:nvSpPr>
              <p:spPr>
                <a:xfrm>
                  <a:off x="0" y="-130706"/>
                  <a:ext cx="2187652" cy="1022106"/>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txBody>
                <a:bodyPr/>
                <a:lstStyle/>
                <a:p>
                  <a:pPr defTabSz="609630"/>
                  <a:endParaRPr lang="vi-VN" sz="1200">
                    <a:solidFill>
                      <a:prstClr val="black"/>
                    </a:solidFill>
                    <a:latin typeface="Arial" panose="020B0604020202020204" pitchFamily="34" charset="0"/>
                  </a:endParaRPr>
                </a:p>
              </p:txBody>
            </p:sp>
            <p:sp>
              <p:nvSpPr>
                <p:cNvPr id="22" name="TextBox 22"/>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1026" name="Picture 2" descr="https://o.remove.bg/downloads/39dac6db-2b5a-4152-980f-b722c14e825d/image-removebg-preview.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7456" t="12144" r="16944" b="19056"/>
              <a:stretch/>
            </p:blipFill>
            <p:spPr bwMode="auto">
              <a:xfrm rot="20491894">
                <a:off x="-49701" y="536137"/>
                <a:ext cx="1962013" cy="205772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7" name="Title 1">
            <a:extLst>
              <a:ext uri="{FF2B5EF4-FFF2-40B4-BE49-F238E27FC236}">
                <a16:creationId xmlns:a16="http://schemas.microsoft.com/office/drawing/2014/main" id="{966E3720-8B23-639C-C848-57B4BCEFDFE9}"/>
              </a:ext>
            </a:extLst>
          </p:cNvPr>
          <p:cNvSpPr txBox="1">
            <a:spLocks/>
          </p:cNvSpPr>
          <p:nvPr/>
        </p:nvSpPr>
        <p:spPr>
          <a:xfrm>
            <a:off x="714704" y="2596055"/>
            <a:ext cx="10794124" cy="1371182"/>
          </a:xfrm>
          <a:prstGeom prst="rect">
            <a:avLst/>
          </a:prstGeom>
        </p:spPr>
        <p:txBody>
          <a:bodyPr vert="horz" lIns="60960" tIns="30480" rIns="60960" bIns="304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 defTabSz="609630">
              <a:lnSpc>
                <a:spcPct val="100000"/>
              </a:lnSpc>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Thường xuyên rửa mặt, tắm và gội đầu bằng nước sạch vì nguồn nước bẩn có nhiều vi khuẩn có hại sẽ xâm nhập vào cơ thể gây nên các bệnh viêm nhiễm.</a:t>
            </a:r>
            <a:endPar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571500" indent="-571500" algn="just" defTabSz="609630">
              <a:lnSpc>
                <a:spcPct val="100000"/>
              </a:lnSpc>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Thường xuyên giữ vệ sinh cơ thể, đặc biệt ở tuổi dậy thì vì ở tuổi dậy thì đang có sự phát triển nhanh của cơ thể nên cần giữ vệ sinh để bảo vệ cơ thể.</a:t>
            </a:r>
          </a:p>
        </p:txBody>
      </p:sp>
    </p:spTree>
    <p:extLst>
      <p:ext uri="{BB962C8B-B14F-4D97-AF65-F5344CB8AC3E}">
        <p14:creationId xmlns:p14="http://schemas.microsoft.com/office/powerpoint/2010/main" val="2144832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7">
                                            <p:txEl>
                                              <p:pRg st="0" end="0"/>
                                            </p:txEl>
                                          </p:spTgt>
                                        </p:tgtEl>
                                        <p:attrNameLst>
                                          <p:attrName>style.visibility</p:attrName>
                                        </p:attrNameLst>
                                      </p:cBhvr>
                                      <p:to>
                                        <p:strVal val="visible"/>
                                      </p:to>
                                    </p:set>
                                    <p:animEffect transition="in" filter="wipe(left)">
                                      <p:cBhvr>
                                        <p:cTn id="15" dur="500"/>
                                        <p:tgtEl>
                                          <p:spTgt spid="3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7">
                                            <p:txEl>
                                              <p:pRg st="1" end="1"/>
                                            </p:txEl>
                                          </p:spTgt>
                                        </p:tgtEl>
                                        <p:attrNameLst>
                                          <p:attrName>style.visibility</p:attrName>
                                        </p:attrNameLst>
                                      </p:cBhvr>
                                      <p:to>
                                        <p:strVal val="visible"/>
                                      </p:to>
                                    </p:set>
                                    <p:animEffect transition="in" filter="wipe(left)">
                                      <p:cBhvr>
                                        <p:cTn id="20" dur="5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61a8a295-cbbe-407a-9426-6860d98518be"/>
  <p:tag name="COMMONDATA" val="eyJoZGlkIjoiNTM2NjQwMTVmNDUxODBmMDc5ODRiMDk0MjUwMjIxZjIifQ=="/>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TotalTime>
  <Words>236</Words>
  <Application>Microsoft Office PowerPoint</Application>
  <PresentationFormat>Widescreen</PresentationFormat>
  <Paragraphs>8</Paragraphs>
  <Slides>4</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vt:i4>
      </vt:variant>
    </vt:vector>
  </HeadingPairs>
  <TitlesOfParts>
    <vt:vector size="9" baseType="lpstr">
      <vt:lpstr>Arial</vt:lpstr>
      <vt:lpstr>Calibri</vt:lpstr>
      <vt:lpstr>Cambria</vt:lpstr>
      <vt:lpstr>office</vt:lpstr>
      <vt:lpstr>2_Office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keywords/>
  <dc:description/>
  <cp:lastModifiedBy>Trung Vu Duc</cp:lastModifiedBy>
  <cp:revision>134</cp:revision>
  <dcterms:created xsi:type="dcterms:W3CDTF">2020-04-08T06:54:00Z</dcterms:created>
  <dcterms:modified xsi:type="dcterms:W3CDTF">2026-03-24T11:33:23Z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1731C1301D7B47DE9E2A0765C2320A91</vt:lpwstr>
  </property>
  <property fmtid="{D5CDD505-2E9C-101B-9397-08002B2CF9AE}" pid="3" name="KSOProductBuildVer">
    <vt:lpwstr>2052-11.1.0.14036</vt:lpwstr>
  </property>
</Properties>
</file>