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259" r:id="rId2"/>
    <p:sldId id="275" r:id="rId3"/>
    <p:sldId id="276" r:id="rId4"/>
    <p:sldId id="271" r:id="rId5"/>
  </p:sldIdLst>
  <p:sldSz cx="18288000" cy="10287000"/>
  <p:notesSz cx="6858000" cy="9144000"/>
  <p:embeddedFontLst>
    <p:embeddedFont>
      <p:font typeface="Calibri" panose="020F0502020204030204" pitchFamily="34" charset="0"/>
      <p:regular r:id="rId7"/>
      <p:bold r:id="rId8"/>
      <p:italic r:id="rId9"/>
      <p:boldItalic r:id="rId10"/>
    </p:embeddedFont>
    <p:embeddedFont>
      <p:font typeface="Open Sans" panose="020B0606030504020204" pitchFamily="34" charset="0"/>
      <p:regular r:id="rId11"/>
      <p:bold r:id="rId12"/>
      <p:italic r:id="rId13"/>
      <p:boldItalic r:id="rId14"/>
    </p:embeddedFont>
    <p:embeddedFont>
      <p:font typeface="Playpen Sans Bold" panose="020B0604020202020204" charset="0"/>
      <p:regular r:id="rId15"/>
    </p:embeddedFont>
    <p:embeddedFont>
      <p:font typeface="Times New Roman Bold" panose="02020803070505020304" pitchFamily="18" charset="0"/>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DDEF"/>
    <a:srgbClr val="FFF776"/>
    <a:srgbClr val="FF7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171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985F05-2C67-477F-903B-279212C90CDB}" type="datetimeFigureOut">
              <a:rPr lang="en-US" smtClean="0"/>
              <a:t>3/24/2026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E5E855-F478-46C2-B71C-88489D5A1BCB}" type="slidenum">
              <a:rPr lang="en-US" smtClean="0"/>
              <a:t>‹#›</a:t>
            </a:fld>
            <a:endParaRPr lang="en-US"/>
          </a:p>
        </p:txBody>
      </p:sp>
    </p:spTree>
    <p:extLst>
      <p:ext uri="{BB962C8B-B14F-4D97-AF65-F5344CB8AC3E}">
        <p14:creationId xmlns:p14="http://schemas.microsoft.com/office/powerpoint/2010/main" val="349646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DAAA4-90A2-468E-38DD-20B947318D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E71B99-0665-97D2-9A6D-1396037B38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754DA-643E-776A-E79B-338A8DE812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BF594A-64BA-EE21-6271-544A84B40914}"/>
              </a:ext>
            </a:extLst>
          </p:cNvPr>
          <p:cNvSpPr>
            <a:spLocks noGrp="1"/>
          </p:cNvSpPr>
          <p:nvPr>
            <p:ph type="sldNum" sz="quarter" idx="5"/>
          </p:nvPr>
        </p:nvSpPr>
        <p:spPr/>
        <p:txBody>
          <a:bodyPr/>
          <a:lstStyle/>
          <a:p>
            <a:fld id="{DDE5E855-F478-46C2-B71C-88489D5A1BCB}" type="slidenum">
              <a:rPr lang="en-US" smtClean="0"/>
              <a:t>4</a:t>
            </a:fld>
            <a:endParaRPr lang="en-US"/>
          </a:p>
        </p:txBody>
      </p:sp>
    </p:spTree>
    <p:extLst>
      <p:ext uri="{BB962C8B-B14F-4D97-AF65-F5344CB8AC3E}">
        <p14:creationId xmlns:p14="http://schemas.microsoft.com/office/powerpoint/2010/main" val="3018604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TextBox 2">
            <a:extLst>
              <a:ext uri="{FF2B5EF4-FFF2-40B4-BE49-F238E27FC236}">
                <a16:creationId xmlns:a16="http://schemas.microsoft.com/office/drawing/2014/main" id="{8072B728-574E-58C9-E64A-CF1AA368DDE8}"/>
              </a:ext>
            </a:extLst>
          </p:cNvPr>
          <p:cNvSpPr txBox="1"/>
          <p:nvPr userDrawn="1"/>
        </p:nvSpPr>
        <p:spPr>
          <a:xfrm>
            <a:off x="4863905" y="13202313"/>
            <a:ext cx="10035540" cy="1384995"/>
          </a:xfrm>
          <a:prstGeom prst="rect">
            <a:avLst/>
          </a:prstGeom>
        </p:spPr>
        <p:txBody>
          <a:bodyPr lIns="0" tIns="0" rIns="0" bIns="0" rtlCol="0" anchor="t">
            <a:spAutoFit/>
          </a:bodyPr>
          <a:lstStyle/>
          <a:p>
            <a:pPr algn="ctr">
              <a:lnSpc>
                <a:spcPts val="3600"/>
              </a:lnSpc>
            </a:pPr>
            <a:r>
              <a:rPr lang="en-US" sz="3000" b="1">
                <a:solidFill>
                  <a:srgbClr val="2C9430"/>
                </a:solidFill>
                <a:latin typeface="Arimo Bold"/>
                <a:ea typeface="Arimo Bold"/>
                <a:cs typeface="Arimo Bold"/>
                <a:sym typeface="Arimo Bold"/>
              </a:rPr>
              <a:t>MĂNG NON – TÀI LIỆU TIỂU HỌC</a:t>
            </a:r>
          </a:p>
          <a:p>
            <a:pPr algn="ctr">
              <a:lnSpc>
                <a:spcPts val="3600"/>
              </a:lnSpc>
            </a:pPr>
            <a:r>
              <a:rPr lang="en-US" sz="3000" b="1">
                <a:solidFill>
                  <a:srgbClr val="000000"/>
                </a:solidFill>
                <a:latin typeface="Times New Roman Bold"/>
                <a:ea typeface="Times New Roman Bold"/>
                <a:cs typeface="Times New Roman Bold"/>
                <a:sym typeface="Times New Roman Bold"/>
              </a:rPr>
              <a:t>Mời truy cập: </a:t>
            </a:r>
            <a:r>
              <a:rPr lang="en-US" sz="3000" u="sng">
                <a:solidFill>
                  <a:srgbClr val="FF0066"/>
                </a:solidFill>
                <a:latin typeface="Times New Roman"/>
                <a:ea typeface="Times New Roman"/>
                <a:cs typeface="Times New Roman"/>
                <a:sym typeface="Times New Roman"/>
                <a:hlinkClick r:id="rId13" tooltip="https://www.facebook.com/groups/629898828017053"/>
              </a:rPr>
              <a:t>MĂNG NON- TÀI LIỆU TIỂU HỌC | Facebook</a:t>
            </a:r>
          </a:p>
          <a:p>
            <a:pPr algn="ctr">
              <a:lnSpc>
                <a:spcPts val="3600"/>
              </a:lnSpc>
            </a:pPr>
            <a:r>
              <a:rPr lang="en-US" sz="3000" b="1">
                <a:solidFill>
                  <a:srgbClr val="0D4370"/>
                </a:solidFill>
                <a:latin typeface="Arimo Bold"/>
                <a:ea typeface="Arimo Bold"/>
                <a:cs typeface="Arimo Bold"/>
                <a:sym typeface="Arimo Bold"/>
              </a:rPr>
              <a:t>SĐT ZALO : </a:t>
            </a:r>
            <a:r>
              <a:rPr lang="en-US" sz="3000" b="1" u="sng">
                <a:solidFill>
                  <a:srgbClr val="0D4370"/>
                </a:solidFill>
                <a:latin typeface="Arimo Bold"/>
                <a:ea typeface="Arimo Bold"/>
                <a:cs typeface="Arimo Bold"/>
                <a:sym typeface="Arimo Bold"/>
              </a:rPr>
              <a:t>0382348780 (Cảm) </a:t>
            </a:r>
            <a:r>
              <a:rPr lang="en-US" sz="3000" b="1">
                <a:solidFill>
                  <a:srgbClr val="0D4370"/>
                </a:solidFill>
                <a:latin typeface="Arimo Bold"/>
                <a:ea typeface="Arimo Bold"/>
                <a:cs typeface="Arimo Bold"/>
                <a:sym typeface="Arimo Bold"/>
              </a:rPr>
              <a:t> – </a:t>
            </a:r>
            <a:r>
              <a:rPr lang="en-US" sz="3000" b="1" u="sng">
                <a:solidFill>
                  <a:srgbClr val="0D4370"/>
                </a:solidFill>
                <a:latin typeface="Arimo Bold"/>
                <a:ea typeface="Arimo Bold"/>
                <a:cs typeface="Arimo Bold"/>
                <a:sym typeface="Arimo Bold"/>
              </a:rPr>
              <a:t>0905919065  (Linh)</a:t>
            </a:r>
          </a:p>
        </p:txBody>
      </p:sp>
      <p:sp>
        <p:nvSpPr>
          <p:cNvPr id="8" name="Freeform 4">
            <a:extLst>
              <a:ext uri="{FF2B5EF4-FFF2-40B4-BE49-F238E27FC236}">
                <a16:creationId xmlns:a16="http://schemas.microsoft.com/office/drawing/2014/main" id="{25D0DB4E-D9F2-0871-82A4-EAFF1417C165}"/>
              </a:ext>
            </a:extLst>
          </p:cNvPr>
          <p:cNvSpPr/>
          <p:nvPr userDrawn="1"/>
        </p:nvSpPr>
        <p:spPr>
          <a:xfrm>
            <a:off x="-3640014" y="-266700"/>
            <a:ext cx="2487663" cy="2552700"/>
          </a:xfrm>
          <a:custGeom>
            <a:avLst/>
            <a:gdLst/>
            <a:ahLst/>
            <a:cxnLst/>
            <a:rect l="l" t="t" r="r" b="b"/>
            <a:pathLst>
              <a:path w="2487663" h="2552700">
                <a:moveTo>
                  <a:pt x="0" y="0"/>
                </a:moveTo>
                <a:lnTo>
                  <a:pt x="2487663" y="0"/>
                </a:lnTo>
                <a:lnTo>
                  <a:pt x="2487663" y="2552700"/>
                </a:lnTo>
                <a:lnTo>
                  <a:pt x="0" y="2552700"/>
                </a:lnTo>
                <a:lnTo>
                  <a:pt x="0" y="0"/>
                </a:lnTo>
                <a:close/>
              </a:path>
            </a:pathLst>
          </a:custGeom>
          <a:blipFill>
            <a:blip r:embed="rId14"/>
            <a:stretch>
              <a:fillRect/>
            </a:stretch>
          </a:blipFill>
        </p:spPr>
      </p:sp>
      <p:sp>
        <p:nvSpPr>
          <p:cNvPr id="9" name="Freeform 5">
            <a:extLst>
              <a:ext uri="{FF2B5EF4-FFF2-40B4-BE49-F238E27FC236}">
                <a16:creationId xmlns:a16="http://schemas.microsoft.com/office/drawing/2014/main" id="{C2D0CF45-9E81-20AC-AF16-FD1432627999}"/>
              </a:ext>
            </a:extLst>
          </p:cNvPr>
          <p:cNvSpPr/>
          <p:nvPr userDrawn="1"/>
        </p:nvSpPr>
        <p:spPr>
          <a:xfrm>
            <a:off x="2284803" y="12306300"/>
            <a:ext cx="2487663" cy="2552700"/>
          </a:xfrm>
          <a:custGeom>
            <a:avLst/>
            <a:gdLst/>
            <a:ahLst/>
            <a:cxnLst/>
            <a:rect l="l" t="t" r="r" b="b"/>
            <a:pathLst>
              <a:path w="2487663" h="2552700">
                <a:moveTo>
                  <a:pt x="0" y="0"/>
                </a:moveTo>
                <a:lnTo>
                  <a:pt x="2487663" y="0"/>
                </a:lnTo>
                <a:lnTo>
                  <a:pt x="2487663" y="2552700"/>
                </a:lnTo>
                <a:lnTo>
                  <a:pt x="0" y="2552700"/>
                </a:lnTo>
                <a:lnTo>
                  <a:pt x="0" y="0"/>
                </a:lnTo>
                <a:close/>
              </a:path>
            </a:pathLst>
          </a:custGeom>
          <a:blipFill>
            <a:blip r:embed="rId14"/>
            <a:stretch>
              <a:fillRect/>
            </a:stretch>
          </a:blipFill>
        </p:spPr>
      </p:sp>
      <p:sp>
        <p:nvSpPr>
          <p:cNvPr id="10" name="TextBox 6">
            <a:extLst>
              <a:ext uri="{FF2B5EF4-FFF2-40B4-BE49-F238E27FC236}">
                <a16:creationId xmlns:a16="http://schemas.microsoft.com/office/drawing/2014/main" id="{AE60DF00-B0EC-287A-9538-33CA00FEB809}"/>
              </a:ext>
            </a:extLst>
          </p:cNvPr>
          <p:cNvSpPr txBox="1"/>
          <p:nvPr userDrawn="1"/>
        </p:nvSpPr>
        <p:spPr>
          <a:xfrm>
            <a:off x="-7413954" y="2312671"/>
            <a:ext cx="10035540" cy="461665"/>
          </a:xfrm>
          <a:prstGeom prst="rect">
            <a:avLst/>
          </a:prstGeom>
        </p:spPr>
        <p:txBody>
          <a:bodyPr lIns="0" tIns="0" rIns="0" bIns="0" rtlCol="0" anchor="t">
            <a:spAutoFit/>
          </a:bodyPr>
          <a:lstStyle/>
          <a:p>
            <a:pPr algn="ctr">
              <a:lnSpc>
                <a:spcPts val="3600"/>
              </a:lnSpc>
            </a:pPr>
            <a:r>
              <a:rPr lang="en-US" sz="3000" b="1">
                <a:solidFill>
                  <a:srgbClr val="595959"/>
                </a:solidFill>
                <a:latin typeface="Arimo Bold"/>
                <a:ea typeface="Arimo Bold"/>
                <a:cs typeface="Arimo Bold"/>
                <a:sym typeface="Arimo Bold"/>
              </a:rPr>
              <a:t>By: Hồng Linh</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986A95AA-D6BC-2C00-66C5-9034C4B87313}"/>
              </a:ext>
            </a:extLst>
          </p:cNvPr>
          <p:cNvSpPr/>
          <p:nvPr/>
        </p:nvSpPr>
        <p:spPr>
          <a:xfrm>
            <a:off x="443488" y="652271"/>
            <a:ext cx="17387312" cy="9356835"/>
          </a:xfrm>
          <a:prstGeom prst="roundRect">
            <a:avLst>
              <a:gd name="adj" fmla="val 547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3"/>
          <p:cNvSpPr/>
          <p:nvPr/>
        </p:nvSpPr>
        <p:spPr>
          <a:xfrm rot="-2398209">
            <a:off x="-3898543" y="-964889"/>
            <a:ext cx="7803753" cy="4916999"/>
          </a:xfrm>
          <a:custGeom>
            <a:avLst/>
            <a:gdLst/>
            <a:ahLst/>
            <a:cxnLst/>
            <a:rect l="l" t="t" r="r" b="b"/>
            <a:pathLst>
              <a:path w="7803753" h="4916999">
                <a:moveTo>
                  <a:pt x="0" y="0"/>
                </a:moveTo>
                <a:lnTo>
                  <a:pt x="7803753" y="0"/>
                </a:lnTo>
                <a:lnTo>
                  <a:pt x="7803753" y="4916999"/>
                </a:lnTo>
                <a:lnTo>
                  <a:pt x="0" y="4916999"/>
                </a:lnTo>
                <a:lnTo>
                  <a:pt x="0" y="0"/>
                </a:lnTo>
                <a:close/>
              </a:path>
            </a:pathLst>
          </a:custGeom>
          <a:blipFill>
            <a:blip r:embed="rId3"/>
            <a:stretch>
              <a:fillRect/>
            </a:stretch>
          </a:blipFill>
        </p:spPr>
      </p:sp>
      <p:sp>
        <p:nvSpPr>
          <p:cNvPr id="8" name="Freeform 8"/>
          <p:cNvSpPr/>
          <p:nvPr/>
        </p:nvSpPr>
        <p:spPr>
          <a:xfrm>
            <a:off x="16235182" y="-1201096"/>
            <a:ext cx="4214347" cy="1642689"/>
          </a:xfrm>
          <a:custGeom>
            <a:avLst/>
            <a:gdLst/>
            <a:ahLst/>
            <a:cxnLst/>
            <a:rect l="l" t="t" r="r" b="b"/>
            <a:pathLst>
              <a:path w="4214347" h="1642689">
                <a:moveTo>
                  <a:pt x="0" y="0"/>
                </a:moveTo>
                <a:lnTo>
                  <a:pt x="4214347" y="0"/>
                </a:lnTo>
                <a:lnTo>
                  <a:pt x="4214347" y="1642689"/>
                </a:lnTo>
                <a:lnTo>
                  <a:pt x="0" y="1642689"/>
                </a:lnTo>
                <a:lnTo>
                  <a:pt x="0" y="0"/>
                </a:lnTo>
                <a:close/>
              </a:path>
            </a:pathLst>
          </a:custGeom>
          <a:blipFill>
            <a:blip r:embed="rId4"/>
            <a:stretch>
              <a:fillRect/>
            </a:stretch>
          </a:blipFill>
        </p:spPr>
      </p:sp>
      <p:sp>
        <p:nvSpPr>
          <p:cNvPr id="10" name="TextBox 10"/>
          <p:cNvSpPr txBox="1"/>
          <p:nvPr/>
        </p:nvSpPr>
        <p:spPr>
          <a:xfrm>
            <a:off x="1908617" y="867937"/>
            <a:ext cx="10165545" cy="738664"/>
          </a:xfrm>
          <a:prstGeom prst="rect">
            <a:avLst/>
          </a:prstGeom>
        </p:spPr>
        <p:txBody>
          <a:bodyPr wrap="square" lIns="0" tIns="0" rIns="0" bIns="0" rtlCol="0" anchor="t">
            <a:spAutoFit/>
          </a:bodyPr>
          <a:lstStyle/>
          <a:p>
            <a:r>
              <a:rPr lang="en-US" sz="4800" b="1" i="0" dirty="0" err="1">
                <a:solidFill>
                  <a:srgbClr val="000000"/>
                </a:solidFill>
                <a:effectLst/>
                <a:latin typeface="Open Sans" panose="020B0606030504020204" pitchFamily="34" charset="0"/>
              </a:rPr>
              <a:t>Thực</a:t>
            </a:r>
            <a:r>
              <a:rPr lang="en-US" sz="4800" b="1" i="0" dirty="0">
                <a:solidFill>
                  <a:srgbClr val="000000"/>
                </a:solidFill>
                <a:effectLst/>
                <a:latin typeface="Open Sans" panose="020B0606030504020204" pitchFamily="34" charset="0"/>
              </a:rPr>
              <a:t> </a:t>
            </a:r>
            <a:r>
              <a:rPr lang="en-US" sz="4800" b="1" i="0" dirty="0" err="1">
                <a:solidFill>
                  <a:srgbClr val="000000"/>
                </a:solidFill>
                <a:effectLst/>
                <a:latin typeface="Open Sans" panose="020B0606030504020204" pitchFamily="34" charset="0"/>
              </a:rPr>
              <a:t>hiện</a:t>
            </a:r>
            <a:r>
              <a:rPr lang="en-US" sz="4800" b="1" i="0" dirty="0">
                <a:solidFill>
                  <a:srgbClr val="000000"/>
                </a:solidFill>
                <a:effectLst/>
                <a:latin typeface="Open Sans" panose="020B0606030504020204" pitchFamily="34" charset="0"/>
              </a:rPr>
              <a:t> 1 </a:t>
            </a:r>
            <a:r>
              <a:rPr lang="en-US" sz="4800" b="1" i="0" dirty="0" err="1">
                <a:solidFill>
                  <a:srgbClr val="000000"/>
                </a:solidFill>
                <a:effectLst/>
                <a:latin typeface="Open Sans" panose="020B0606030504020204" pitchFamily="34" charset="0"/>
              </a:rPr>
              <a:t>trong</a:t>
            </a:r>
            <a:r>
              <a:rPr lang="en-US" sz="4800" b="1" i="0" dirty="0">
                <a:solidFill>
                  <a:srgbClr val="000000"/>
                </a:solidFill>
                <a:effectLst/>
                <a:latin typeface="Open Sans" panose="020B0606030504020204" pitchFamily="34" charset="0"/>
              </a:rPr>
              <a:t> 2 </a:t>
            </a:r>
            <a:r>
              <a:rPr lang="en-US" sz="4800" b="1" i="0" dirty="0" err="1">
                <a:solidFill>
                  <a:srgbClr val="000000"/>
                </a:solidFill>
                <a:effectLst/>
                <a:latin typeface="Open Sans" panose="020B0606030504020204" pitchFamily="34" charset="0"/>
              </a:rPr>
              <a:t>yêu</a:t>
            </a:r>
            <a:r>
              <a:rPr lang="en-US" sz="4800" b="1" i="0" dirty="0">
                <a:solidFill>
                  <a:srgbClr val="000000"/>
                </a:solidFill>
                <a:effectLst/>
                <a:latin typeface="Open Sans" panose="020B0606030504020204" pitchFamily="34" charset="0"/>
              </a:rPr>
              <a:t> </a:t>
            </a:r>
            <a:r>
              <a:rPr lang="en-US" sz="4800" b="1" i="0" dirty="0" err="1">
                <a:solidFill>
                  <a:srgbClr val="000000"/>
                </a:solidFill>
                <a:effectLst/>
                <a:latin typeface="Open Sans" panose="020B0606030504020204" pitchFamily="34" charset="0"/>
              </a:rPr>
              <a:t>cầu</a:t>
            </a:r>
            <a:r>
              <a:rPr lang="en-US" sz="4800" b="1" i="0" dirty="0">
                <a:solidFill>
                  <a:srgbClr val="000000"/>
                </a:solidFill>
                <a:effectLst/>
                <a:latin typeface="Open Sans" panose="020B0606030504020204" pitchFamily="34" charset="0"/>
              </a:rPr>
              <a:t> </a:t>
            </a:r>
            <a:r>
              <a:rPr lang="en-US" sz="4800" b="1" i="0" dirty="0" err="1">
                <a:solidFill>
                  <a:srgbClr val="000000"/>
                </a:solidFill>
                <a:effectLst/>
                <a:latin typeface="Open Sans" panose="020B0606030504020204" pitchFamily="34" charset="0"/>
              </a:rPr>
              <a:t>sau</a:t>
            </a:r>
            <a:r>
              <a:rPr lang="en-US" sz="4800" b="1" i="0" dirty="0">
                <a:solidFill>
                  <a:srgbClr val="000000"/>
                </a:solidFill>
                <a:effectLst/>
                <a:latin typeface="Open Sans" panose="020B0606030504020204" pitchFamily="34" charset="0"/>
              </a:rPr>
              <a:t>:</a:t>
            </a:r>
            <a:endParaRPr lang="en-US" sz="4800" b="1" dirty="0">
              <a:solidFill>
                <a:srgbClr val="000000"/>
              </a:solidFill>
              <a:latin typeface="Playpen Sans Bold"/>
              <a:ea typeface="Playpen Sans Bold"/>
              <a:cs typeface="Playpen Sans Bold"/>
              <a:sym typeface="Playpen Sans Bold"/>
            </a:endParaRPr>
          </a:p>
        </p:txBody>
      </p:sp>
      <p:grpSp>
        <p:nvGrpSpPr>
          <p:cNvPr id="2" name="Group 1"/>
          <p:cNvGrpSpPr/>
          <p:nvPr/>
        </p:nvGrpSpPr>
        <p:grpSpPr>
          <a:xfrm>
            <a:off x="295870" y="262287"/>
            <a:ext cx="1275488" cy="1472490"/>
            <a:chOff x="295870" y="262287"/>
            <a:chExt cx="1275488" cy="1472490"/>
          </a:xfrm>
        </p:grpSpPr>
        <p:sp>
          <p:nvSpPr>
            <p:cNvPr id="4" name="Freeform 4"/>
            <p:cNvSpPr/>
            <p:nvPr/>
          </p:nvSpPr>
          <p:spPr>
            <a:xfrm>
              <a:off x="295870" y="262287"/>
              <a:ext cx="1275488" cy="1446550"/>
            </a:xfrm>
            <a:custGeom>
              <a:avLst/>
              <a:gdLst/>
              <a:ahLst/>
              <a:cxnLst/>
              <a:rect l="l" t="t" r="r" b="b"/>
              <a:pathLst>
                <a:path w="7928634" h="1486619">
                  <a:moveTo>
                    <a:pt x="0" y="0"/>
                  </a:moveTo>
                  <a:lnTo>
                    <a:pt x="7928634" y="0"/>
                  </a:lnTo>
                  <a:lnTo>
                    <a:pt x="7928634" y="1486619"/>
                  </a:lnTo>
                  <a:lnTo>
                    <a:pt x="0" y="14866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1" name="Rectangle 20">
              <a:extLst>
                <a:ext uri="{FF2B5EF4-FFF2-40B4-BE49-F238E27FC236}">
                  <a16:creationId xmlns:a16="http://schemas.microsoft.com/office/drawing/2014/main" id="{3649BBD1-762E-BE34-8FE4-9C818313AE0C}"/>
                </a:ext>
              </a:extLst>
            </p:cNvPr>
            <p:cNvSpPr/>
            <p:nvPr/>
          </p:nvSpPr>
          <p:spPr>
            <a:xfrm>
              <a:off x="477161" y="288227"/>
              <a:ext cx="756938" cy="1446550"/>
            </a:xfrm>
            <a:prstGeom prst="rect">
              <a:avLst/>
            </a:prstGeom>
            <a:noFill/>
          </p:spPr>
          <p:txBody>
            <a:bodyPr wrap="none" lIns="91440" tIns="45720" rIns="91440" bIns="45720">
              <a:spAutoFit/>
            </a:bodyPr>
            <a:lstStyle/>
            <a:p>
              <a:pPr algn="ctr"/>
              <a:r>
                <a:rPr lang="en-US" sz="8800" b="1" cap="none" spc="0" dirty="0">
                  <a:ln w="22225">
                    <a:solidFill>
                      <a:schemeClr val="tx1"/>
                    </a:solidFill>
                    <a:prstDash val="solid"/>
                  </a:ln>
                  <a:solidFill>
                    <a:schemeClr val="bg1"/>
                  </a:solidFill>
                  <a:effectLst/>
                </a:rPr>
                <a:t>1</a:t>
              </a:r>
            </a:p>
          </p:txBody>
        </p:sp>
      </p:grpSp>
      <p:sp>
        <p:nvSpPr>
          <p:cNvPr id="23" name="TextBox 22">
            <a:extLst>
              <a:ext uri="{FF2B5EF4-FFF2-40B4-BE49-F238E27FC236}">
                <a16:creationId xmlns:a16="http://schemas.microsoft.com/office/drawing/2014/main" id="{E050726F-952B-4339-2946-F6FCA94B266D}"/>
              </a:ext>
            </a:extLst>
          </p:cNvPr>
          <p:cNvSpPr txBox="1"/>
          <p:nvPr/>
        </p:nvSpPr>
        <p:spPr>
          <a:xfrm>
            <a:off x="748366" y="1606806"/>
            <a:ext cx="17082434" cy="840230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a. Trao đổi với bạn về các sự việc được thể hiện trong một tranh dưới đây và cảm xúc của những người trong tranh đó.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G</a:t>
            </a:r>
            <a:r>
              <a:rPr kumimoji="0" lang="vi-VN"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Tưởng tượng thêm về các sự việc đã diễn ra.</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54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54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54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b. </a:t>
            </a:r>
            <a:r>
              <a:rPr kumimoji="0" lang="en-US" sz="54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Kể</a:t>
            </a:r>
            <a:r>
              <a:rPr kumimoji="0" lang="en-US" sz="54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với</a:t>
            </a:r>
            <a:r>
              <a:rPr kumimoji="0" lang="en-US" sz="54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bạn</a:t>
            </a:r>
            <a:r>
              <a:rPr kumimoji="0" lang="en-US" sz="54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một</a:t>
            </a:r>
            <a:r>
              <a:rPr kumimoji="0" lang="en-US" sz="54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sự</a:t>
            </a:r>
            <a:r>
              <a:rPr kumimoji="0" lang="en-US" sz="54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việc</a:t>
            </a:r>
            <a:r>
              <a:rPr kumimoji="0" lang="en-US" sz="54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đáng</a:t>
            </a:r>
            <a:r>
              <a:rPr kumimoji="0" lang="en-US" sz="54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nhớ</a:t>
            </a:r>
            <a:r>
              <a:rPr kumimoji="0" lang="en-US" sz="54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mà</a:t>
            </a:r>
            <a:r>
              <a:rPr kumimoji="0" lang="en-US" sz="54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em</a:t>
            </a:r>
            <a:r>
              <a:rPr kumimoji="0" lang="en-US" sz="54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đã</a:t>
            </a:r>
            <a:r>
              <a:rPr kumimoji="0" lang="en-US" sz="54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trải</a:t>
            </a:r>
            <a:r>
              <a:rPr kumimoji="0" lang="en-US" sz="54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qua </a:t>
            </a:r>
            <a:r>
              <a:rPr kumimoji="0" lang="en-US" sz="54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và</a:t>
            </a:r>
            <a:r>
              <a:rPr kumimoji="0" lang="en-US" sz="54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chia </a:t>
            </a:r>
            <a:r>
              <a:rPr kumimoji="0" lang="en-US" sz="54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sẻ</a:t>
            </a:r>
            <a:r>
              <a:rPr kumimoji="0" lang="en-US" sz="54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cảm</a:t>
            </a:r>
            <a:r>
              <a:rPr kumimoji="0" lang="en-US" sz="54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xúc</a:t>
            </a:r>
            <a:r>
              <a:rPr kumimoji="0" lang="en-US" sz="54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của</a:t>
            </a:r>
            <a:r>
              <a:rPr kumimoji="0" lang="en-US" sz="54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em</a:t>
            </a:r>
            <a:r>
              <a:rPr kumimoji="0" lang="en-US" sz="54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khi</a:t>
            </a:r>
            <a:r>
              <a:rPr kumimoji="0" lang="en-US" sz="54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đó</a:t>
            </a:r>
            <a:r>
              <a:rPr kumimoji="0" lang="en-US" sz="54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a:t>
            </a:r>
            <a:endParaRPr lang="en-US" sz="54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25" name="Freeform 7"/>
          <p:cNvSpPr/>
          <p:nvPr/>
        </p:nvSpPr>
        <p:spPr>
          <a:xfrm>
            <a:off x="2127339" y="4013777"/>
            <a:ext cx="14019610" cy="3971993"/>
          </a:xfrm>
          <a:custGeom>
            <a:avLst/>
            <a:gdLst/>
            <a:ahLst/>
            <a:cxnLst/>
            <a:rect l="l" t="t" r="r" b="b"/>
            <a:pathLst>
              <a:path w="16720640" h="4542318">
                <a:moveTo>
                  <a:pt x="0" y="0"/>
                </a:moveTo>
                <a:lnTo>
                  <a:pt x="16720640" y="0"/>
                </a:lnTo>
                <a:lnTo>
                  <a:pt x="16720640" y="4542318"/>
                </a:lnTo>
                <a:lnTo>
                  <a:pt x="0" y="4542318"/>
                </a:lnTo>
                <a:lnTo>
                  <a:pt x="0" y="0"/>
                </a:lnTo>
                <a:close/>
              </a:path>
            </a:pathLst>
          </a:custGeom>
          <a:blipFill>
            <a:blip r:embed="rId7"/>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randombar(horizontal)">
                                      <p:cBhvr>
                                        <p:cTn id="14" dur="500"/>
                                        <p:tgtEl>
                                          <p:spTgt spid="23"/>
                                        </p:tgtEl>
                                      </p:cBhvr>
                                    </p:animEffect>
                                  </p:childTnLst>
                                </p:cTn>
                              </p:par>
                              <p:par>
                                <p:cTn id="15" presetID="14" presetClass="entr" presetSubtype="1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randombar(horizontal)">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DD3E1CF-6AC0-5458-8CFE-ADBC1609EEDB}"/>
            </a:ext>
          </a:extLst>
        </p:cNvPr>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414741FB-9F68-2FFA-C542-D382B6CFC396}"/>
              </a:ext>
            </a:extLst>
          </p:cNvPr>
          <p:cNvSpPr/>
          <p:nvPr/>
        </p:nvSpPr>
        <p:spPr>
          <a:xfrm>
            <a:off x="443488" y="652271"/>
            <a:ext cx="17387312" cy="9356835"/>
          </a:xfrm>
          <a:prstGeom prst="roundRect">
            <a:avLst>
              <a:gd name="adj" fmla="val 547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3">
            <a:extLst>
              <a:ext uri="{FF2B5EF4-FFF2-40B4-BE49-F238E27FC236}">
                <a16:creationId xmlns:a16="http://schemas.microsoft.com/office/drawing/2014/main" id="{A4261426-0740-4080-EBFF-120BCF7BABBB}"/>
              </a:ext>
            </a:extLst>
          </p:cNvPr>
          <p:cNvSpPr/>
          <p:nvPr/>
        </p:nvSpPr>
        <p:spPr>
          <a:xfrm rot="-2398209">
            <a:off x="-3898543" y="-964889"/>
            <a:ext cx="7803753" cy="4916999"/>
          </a:xfrm>
          <a:custGeom>
            <a:avLst/>
            <a:gdLst/>
            <a:ahLst/>
            <a:cxnLst/>
            <a:rect l="l" t="t" r="r" b="b"/>
            <a:pathLst>
              <a:path w="7803753" h="4916999">
                <a:moveTo>
                  <a:pt x="0" y="0"/>
                </a:moveTo>
                <a:lnTo>
                  <a:pt x="7803753" y="0"/>
                </a:lnTo>
                <a:lnTo>
                  <a:pt x="7803753" y="4916999"/>
                </a:lnTo>
                <a:lnTo>
                  <a:pt x="0" y="4916999"/>
                </a:lnTo>
                <a:lnTo>
                  <a:pt x="0" y="0"/>
                </a:lnTo>
                <a:close/>
              </a:path>
            </a:pathLst>
          </a:custGeom>
          <a:blipFill>
            <a:blip r:embed="rId3"/>
            <a:stretch>
              <a:fillRect/>
            </a:stretch>
          </a:blipFill>
        </p:spPr>
      </p:sp>
      <p:sp>
        <p:nvSpPr>
          <p:cNvPr id="8" name="Freeform 8">
            <a:extLst>
              <a:ext uri="{FF2B5EF4-FFF2-40B4-BE49-F238E27FC236}">
                <a16:creationId xmlns:a16="http://schemas.microsoft.com/office/drawing/2014/main" id="{E47571DA-79F2-FD82-939D-A0EDD7555E67}"/>
              </a:ext>
            </a:extLst>
          </p:cNvPr>
          <p:cNvSpPr/>
          <p:nvPr/>
        </p:nvSpPr>
        <p:spPr>
          <a:xfrm>
            <a:off x="16235182" y="-1201096"/>
            <a:ext cx="4214347" cy="1642689"/>
          </a:xfrm>
          <a:custGeom>
            <a:avLst/>
            <a:gdLst/>
            <a:ahLst/>
            <a:cxnLst/>
            <a:rect l="l" t="t" r="r" b="b"/>
            <a:pathLst>
              <a:path w="4214347" h="1642689">
                <a:moveTo>
                  <a:pt x="0" y="0"/>
                </a:moveTo>
                <a:lnTo>
                  <a:pt x="4214347" y="0"/>
                </a:lnTo>
                <a:lnTo>
                  <a:pt x="4214347" y="1642689"/>
                </a:lnTo>
                <a:lnTo>
                  <a:pt x="0" y="1642689"/>
                </a:lnTo>
                <a:lnTo>
                  <a:pt x="0" y="0"/>
                </a:lnTo>
                <a:close/>
              </a:path>
            </a:pathLst>
          </a:custGeom>
          <a:blipFill>
            <a:blip r:embed="rId4"/>
            <a:stretch>
              <a:fillRect/>
            </a:stretch>
          </a:blipFill>
        </p:spPr>
      </p:sp>
      <p:sp>
        <p:nvSpPr>
          <p:cNvPr id="10" name="TextBox 10">
            <a:extLst>
              <a:ext uri="{FF2B5EF4-FFF2-40B4-BE49-F238E27FC236}">
                <a16:creationId xmlns:a16="http://schemas.microsoft.com/office/drawing/2014/main" id="{1AB037DB-4AC9-AFB6-7468-F81785256EB7}"/>
              </a:ext>
            </a:extLst>
          </p:cNvPr>
          <p:cNvSpPr txBox="1"/>
          <p:nvPr/>
        </p:nvSpPr>
        <p:spPr>
          <a:xfrm>
            <a:off x="1908617" y="867937"/>
            <a:ext cx="10165545" cy="738664"/>
          </a:xfrm>
          <a:prstGeom prst="rect">
            <a:avLst/>
          </a:prstGeom>
        </p:spPr>
        <p:txBody>
          <a:bodyPr wrap="square" lIns="0" tIns="0" rIns="0" bIns="0" rtlCol="0" anchor="t">
            <a:spAutoFit/>
          </a:bodyPr>
          <a:lstStyle/>
          <a:p>
            <a:r>
              <a:rPr lang="en-US" sz="4800" b="1" i="0" dirty="0" err="1">
                <a:solidFill>
                  <a:srgbClr val="000000"/>
                </a:solidFill>
                <a:effectLst/>
                <a:latin typeface="Open Sans" panose="020B0606030504020204" pitchFamily="34" charset="0"/>
              </a:rPr>
              <a:t>Thực</a:t>
            </a:r>
            <a:r>
              <a:rPr lang="en-US" sz="4800" b="1" i="0" dirty="0">
                <a:solidFill>
                  <a:srgbClr val="000000"/>
                </a:solidFill>
                <a:effectLst/>
                <a:latin typeface="Open Sans" panose="020B0606030504020204" pitchFamily="34" charset="0"/>
              </a:rPr>
              <a:t> </a:t>
            </a:r>
            <a:r>
              <a:rPr lang="en-US" sz="4800" b="1" i="0" dirty="0" err="1">
                <a:solidFill>
                  <a:srgbClr val="000000"/>
                </a:solidFill>
                <a:effectLst/>
                <a:latin typeface="Open Sans" panose="020B0606030504020204" pitchFamily="34" charset="0"/>
              </a:rPr>
              <a:t>hiện</a:t>
            </a:r>
            <a:r>
              <a:rPr lang="en-US" sz="4800" b="1" i="0" dirty="0">
                <a:solidFill>
                  <a:srgbClr val="000000"/>
                </a:solidFill>
                <a:effectLst/>
                <a:latin typeface="Open Sans" panose="020B0606030504020204" pitchFamily="34" charset="0"/>
              </a:rPr>
              <a:t> 1 </a:t>
            </a:r>
            <a:r>
              <a:rPr lang="en-US" sz="4800" b="1" i="0" dirty="0" err="1">
                <a:solidFill>
                  <a:srgbClr val="000000"/>
                </a:solidFill>
                <a:effectLst/>
                <a:latin typeface="Open Sans" panose="020B0606030504020204" pitchFamily="34" charset="0"/>
              </a:rPr>
              <a:t>trong</a:t>
            </a:r>
            <a:r>
              <a:rPr lang="en-US" sz="4800" b="1" i="0" dirty="0">
                <a:solidFill>
                  <a:srgbClr val="000000"/>
                </a:solidFill>
                <a:effectLst/>
                <a:latin typeface="Open Sans" panose="020B0606030504020204" pitchFamily="34" charset="0"/>
              </a:rPr>
              <a:t> 2 </a:t>
            </a:r>
            <a:r>
              <a:rPr lang="en-US" sz="4800" b="1" i="0" dirty="0" err="1">
                <a:solidFill>
                  <a:srgbClr val="000000"/>
                </a:solidFill>
                <a:effectLst/>
                <a:latin typeface="Open Sans" panose="020B0606030504020204" pitchFamily="34" charset="0"/>
              </a:rPr>
              <a:t>yêu</a:t>
            </a:r>
            <a:r>
              <a:rPr lang="en-US" sz="4800" b="1" i="0" dirty="0">
                <a:solidFill>
                  <a:srgbClr val="000000"/>
                </a:solidFill>
                <a:effectLst/>
                <a:latin typeface="Open Sans" panose="020B0606030504020204" pitchFamily="34" charset="0"/>
              </a:rPr>
              <a:t> </a:t>
            </a:r>
            <a:r>
              <a:rPr lang="en-US" sz="4800" b="1" i="0" dirty="0" err="1">
                <a:solidFill>
                  <a:srgbClr val="000000"/>
                </a:solidFill>
                <a:effectLst/>
                <a:latin typeface="Open Sans" panose="020B0606030504020204" pitchFamily="34" charset="0"/>
              </a:rPr>
              <a:t>cầu</a:t>
            </a:r>
            <a:r>
              <a:rPr lang="en-US" sz="4800" b="1" i="0" dirty="0">
                <a:solidFill>
                  <a:srgbClr val="000000"/>
                </a:solidFill>
                <a:effectLst/>
                <a:latin typeface="Open Sans" panose="020B0606030504020204" pitchFamily="34" charset="0"/>
              </a:rPr>
              <a:t> </a:t>
            </a:r>
            <a:r>
              <a:rPr lang="en-US" sz="4800" b="1" i="0" dirty="0" err="1">
                <a:solidFill>
                  <a:srgbClr val="000000"/>
                </a:solidFill>
                <a:effectLst/>
                <a:latin typeface="Open Sans" panose="020B0606030504020204" pitchFamily="34" charset="0"/>
              </a:rPr>
              <a:t>sau</a:t>
            </a:r>
            <a:r>
              <a:rPr lang="en-US" sz="4800" b="1" i="0" dirty="0">
                <a:solidFill>
                  <a:srgbClr val="000000"/>
                </a:solidFill>
                <a:effectLst/>
                <a:latin typeface="Open Sans" panose="020B0606030504020204" pitchFamily="34" charset="0"/>
              </a:rPr>
              <a:t>:</a:t>
            </a:r>
            <a:endParaRPr lang="en-US" sz="4800" b="1" dirty="0">
              <a:solidFill>
                <a:srgbClr val="000000"/>
              </a:solidFill>
              <a:latin typeface="Playpen Sans Bold"/>
              <a:ea typeface="Playpen Sans Bold"/>
              <a:cs typeface="Playpen Sans Bold"/>
              <a:sym typeface="Playpen Sans Bold"/>
            </a:endParaRPr>
          </a:p>
        </p:txBody>
      </p:sp>
      <p:sp>
        <p:nvSpPr>
          <p:cNvPr id="4" name="Freeform 4">
            <a:extLst>
              <a:ext uri="{FF2B5EF4-FFF2-40B4-BE49-F238E27FC236}">
                <a16:creationId xmlns:a16="http://schemas.microsoft.com/office/drawing/2014/main" id="{E27D224C-CA42-0E9B-5AEC-3063FC0BAC7E}"/>
              </a:ext>
            </a:extLst>
          </p:cNvPr>
          <p:cNvSpPr/>
          <p:nvPr/>
        </p:nvSpPr>
        <p:spPr>
          <a:xfrm>
            <a:off x="295870" y="262287"/>
            <a:ext cx="1275488" cy="1446550"/>
          </a:xfrm>
          <a:custGeom>
            <a:avLst/>
            <a:gdLst/>
            <a:ahLst/>
            <a:cxnLst/>
            <a:rect l="l" t="t" r="r" b="b"/>
            <a:pathLst>
              <a:path w="7928634" h="1486619">
                <a:moveTo>
                  <a:pt x="0" y="0"/>
                </a:moveTo>
                <a:lnTo>
                  <a:pt x="7928634" y="0"/>
                </a:lnTo>
                <a:lnTo>
                  <a:pt x="7928634" y="1486619"/>
                </a:lnTo>
                <a:lnTo>
                  <a:pt x="0" y="14866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1" name="Rectangle 20">
            <a:extLst>
              <a:ext uri="{FF2B5EF4-FFF2-40B4-BE49-F238E27FC236}">
                <a16:creationId xmlns:a16="http://schemas.microsoft.com/office/drawing/2014/main" id="{14438DAC-95BB-400A-81DD-831DC341A473}"/>
              </a:ext>
            </a:extLst>
          </p:cNvPr>
          <p:cNvSpPr/>
          <p:nvPr/>
        </p:nvSpPr>
        <p:spPr>
          <a:xfrm>
            <a:off x="477161" y="288227"/>
            <a:ext cx="756938" cy="1446550"/>
          </a:xfrm>
          <a:prstGeom prst="rect">
            <a:avLst/>
          </a:prstGeom>
          <a:noFill/>
        </p:spPr>
        <p:txBody>
          <a:bodyPr wrap="none" lIns="91440" tIns="45720" rIns="91440" bIns="45720">
            <a:spAutoFit/>
          </a:bodyPr>
          <a:lstStyle/>
          <a:p>
            <a:pPr algn="ctr"/>
            <a:r>
              <a:rPr lang="en-US" sz="8800" b="1" cap="none" spc="0" dirty="0">
                <a:ln w="22225">
                  <a:solidFill>
                    <a:schemeClr val="tx1"/>
                  </a:solidFill>
                  <a:prstDash val="solid"/>
                </a:ln>
                <a:solidFill>
                  <a:schemeClr val="bg1"/>
                </a:solidFill>
                <a:effectLst/>
              </a:rPr>
              <a:t>1</a:t>
            </a:r>
          </a:p>
        </p:txBody>
      </p:sp>
      <p:sp>
        <p:nvSpPr>
          <p:cNvPr id="23" name="TextBox 22">
            <a:extLst>
              <a:ext uri="{FF2B5EF4-FFF2-40B4-BE49-F238E27FC236}">
                <a16:creationId xmlns:a16="http://schemas.microsoft.com/office/drawing/2014/main" id="{FF807B91-8598-8A74-EA1D-664AE7169897}"/>
              </a:ext>
            </a:extLst>
          </p:cNvPr>
          <p:cNvSpPr txBox="1"/>
          <p:nvPr/>
        </p:nvSpPr>
        <p:spPr>
          <a:xfrm>
            <a:off x="748366" y="1919515"/>
            <a:ext cx="16701434" cy="797141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800" b="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a. Trao đổi với bạn về các sự việc được thể hiện trong một tranh dưới đây và cảm xúc của những người trong tranh đó.</a:t>
            </a:r>
          </a:p>
          <a:p>
            <a:pPr lvl="0" algn="just">
              <a:defRPr/>
            </a:pPr>
            <a:r>
              <a:rPr lang="vi-VN" sz="4400" dirty="0">
                <a:latin typeface="Calibri" panose="020F0502020204030204" pitchFamily="34" charset="0"/>
                <a:ea typeface="Calibri" panose="020F0502020204030204" pitchFamily="34" charset="0"/>
                <a:cs typeface="Calibri" panose="020F0502020204030204" pitchFamily="34" charset="0"/>
              </a:rPr>
              <a:t>Sự việc được thể hiện trong một bức tranh: Hai bạn nam cùng đá bóng gần cửa lớp học, vô tình đá trúng vào cửa làm vỡ kính của lớp. Hai bạn nam lúng túng và không biết phải xử trí ra sao.</a:t>
            </a:r>
            <a:endParaRPr lang="en-US" sz="44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dirty="0">
                <a:solidFill>
                  <a:srgbClr val="C00000"/>
                </a:solidFill>
                <a:latin typeface="Calibri" panose="020F0502020204030204" pitchFamily="34" charset="0"/>
                <a:ea typeface="Calibri" panose="020F0502020204030204" pitchFamily="34" charset="0"/>
                <a:cs typeface="Calibri" panose="020F0502020204030204" pitchFamily="34" charset="0"/>
              </a:rPr>
              <a:t>b</a:t>
            </a:r>
            <a:r>
              <a:rPr kumimoji="0" lang="en-US" sz="48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Kể</a:t>
            </a:r>
            <a:r>
              <a:rPr kumimoji="0" lang="en-US" sz="48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với</a:t>
            </a:r>
            <a:r>
              <a:rPr kumimoji="0" lang="en-US" sz="48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bạn</a:t>
            </a:r>
            <a:r>
              <a:rPr kumimoji="0" lang="en-US" sz="48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một</a:t>
            </a:r>
            <a:r>
              <a:rPr kumimoji="0" lang="en-US" sz="48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sự</a:t>
            </a:r>
            <a:r>
              <a:rPr kumimoji="0" lang="en-US" sz="48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việc</a:t>
            </a:r>
            <a:r>
              <a:rPr kumimoji="0" lang="en-US" sz="48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đáng</a:t>
            </a:r>
            <a:r>
              <a:rPr kumimoji="0" lang="en-US" sz="48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nhớ</a:t>
            </a:r>
            <a:r>
              <a:rPr kumimoji="0" lang="en-US" sz="48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mà</a:t>
            </a:r>
            <a:r>
              <a:rPr kumimoji="0" lang="en-US" sz="48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em</a:t>
            </a:r>
            <a:r>
              <a:rPr kumimoji="0" lang="en-US" sz="48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đã</a:t>
            </a:r>
            <a:r>
              <a:rPr kumimoji="0" lang="en-US" sz="48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trải</a:t>
            </a:r>
            <a:r>
              <a:rPr kumimoji="0" lang="en-US" sz="48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qua </a:t>
            </a:r>
            <a:r>
              <a:rPr kumimoji="0" lang="en-US" sz="48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và</a:t>
            </a:r>
            <a:r>
              <a:rPr kumimoji="0" lang="en-US" sz="48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chia </a:t>
            </a:r>
            <a:r>
              <a:rPr kumimoji="0" lang="en-US" sz="48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sẻ</a:t>
            </a:r>
            <a:r>
              <a:rPr kumimoji="0" lang="en-US" sz="48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cảm</a:t>
            </a:r>
            <a:r>
              <a:rPr kumimoji="0" lang="en-US" sz="48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xúc</a:t>
            </a:r>
            <a:r>
              <a:rPr kumimoji="0" lang="en-US" sz="48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của</a:t>
            </a:r>
            <a:r>
              <a:rPr kumimoji="0" lang="en-US" sz="48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em</a:t>
            </a:r>
            <a:r>
              <a:rPr kumimoji="0" lang="en-US" sz="48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khi</a:t>
            </a:r>
            <a:r>
              <a:rPr kumimoji="0" lang="en-US" sz="48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800" i="0" u="none" strike="noStrike" kern="1200" cap="none" spc="0" normalizeH="0" baseline="0" noProof="0" dirty="0" err="1">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đó</a:t>
            </a:r>
            <a:r>
              <a:rPr kumimoji="0" lang="en-US" sz="4800"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a:t>
            </a:r>
          </a:p>
          <a:p>
            <a:pPr lvl="0" algn="just">
              <a:defRPr/>
            </a:pPr>
            <a:r>
              <a:rPr lang="vi-VN" sz="4400" dirty="0">
                <a:latin typeface="Calibri" panose="020F0502020204030204" pitchFamily="34" charset="0"/>
                <a:ea typeface="Calibri" panose="020F0502020204030204" pitchFamily="34" charset="0"/>
                <a:cs typeface="Calibri" panose="020F0502020204030204" pitchFamily="34" charset="0"/>
              </a:rPr>
              <a:t>Sự việc đáng nhớ em đã trải qua: Một lần em tham gia cuộc thi của trường tổ chức, em vinh dự thắng cuộc và </a:t>
            </a:r>
            <a:r>
              <a:rPr lang="en-US" sz="4400" dirty="0" err="1">
                <a:latin typeface="Calibri" panose="020F0502020204030204" pitchFamily="34" charset="0"/>
                <a:ea typeface="Calibri" panose="020F0502020204030204" pitchFamily="34" charset="0"/>
                <a:cs typeface="Calibri" panose="020F0502020204030204" pitchFamily="34" charset="0"/>
              </a:rPr>
              <a:t>gi</a:t>
            </a:r>
            <a:r>
              <a:rPr lang="vi-VN" sz="4400" dirty="0">
                <a:latin typeface="Calibri" panose="020F0502020204030204" pitchFamily="34" charset="0"/>
                <a:ea typeface="Calibri" panose="020F0502020204030204" pitchFamily="34" charset="0"/>
                <a:cs typeface="Calibri" panose="020F0502020204030204" pitchFamily="34" charset="0"/>
              </a:rPr>
              <a:t>ành được giải cao nhất trong cuộc thi ấy. Sau sự việc xảy ra, em cảm thấy thật bất ngờ và vỡ oà trong hạnh phúc, em nghĩ mình không đạt được thành tích tốt như vậy.</a:t>
            </a:r>
            <a:endParaRPr lang="en-US" sz="4400"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E1BD1152-B956-CE5B-0CB4-7F08942F87C5}"/>
              </a:ext>
            </a:extLst>
          </p:cNvPr>
          <p:cNvPicPr>
            <a:picLocks noChangeAspect="1"/>
          </p:cNvPicPr>
          <p:nvPr/>
        </p:nvPicPr>
        <p:blipFill>
          <a:blip r:embed="rId7"/>
          <a:stretch>
            <a:fillRect/>
          </a:stretch>
        </p:blipFill>
        <p:spPr>
          <a:xfrm>
            <a:off x="13147908" y="262287"/>
            <a:ext cx="3609145" cy="1780186"/>
          </a:xfrm>
          <a:prstGeom prst="rect">
            <a:avLst/>
          </a:prstGeom>
        </p:spPr>
      </p:pic>
    </p:spTree>
    <p:extLst>
      <p:ext uri="{BB962C8B-B14F-4D97-AF65-F5344CB8AC3E}">
        <p14:creationId xmlns:p14="http://schemas.microsoft.com/office/powerpoint/2010/main" val="33012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17"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FD79D68-466F-1F42-5E33-804382274D30}"/>
            </a:ext>
          </a:extLst>
        </p:cNvPr>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F88DF969-C03B-A070-6F93-086824785E1C}"/>
              </a:ext>
            </a:extLst>
          </p:cNvPr>
          <p:cNvSpPr/>
          <p:nvPr/>
        </p:nvSpPr>
        <p:spPr>
          <a:xfrm>
            <a:off x="443488" y="652271"/>
            <a:ext cx="17387312" cy="9356835"/>
          </a:xfrm>
          <a:prstGeom prst="roundRect">
            <a:avLst>
              <a:gd name="adj" fmla="val 547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3" name="Freeform 3">
            <a:extLst>
              <a:ext uri="{FF2B5EF4-FFF2-40B4-BE49-F238E27FC236}">
                <a16:creationId xmlns:a16="http://schemas.microsoft.com/office/drawing/2014/main" id="{6D325B2D-DBC2-7BA9-3E06-1BDC123CB72E}"/>
              </a:ext>
            </a:extLst>
          </p:cNvPr>
          <p:cNvSpPr/>
          <p:nvPr/>
        </p:nvSpPr>
        <p:spPr>
          <a:xfrm rot="-2398209">
            <a:off x="-3898543" y="-964889"/>
            <a:ext cx="7803753" cy="4916999"/>
          </a:xfrm>
          <a:custGeom>
            <a:avLst/>
            <a:gdLst/>
            <a:ahLst/>
            <a:cxnLst/>
            <a:rect l="l" t="t" r="r" b="b"/>
            <a:pathLst>
              <a:path w="7803753" h="4916999">
                <a:moveTo>
                  <a:pt x="0" y="0"/>
                </a:moveTo>
                <a:lnTo>
                  <a:pt x="7803753" y="0"/>
                </a:lnTo>
                <a:lnTo>
                  <a:pt x="7803753" y="4916999"/>
                </a:lnTo>
                <a:lnTo>
                  <a:pt x="0" y="4916999"/>
                </a:lnTo>
                <a:lnTo>
                  <a:pt x="0" y="0"/>
                </a:lnTo>
                <a:close/>
              </a:path>
            </a:pathLst>
          </a:custGeom>
          <a:blipFill>
            <a:blip r:embed="rId3"/>
            <a:stretch>
              <a:fillRect/>
            </a:stretch>
          </a:blipFill>
        </p:spPr>
      </p:sp>
      <p:sp>
        <p:nvSpPr>
          <p:cNvPr id="8" name="Freeform 8">
            <a:extLst>
              <a:ext uri="{FF2B5EF4-FFF2-40B4-BE49-F238E27FC236}">
                <a16:creationId xmlns:a16="http://schemas.microsoft.com/office/drawing/2014/main" id="{3EF424EE-631A-D511-84F9-54263462E1C9}"/>
              </a:ext>
            </a:extLst>
          </p:cNvPr>
          <p:cNvSpPr/>
          <p:nvPr/>
        </p:nvSpPr>
        <p:spPr>
          <a:xfrm>
            <a:off x="16235182" y="-1201096"/>
            <a:ext cx="4214347" cy="1642689"/>
          </a:xfrm>
          <a:custGeom>
            <a:avLst/>
            <a:gdLst/>
            <a:ahLst/>
            <a:cxnLst/>
            <a:rect l="l" t="t" r="r" b="b"/>
            <a:pathLst>
              <a:path w="4214347" h="1642689">
                <a:moveTo>
                  <a:pt x="0" y="0"/>
                </a:moveTo>
                <a:lnTo>
                  <a:pt x="4214347" y="0"/>
                </a:lnTo>
                <a:lnTo>
                  <a:pt x="4214347" y="1642689"/>
                </a:lnTo>
                <a:lnTo>
                  <a:pt x="0" y="1642689"/>
                </a:lnTo>
                <a:lnTo>
                  <a:pt x="0" y="0"/>
                </a:lnTo>
                <a:close/>
              </a:path>
            </a:pathLst>
          </a:custGeom>
          <a:blipFill>
            <a:blip r:embed="rId4"/>
            <a:stretch>
              <a:fillRect/>
            </a:stretch>
          </a:blipFill>
        </p:spPr>
      </p:sp>
      <p:sp>
        <p:nvSpPr>
          <p:cNvPr id="10" name="TextBox 10">
            <a:extLst>
              <a:ext uri="{FF2B5EF4-FFF2-40B4-BE49-F238E27FC236}">
                <a16:creationId xmlns:a16="http://schemas.microsoft.com/office/drawing/2014/main" id="{D254AE81-4FFB-5EDA-2D10-D5C81B94C330}"/>
              </a:ext>
            </a:extLst>
          </p:cNvPr>
          <p:cNvSpPr txBox="1"/>
          <p:nvPr/>
        </p:nvSpPr>
        <p:spPr>
          <a:xfrm>
            <a:off x="1908617" y="867937"/>
            <a:ext cx="15631017" cy="1661993"/>
          </a:xfrm>
          <a:prstGeom prst="rect">
            <a:avLst/>
          </a:prstGeom>
        </p:spPr>
        <p:txBody>
          <a:bodyPr wrap="square" lIns="0" tIns="0" rIns="0" bIns="0" rtlCol="0" anchor="t">
            <a:spAutoFit/>
          </a:bodyPr>
          <a:lstStyle/>
          <a:p>
            <a:pPr algn="just"/>
            <a:r>
              <a:rPr lang="en-US" sz="5400" b="1" dirty="0" err="1">
                <a:solidFill>
                  <a:srgbClr val="C00000"/>
                </a:solidFill>
                <a:latin typeface="+mj-lt"/>
              </a:rPr>
              <a:t>Viết</a:t>
            </a:r>
            <a:r>
              <a:rPr lang="en-US" sz="5400" b="1" dirty="0">
                <a:solidFill>
                  <a:srgbClr val="C00000"/>
                </a:solidFill>
                <a:latin typeface="+mj-lt"/>
              </a:rPr>
              <a:t> </a:t>
            </a:r>
            <a:r>
              <a:rPr lang="en-US" sz="5400" b="1" dirty="0" err="1">
                <a:solidFill>
                  <a:srgbClr val="C00000"/>
                </a:solidFill>
                <a:latin typeface="+mj-lt"/>
              </a:rPr>
              <a:t>đoạn</a:t>
            </a:r>
            <a:r>
              <a:rPr lang="en-US" sz="5400" b="1" dirty="0">
                <a:solidFill>
                  <a:srgbClr val="C00000"/>
                </a:solidFill>
                <a:latin typeface="+mj-lt"/>
              </a:rPr>
              <a:t> </a:t>
            </a:r>
            <a:r>
              <a:rPr lang="en-US" sz="5400" b="1" dirty="0" err="1">
                <a:solidFill>
                  <a:srgbClr val="C00000"/>
                </a:solidFill>
                <a:latin typeface="+mj-lt"/>
              </a:rPr>
              <a:t>văn</a:t>
            </a:r>
            <a:r>
              <a:rPr lang="en-US" sz="5400" b="1" dirty="0">
                <a:solidFill>
                  <a:srgbClr val="C00000"/>
                </a:solidFill>
                <a:latin typeface="+mj-lt"/>
              </a:rPr>
              <a:t> </a:t>
            </a:r>
            <a:r>
              <a:rPr lang="en-US" sz="5400" b="1" dirty="0" err="1">
                <a:solidFill>
                  <a:srgbClr val="C00000"/>
                </a:solidFill>
                <a:latin typeface="+mj-lt"/>
              </a:rPr>
              <a:t>thể</a:t>
            </a:r>
            <a:r>
              <a:rPr lang="en-US" sz="5400" b="1" dirty="0">
                <a:solidFill>
                  <a:srgbClr val="C00000"/>
                </a:solidFill>
                <a:latin typeface="+mj-lt"/>
              </a:rPr>
              <a:t> </a:t>
            </a:r>
            <a:r>
              <a:rPr lang="en-US" sz="5400" b="1" dirty="0" err="1">
                <a:solidFill>
                  <a:srgbClr val="C00000"/>
                </a:solidFill>
                <a:latin typeface="+mj-lt"/>
              </a:rPr>
              <a:t>hiện</a:t>
            </a:r>
            <a:r>
              <a:rPr lang="en-US" sz="5400" b="1" dirty="0">
                <a:solidFill>
                  <a:srgbClr val="C00000"/>
                </a:solidFill>
                <a:latin typeface="+mj-lt"/>
              </a:rPr>
              <a:t> </a:t>
            </a:r>
            <a:r>
              <a:rPr lang="en-US" sz="5400" b="1" dirty="0" err="1">
                <a:solidFill>
                  <a:srgbClr val="C00000"/>
                </a:solidFill>
                <a:latin typeface="+mj-lt"/>
              </a:rPr>
              <a:t>tình</a:t>
            </a:r>
            <a:r>
              <a:rPr lang="en-US" sz="5400" b="1" dirty="0">
                <a:solidFill>
                  <a:srgbClr val="C00000"/>
                </a:solidFill>
                <a:latin typeface="+mj-lt"/>
              </a:rPr>
              <a:t> </a:t>
            </a:r>
            <a:r>
              <a:rPr lang="en-US" sz="5400" b="1" dirty="0" err="1">
                <a:solidFill>
                  <a:srgbClr val="C00000"/>
                </a:solidFill>
                <a:latin typeface="+mj-lt"/>
              </a:rPr>
              <a:t>cảm</a:t>
            </a:r>
            <a:r>
              <a:rPr lang="en-US" sz="5400" b="1" dirty="0">
                <a:solidFill>
                  <a:srgbClr val="C00000"/>
                </a:solidFill>
                <a:latin typeface="+mj-lt"/>
              </a:rPr>
              <a:t>, </a:t>
            </a:r>
            <a:r>
              <a:rPr lang="en-US" sz="5400" b="1" dirty="0" err="1">
                <a:solidFill>
                  <a:srgbClr val="C00000"/>
                </a:solidFill>
                <a:latin typeface="+mj-lt"/>
              </a:rPr>
              <a:t>cảm</a:t>
            </a:r>
            <a:r>
              <a:rPr lang="en-US" sz="5400" b="1" dirty="0">
                <a:solidFill>
                  <a:srgbClr val="C00000"/>
                </a:solidFill>
                <a:latin typeface="+mj-lt"/>
              </a:rPr>
              <a:t> </a:t>
            </a:r>
            <a:r>
              <a:rPr lang="en-US" sz="5400" b="1" dirty="0" err="1">
                <a:solidFill>
                  <a:srgbClr val="C00000"/>
                </a:solidFill>
                <a:latin typeface="+mj-lt"/>
              </a:rPr>
              <a:t>xúc</a:t>
            </a:r>
            <a:r>
              <a:rPr lang="en-US" sz="5400" b="1" dirty="0">
                <a:solidFill>
                  <a:srgbClr val="C00000"/>
                </a:solidFill>
                <a:latin typeface="+mj-lt"/>
              </a:rPr>
              <a:t> </a:t>
            </a:r>
            <a:r>
              <a:rPr lang="en-US" sz="5400" b="1" dirty="0" err="1">
                <a:solidFill>
                  <a:srgbClr val="C00000"/>
                </a:solidFill>
                <a:latin typeface="+mj-lt"/>
              </a:rPr>
              <a:t>về</a:t>
            </a:r>
            <a:r>
              <a:rPr lang="en-US" sz="5400" b="1" dirty="0">
                <a:solidFill>
                  <a:srgbClr val="C00000"/>
                </a:solidFill>
                <a:latin typeface="+mj-lt"/>
              </a:rPr>
              <a:t> </a:t>
            </a:r>
            <a:r>
              <a:rPr lang="en-US" sz="5400" b="1" dirty="0" err="1">
                <a:solidFill>
                  <a:srgbClr val="C00000"/>
                </a:solidFill>
                <a:latin typeface="+mj-lt"/>
              </a:rPr>
              <a:t>một</a:t>
            </a:r>
            <a:r>
              <a:rPr lang="en-US" sz="5400" b="1" dirty="0">
                <a:solidFill>
                  <a:srgbClr val="C00000"/>
                </a:solidFill>
                <a:latin typeface="+mj-lt"/>
              </a:rPr>
              <a:t> </a:t>
            </a:r>
            <a:r>
              <a:rPr lang="en-US" sz="5400" b="1" dirty="0" err="1">
                <a:solidFill>
                  <a:srgbClr val="C00000"/>
                </a:solidFill>
                <a:latin typeface="+mj-lt"/>
              </a:rPr>
              <a:t>sự</a:t>
            </a:r>
            <a:r>
              <a:rPr lang="en-US" sz="5400" b="1" dirty="0">
                <a:solidFill>
                  <a:srgbClr val="C00000"/>
                </a:solidFill>
                <a:latin typeface="+mj-lt"/>
              </a:rPr>
              <a:t> </a:t>
            </a:r>
            <a:r>
              <a:rPr lang="en-US" sz="5400" b="1" dirty="0" err="1">
                <a:solidFill>
                  <a:srgbClr val="C00000"/>
                </a:solidFill>
                <a:latin typeface="+mj-lt"/>
              </a:rPr>
              <a:t>việc</a:t>
            </a:r>
            <a:r>
              <a:rPr lang="en-US" sz="5400" b="1" dirty="0">
                <a:solidFill>
                  <a:srgbClr val="C00000"/>
                </a:solidFill>
                <a:latin typeface="+mj-lt"/>
              </a:rPr>
              <a:t> ở </a:t>
            </a:r>
            <a:r>
              <a:rPr lang="en-US" sz="5400" b="1" dirty="0" err="1">
                <a:solidFill>
                  <a:srgbClr val="C00000"/>
                </a:solidFill>
                <a:latin typeface="+mj-lt"/>
              </a:rPr>
              <a:t>bài</a:t>
            </a:r>
            <a:r>
              <a:rPr lang="en-US" sz="5400" b="1" dirty="0">
                <a:solidFill>
                  <a:srgbClr val="C00000"/>
                </a:solidFill>
                <a:latin typeface="+mj-lt"/>
              </a:rPr>
              <a:t> tập 1.</a:t>
            </a:r>
            <a:endParaRPr lang="en-US" sz="13800" b="1" dirty="0">
              <a:solidFill>
                <a:srgbClr val="C00000"/>
              </a:solidFill>
              <a:latin typeface="+mj-lt"/>
              <a:ea typeface="Playpen Sans Bold"/>
              <a:cs typeface="Playpen Sans Bold"/>
              <a:sym typeface="Playpen Sans Bold"/>
            </a:endParaRPr>
          </a:p>
        </p:txBody>
      </p:sp>
      <p:sp>
        <p:nvSpPr>
          <p:cNvPr id="4" name="Freeform 4">
            <a:extLst>
              <a:ext uri="{FF2B5EF4-FFF2-40B4-BE49-F238E27FC236}">
                <a16:creationId xmlns:a16="http://schemas.microsoft.com/office/drawing/2014/main" id="{92E151F6-7239-2346-E734-F4F36F4C87CA}"/>
              </a:ext>
            </a:extLst>
          </p:cNvPr>
          <p:cNvSpPr/>
          <p:nvPr/>
        </p:nvSpPr>
        <p:spPr>
          <a:xfrm>
            <a:off x="295870" y="262287"/>
            <a:ext cx="1275488" cy="1446550"/>
          </a:xfrm>
          <a:custGeom>
            <a:avLst/>
            <a:gdLst/>
            <a:ahLst/>
            <a:cxnLst/>
            <a:rect l="l" t="t" r="r" b="b"/>
            <a:pathLst>
              <a:path w="7928634" h="1486619">
                <a:moveTo>
                  <a:pt x="0" y="0"/>
                </a:moveTo>
                <a:lnTo>
                  <a:pt x="7928634" y="0"/>
                </a:lnTo>
                <a:lnTo>
                  <a:pt x="7928634" y="1486619"/>
                </a:lnTo>
                <a:lnTo>
                  <a:pt x="0" y="148661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1" name="Rectangle 20">
            <a:extLst>
              <a:ext uri="{FF2B5EF4-FFF2-40B4-BE49-F238E27FC236}">
                <a16:creationId xmlns:a16="http://schemas.microsoft.com/office/drawing/2014/main" id="{1318752D-F229-A483-58A1-93E53405D841}"/>
              </a:ext>
            </a:extLst>
          </p:cNvPr>
          <p:cNvSpPr/>
          <p:nvPr/>
        </p:nvSpPr>
        <p:spPr>
          <a:xfrm>
            <a:off x="477161" y="288227"/>
            <a:ext cx="756938" cy="1446550"/>
          </a:xfrm>
          <a:prstGeom prst="rect">
            <a:avLst/>
          </a:prstGeom>
          <a:noFill/>
        </p:spPr>
        <p:txBody>
          <a:bodyPr wrap="none" lIns="91440" tIns="45720" rIns="91440" bIns="45720">
            <a:spAutoFit/>
          </a:bodyPr>
          <a:lstStyle/>
          <a:p>
            <a:pPr algn="ctr"/>
            <a:r>
              <a:rPr lang="en-US" sz="8800" b="1" cap="none" spc="0" dirty="0">
                <a:ln w="22225">
                  <a:solidFill>
                    <a:schemeClr val="tx1"/>
                  </a:solidFill>
                  <a:prstDash val="solid"/>
                </a:ln>
                <a:solidFill>
                  <a:schemeClr val="bg1"/>
                </a:solidFill>
                <a:effectLst/>
                <a:latin typeface="+mj-lt"/>
              </a:rPr>
              <a:t>2</a:t>
            </a:r>
          </a:p>
        </p:txBody>
      </p:sp>
      <p:sp>
        <p:nvSpPr>
          <p:cNvPr id="2" name="Rectangle 1">
            <a:extLst>
              <a:ext uri="{FF2B5EF4-FFF2-40B4-BE49-F238E27FC236}">
                <a16:creationId xmlns:a16="http://schemas.microsoft.com/office/drawing/2014/main" id="{503F273A-047A-0C47-1995-68BD16769311}"/>
              </a:ext>
            </a:extLst>
          </p:cNvPr>
          <p:cNvSpPr/>
          <p:nvPr/>
        </p:nvSpPr>
        <p:spPr>
          <a:xfrm>
            <a:off x="5486400" y="2740608"/>
            <a:ext cx="7315200" cy="1540208"/>
          </a:xfrm>
          <a:prstGeom prst="rect">
            <a:avLst/>
          </a:prstGeom>
          <a:solidFill>
            <a:srgbClr val="BCDD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2">
                    <a:lumMod val="75000"/>
                  </a:schemeClr>
                </a:solidFill>
              </a:rPr>
              <a:t>Đọan</a:t>
            </a:r>
            <a:r>
              <a:rPr lang="en-US" sz="4400" b="1" dirty="0">
                <a:solidFill>
                  <a:schemeClr val="tx2">
                    <a:lumMod val="75000"/>
                  </a:schemeClr>
                </a:solidFill>
              </a:rPr>
              <a:t> </a:t>
            </a:r>
            <a:r>
              <a:rPr lang="en-US" sz="4400" b="1" dirty="0" err="1">
                <a:solidFill>
                  <a:schemeClr val="tx2">
                    <a:lumMod val="75000"/>
                  </a:schemeClr>
                </a:solidFill>
              </a:rPr>
              <a:t>văn</a:t>
            </a:r>
            <a:r>
              <a:rPr lang="en-US" sz="4400" b="1" dirty="0">
                <a:solidFill>
                  <a:schemeClr val="tx2">
                    <a:lumMod val="75000"/>
                  </a:schemeClr>
                </a:solidFill>
              </a:rPr>
              <a:t> </a:t>
            </a:r>
            <a:r>
              <a:rPr lang="en-US" sz="4400" b="1" dirty="0" err="1">
                <a:solidFill>
                  <a:schemeClr val="tx2">
                    <a:lumMod val="75000"/>
                  </a:schemeClr>
                </a:solidFill>
              </a:rPr>
              <a:t>thê</a:t>
            </a:r>
            <a:r>
              <a:rPr lang="en-US" sz="4400" b="1" dirty="0">
                <a:solidFill>
                  <a:schemeClr val="tx2">
                    <a:lumMod val="75000"/>
                  </a:schemeClr>
                </a:solidFill>
              </a:rPr>
              <a:t>̉ </a:t>
            </a:r>
            <a:r>
              <a:rPr lang="en-US" sz="4400" b="1" dirty="0" err="1">
                <a:solidFill>
                  <a:schemeClr val="tx2">
                    <a:lumMod val="75000"/>
                  </a:schemeClr>
                </a:solidFill>
              </a:rPr>
              <a:t>hiện</a:t>
            </a:r>
            <a:r>
              <a:rPr lang="en-US" sz="4400" b="1" dirty="0">
                <a:solidFill>
                  <a:schemeClr val="tx2">
                    <a:lumMod val="75000"/>
                  </a:schemeClr>
                </a:solidFill>
              </a:rPr>
              <a:t> </a:t>
            </a:r>
            <a:r>
              <a:rPr lang="en-US" sz="4400" b="1" dirty="0" err="1">
                <a:solidFill>
                  <a:schemeClr val="tx2">
                    <a:lumMod val="75000"/>
                  </a:schemeClr>
                </a:solidFill>
              </a:rPr>
              <a:t>tình</a:t>
            </a:r>
            <a:r>
              <a:rPr lang="en-US" sz="4400" b="1" dirty="0">
                <a:solidFill>
                  <a:schemeClr val="tx2">
                    <a:lumMod val="75000"/>
                  </a:schemeClr>
                </a:solidFill>
              </a:rPr>
              <a:t> </a:t>
            </a:r>
            <a:r>
              <a:rPr lang="en-US" sz="4400" b="1" dirty="0" err="1">
                <a:solidFill>
                  <a:schemeClr val="tx2">
                    <a:lumMod val="75000"/>
                  </a:schemeClr>
                </a:solidFill>
              </a:rPr>
              <a:t>cảm</a:t>
            </a:r>
            <a:r>
              <a:rPr lang="en-US" sz="4400" b="1" dirty="0">
                <a:solidFill>
                  <a:schemeClr val="tx2">
                    <a:lumMod val="75000"/>
                  </a:schemeClr>
                </a:solidFill>
              </a:rPr>
              <a:t>, </a:t>
            </a:r>
            <a:r>
              <a:rPr lang="en-US" sz="4400" b="1" dirty="0" err="1">
                <a:solidFill>
                  <a:schemeClr val="tx2">
                    <a:lumMod val="75000"/>
                  </a:schemeClr>
                </a:solidFill>
              </a:rPr>
              <a:t>cảm</a:t>
            </a:r>
            <a:r>
              <a:rPr lang="en-US" sz="4400" b="1" dirty="0">
                <a:solidFill>
                  <a:schemeClr val="tx2">
                    <a:lumMod val="75000"/>
                  </a:schemeClr>
                </a:solidFill>
              </a:rPr>
              <a:t> </a:t>
            </a:r>
            <a:r>
              <a:rPr lang="en-US" sz="4400" b="1" dirty="0" err="1">
                <a:solidFill>
                  <a:schemeClr val="tx2">
                    <a:lumMod val="75000"/>
                  </a:schemeClr>
                </a:solidFill>
              </a:rPr>
              <a:t>xúc</a:t>
            </a:r>
            <a:r>
              <a:rPr lang="en-US" sz="4400" b="1" dirty="0">
                <a:solidFill>
                  <a:schemeClr val="tx2">
                    <a:lumMod val="75000"/>
                  </a:schemeClr>
                </a:solidFill>
              </a:rPr>
              <a:t> </a:t>
            </a:r>
            <a:r>
              <a:rPr lang="en-US" sz="4400" b="1" dirty="0" err="1">
                <a:solidFill>
                  <a:schemeClr val="tx2">
                    <a:lumMod val="75000"/>
                  </a:schemeClr>
                </a:solidFill>
              </a:rPr>
              <a:t>vê</a:t>
            </a:r>
            <a:r>
              <a:rPr lang="en-US" sz="4400" b="1" dirty="0">
                <a:solidFill>
                  <a:schemeClr val="tx2">
                    <a:lumMod val="75000"/>
                  </a:schemeClr>
                </a:solidFill>
              </a:rPr>
              <a:t>̀ </a:t>
            </a:r>
            <a:r>
              <a:rPr lang="en-US" sz="4400" b="1" dirty="0" err="1">
                <a:solidFill>
                  <a:schemeClr val="tx2">
                    <a:lumMod val="75000"/>
                  </a:schemeClr>
                </a:solidFill>
              </a:rPr>
              <a:t>một</a:t>
            </a:r>
            <a:r>
              <a:rPr lang="en-US" sz="4400" b="1" dirty="0">
                <a:solidFill>
                  <a:schemeClr val="tx2">
                    <a:lumMod val="75000"/>
                  </a:schemeClr>
                </a:solidFill>
              </a:rPr>
              <a:t> </a:t>
            </a:r>
            <a:r>
              <a:rPr lang="en-US" sz="4400" b="1" dirty="0" err="1">
                <a:solidFill>
                  <a:schemeClr val="tx2">
                    <a:lumMod val="75000"/>
                  </a:schemeClr>
                </a:solidFill>
              </a:rPr>
              <a:t>sư</a:t>
            </a:r>
            <a:r>
              <a:rPr lang="en-US" sz="4400" b="1" dirty="0">
                <a:solidFill>
                  <a:schemeClr val="tx2">
                    <a:lumMod val="75000"/>
                  </a:schemeClr>
                </a:solidFill>
              </a:rPr>
              <a:t>̣ </a:t>
            </a:r>
            <a:r>
              <a:rPr lang="en-US" sz="4400" b="1" dirty="0" err="1">
                <a:solidFill>
                  <a:schemeClr val="tx2">
                    <a:lumMod val="75000"/>
                  </a:schemeClr>
                </a:solidFill>
              </a:rPr>
              <a:t>việc</a:t>
            </a:r>
            <a:r>
              <a:rPr lang="en-US" sz="4400" b="1" dirty="0">
                <a:solidFill>
                  <a:schemeClr val="tx2">
                    <a:lumMod val="75000"/>
                  </a:schemeClr>
                </a:solidFill>
              </a:rPr>
              <a:t>.</a:t>
            </a:r>
          </a:p>
        </p:txBody>
      </p:sp>
      <p:sp>
        <p:nvSpPr>
          <p:cNvPr id="5" name="Rectangle 4">
            <a:extLst>
              <a:ext uri="{FF2B5EF4-FFF2-40B4-BE49-F238E27FC236}">
                <a16:creationId xmlns:a16="http://schemas.microsoft.com/office/drawing/2014/main" id="{8BFCC22B-9FF9-8412-3AE0-33168833F6FE}"/>
              </a:ext>
            </a:extLst>
          </p:cNvPr>
          <p:cNvSpPr/>
          <p:nvPr/>
        </p:nvSpPr>
        <p:spPr>
          <a:xfrm>
            <a:off x="767784" y="5215942"/>
            <a:ext cx="5337819" cy="2250854"/>
          </a:xfrm>
          <a:prstGeom prst="rect">
            <a:avLst/>
          </a:prstGeom>
          <a:solidFill>
            <a:srgbClr val="BCDD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2">
                    <a:lumMod val="75000"/>
                  </a:schemeClr>
                </a:solidFill>
              </a:rPr>
              <a:t>Nêu</a:t>
            </a:r>
            <a:r>
              <a:rPr lang="en-US" sz="4000" dirty="0">
                <a:solidFill>
                  <a:schemeClr val="tx2">
                    <a:lumMod val="75000"/>
                  </a:schemeClr>
                </a:solidFill>
              </a:rPr>
              <a:t> </a:t>
            </a:r>
            <a:r>
              <a:rPr lang="en-US" sz="4000" dirty="0" err="1">
                <a:solidFill>
                  <a:schemeClr val="tx2">
                    <a:lumMod val="75000"/>
                  </a:schemeClr>
                </a:solidFill>
              </a:rPr>
              <a:t>ấn</a:t>
            </a:r>
            <a:r>
              <a:rPr lang="en-US" sz="4000" dirty="0">
                <a:solidFill>
                  <a:schemeClr val="tx2">
                    <a:lumMod val="75000"/>
                  </a:schemeClr>
                </a:solidFill>
              </a:rPr>
              <a:t> </a:t>
            </a:r>
            <a:r>
              <a:rPr lang="en-US" sz="4000" dirty="0" err="1">
                <a:solidFill>
                  <a:schemeClr val="tx2">
                    <a:lumMod val="75000"/>
                  </a:schemeClr>
                </a:solidFill>
              </a:rPr>
              <a:t>tượng</a:t>
            </a:r>
            <a:r>
              <a:rPr lang="en-US" sz="4000" dirty="0">
                <a:solidFill>
                  <a:schemeClr val="tx2">
                    <a:lumMod val="75000"/>
                  </a:schemeClr>
                </a:solidFill>
              </a:rPr>
              <a:t> </a:t>
            </a:r>
            <a:r>
              <a:rPr lang="en-US" sz="4000" dirty="0" err="1">
                <a:solidFill>
                  <a:schemeClr val="tx2">
                    <a:lumMod val="75000"/>
                  </a:schemeClr>
                </a:solidFill>
              </a:rPr>
              <a:t>chung</a:t>
            </a:r>
            <a:r>
              <a:rPr lang="en-US" sz="4000" dirty="0">
                <a:solidFill>
                  <a:schemeClr val="tx2">
                    <a:lumMod val="75000"/>
                  </a:schemeClr>
                </a:solidFill>
              </a:rPr>
              <a:t> </a:t>
            </a:r>
            <a:r>
              <a:rPr lang="en-US" sz="4000" dirty="0" err="1">
                <a:solidFill>
                  <a:schemeClr val="tx2">
                    <a:lumMod val="75000"/>
                  </a:schemeClr>
                </a:solidFill>
              </a:rPr>
              <a:t>vê</a:t>
            </a:r>
            <a:r>
              <a:rPr lang="en-US" sz="4000" dirty="0">
                <a:solidFill>
                  <a:schemeClr val="tx2">
                    <a:lumMod val="75000"/>
                  </a:schemeClr>
                </a:solidFill>
              </a:rPr>
              <a:t>̀ </a:t>
            </a:r>
          </a:p>
          <a:p>
            <a:pPr algn="ctr"/>
            <a:r>
              <a:rPr lang="en-US" sz="4000" dirty="0" err="1">
                <a:solidFill>
                  <a:schemeClr val="tx2">
                    <a:lumMod val="75000"/>
                  </a:schemeClr>
                </a:solidFill>
              </a:rPr>
              <a:t>sư</a:t>
            </a:r>
            <a:r>
              <a:rPr lang="en-US" sz="4000" dirty="0">
                <a:solidFill>
                  <a:schemeClr val="tx2">
                    <a:lumMod val="75000"/>
                  </a:schemeClr>
                </a:solidFill>
              </a:rPr>
              <a:t>̣ </a:t>
            </a:r>
            <a:r>
              <a:rPr lang="en-US" sz="4000" dirty="0" err="1">
                <a:solidFill>
                  <a:schemeClr val="tx2">
                    <a:lumMod val="75000"/>
                  </a:schemeClr>
                </a:solidFill>
              </a:rPr>
              <a:t>việc</a:t>
            </a:r>
            <a:endParaRPr lang="en-US" sz="4000" dirty="0">
              <a:solidFill>
                <a:schemeClr val="tx2">
                  <a:lumMod val="75000"/>
                </a:schemeClr>
              </a:solidFill>
            </a:endParaRPr>
          </a:p>
        </p:txBody>
      </p:sp>
      <p:sp>
        <p:nvSpPr>
          <p:cNvPr id="6" name="Rectangle 5">
            <a:extLst>
              <a:ext uri="{FF2B5EF4-FFF2-40B4-BE49-F238E27FC236}">
                <a16:creationId xmlns:a16="http://schemas.microsoft.com/office/drawing/2014/main" id="{4ED59198-054C-0ED4-BA8A-9A9BAA630D0F}"/>
              </a:ext>
            </a:extLst>
          </p:cNvPr>
          <p:cNvSpPr/>
          <p:nvPr/>
        </p:nvSpPr>
        <p:spPr>
          <a:xfrm>
            <a:off x="6475090" y="5215942"/>
            <a:ext cx="5337819" cy="2250854"/>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2">
                    <a:lumMod val="75000"/>
                  </a:schemeClr>
                </a:solidFill>
              </a:rPr>
              <a:t>Nêu</a:t>
            </a:r>
            <a:r>
              <a:rPr lang="en-US" sz="4000" dirty="0">
                <a:solidFill>
                  <a:schemeClr val="tx2">
                    <a:lumMod val="75000"/>
                  </a:schemeClr>
                </a:solidFill>
              </a:rPr>
              <a:t> </a:t>
            </a:r>
            <a:r>
              <a:rPr lang="en-US" sz="4000" dirty="0" err="1">
                <a:solidFill>
                  <a:schemeClr val="tx2">
                    <a:lumMod val="75000"/>
                  </a:schemeClr>
                </a:solidFill>
              </a:rPr>
              <a:t>tình</a:t>
            </a:r>
            <a:r>
              <a:rPr lang="en-US" sz="4000" dirty="0">
                <a:solidFill>
                  <a:schemeClr val="tx2">
                    <a:lumMod val="75000"/>
                  </a:schemeClr>
                </a:solidFill>
              </a:rPr>
              <a:t> </a:t>
            </a:r>
            <a:r>
              <a:rPr lang="en-US" sz="4000" dirty="0" err="1">
                <a:solidFill>
                  <a:schemeClr val="tx2">
                    <a:lumMod val="75000"/>
                  </a:schemeClr>
                </a:solidFill>
              </a:rPr>
              <a:t>cảm</a:t>
            </a:r>
            <a:r>
              <a:rPr lang="en-US" sz="4000" dirty="0">
                <a:solidFill>
                  <a:schemeClr val="tx2">
                    <a:lumMod val="75000"/>
                  </a:schemeClr>
                </a:solidFill>
              </a:rPr>
              <a:t>, </a:t>
            </a:r>
            <a:r>
              <a:rPr lang="en-US" sz="4000" dirty="0" err="1">
                <a:solidFill>
                  <a:schemeClr val="tx2">
                    <a:lumMod val="75000"/>
                  </a:schemeClr>
                </a:solidFill>
              </a:rPr>
              <a:t>cảm</a:t>
            </a:r>
            <a:r>
              <a:rPr lang="en-US" sz="4000" dirty="0">
                <a:solidFill>
                  <a:schemeClr val="tx2">
                    <a:lumMod val="75000"/>
                  </a:schemeClr>
                </a:solidFill>
              </a:rPr>
              <a:t> </a:t>
            </a:r>
            <a:r>
              <a:rPr lang="en-US" sz="4000" dirty="0" err="1">
                <a:solidFill>
                  <a:schemeClr val="tx2">
                    <a:lumMod val="75000"/>
                  </a:schemeClr>
                </a:solidFill>
              </a:rPr>
              <a:t>xúc</a:t>
            </a:r>
            <a:r>
              <a:rPr lang="en-US" sz="4000" dirty="0">
                <a:solidFill>
                  <a:schemeClr val="tx2">
                    <a:lumMod val="75000"/>
                  </a:schemeClr>
                </a:solidFill>
              </a:rPr>
              <a:t> </a:t>
            </a:r>
            <a:r>
              <a:rPr lang="en-US" sz="4000" dirty="0" err="1">
                <a:solidFill>
                  <a:schemeClr val="tx2">
                    <a:lumMod val="75000"/>
                  </a:schemeClr>
                </a:solidFill>
              </a:rPr>
              <a:t>vê</a:t>
            </a:r>
            <a:r>
              <a:rPr lang="en-US" sz="4000" dirty="0">
                <a:solidFill>
                  <a:schemeClr val="tx2">
                    <a:lumMod val="75000"/>
                  </a:schemeClr>
                </a:solidFill>
              </a:rPr>
              <a:t>̀ </a:t>
            </a:r>
            <a:r>
              <a:rPr lang="en-US" sz="4000" dirty="0" err="1">
                <a:solidFill>
                  <a:schemeClr val="tx2">
                    <a:lumMod val="75000"/>
                  </a:schemeClr>
                </a:solidFill>
              </a:rPr>
              <a:t>những</a:t>
            </a:r>
            <a:r>
              <a:rPr lang="en-US" sz="4000" dirty="0">
                <a:solidFill>
                  <a:schemeClr val="tx2">
                    <a:lumMod val="75000"/>
                  </a:schemeClr>
                </a:solidFill>
              </a:rPr>
              <a:t> chi </a:t>
            </a:r>
            <a:r>
              <a:rPr lang="en-US" sz="4000" dirty="0" err="1">
                <a:solidFill>
                  <a:schemeClr val="tx2">
                    <a:lumMod val="75000"/>
                  </a:schemeClr>
                </a:solidFill>
              </a:rPr>
              <a:t>tiết</a:t>
            </a:r>
            <a:r>
              <a:rPr lang="en-US" sz="4000" dirty="0">
                <a:solidFill>
                  <a:schemeClr val="tx2">
                    <a:lumMod val="75000"/>
                  </a:schemeClr>
                </a:solidFill>
              </a:rPr>
              <a:t> </a:t>
            </a:r>
            <a:r>
              <a:rPr lang="en-US" sz="4000" dirty="0" err="1">
                <a:solidFill>
                  <a:schemeClr val="tx2">
                    <a:lumMod val="75000"/>
                  </a:schemeClr>
                </a:solidFill>
              </a:rPr>
              <a:t>nổi</a:t>
            </a:r>
            <a:r>
              <a:rPr lang="en-US" sz="4000" dirty="0">
                <a:solidFill>
                  <a:schemeClr val="tx2">
                    <a:lumMod val="75000"/>
                  </a:schemeClr>
                </a:solidFill>
              </a:rPr>
              <a:t> </a:t>
            </a:r>
            <a:r>
              <a:rPr lang="en-US" sz="4000" dirty="0" err="1">
                <a:solidFill>
                  <a:schemeClr val="tx2">
                    <a:lumMod val="75000"/>
                  </a:schemeClr>
                </a:solidFill>
              </a:rPr>
              <a:t>bật</a:t>
            </a:r>
            <a:r>
              <a:rPr lang="en-US" sz="4000" dirty="0">
                <a:solidFill>
                  <a:schemeClr val="tx2">
                    <a:lumMod val="75000"/>
                  </a:schemeClr>
                </a:solidFill>
              </a:rPr>
              <a:t> </a:t>
            </a:r>
            <a:r>
              <a:rPr lang="en-US" sz="4000" dirty="0" err="1">
                <a:solidFill>
                  <a:schemeClr val="tx2">
                    <a:lumMod val="75000"/>
                  </a:schemeClr>
                </a:solidFill>
              </a:rPr>
              <a:t>của</a:t>
            </a:r>
            <a:r>
              <a:rPr lang="en-US" sz="4000" dirty="0">
                <a:solidFill>
                  <a:schemeClr val="tx2">
                    <a:lumMod val="75000"/>
                  </a:schemeClr>
                </a:solidFill>
              </a:rPr>
              <a:t> </a:t>
            </a:r>
            <a:r>
              <a:rPr lang="en-US" sz="4000" dirty="0" err="1">
                <a:solidFill>
                  <a:schemeClr val="tx2">
                    <a:lumMod val="75000"/>
                  </a:schemeClr>
                </a:solidFill>
              </a:rPr>
              <a:t>sư</a:t>
            </a:r>
            <a:r>
              <a:rPr lang="en-US" sz="4000" dirty="0">
                <a:solidFill>
                  <a:schemeClr val="tx2">
                    <a:lumMod val="75000"/>
                  </a:schemeClr>
                </a:solidFill>
              </a:rPr>
              <a:t>̣ </a:t>
            </a:r>
            <a:r>
              <a:rPr lang="en-US" sz="4000" dirty="0" err="1">
                <a:solidFill>
                  <a:schemeClr val="tx2">
                    <a:lumMod val="75000"/>
                  </a:schemeClr>
                </a:solidFill>
              </a:rPr>
              <a:t>việc</a:t>
            </a:r>
            <a:endParaRPr lang="en-US" sz="4000" dirty="0">
              <a:solidFill>
                <a:schemeClr val="tx2">
                  <a:lumMod val="75000"/>
                </a:schemeClr>
              </a:solidFill>
            </a:endParaRPr>
          </a:p>
        </p:txBody>
      </p:sp>
      <p:sp>
        <p:nvSpPr>
          <p:cNvPr id="7" name="Rectangle 6">
            <a:extLst>
              <a:ext uri="{FF2B5EF4-FFF2-40B4-BE49-F238E27FC236}">
                <a16:creationId xmlns:a16="http://schemas.microsoft.com/office/drawing/2014/main" id="{34141CD0-BE59-71D3-2C88-F933255CE695}"/>
              </a:ext>
            </a:extLst>
          </p:cNvPr>
          <p:cNvSpPr/>
          <p:nvPr/>
        </p:nvSpPr>
        <p:spPr>
          <a:xfrm>
            <a:off x="12182396" y="5215942"/>
            <a:ext cx="5337819" cy="2250854"/>
          </a:xfrm>
          <a:prstGeom prst="rect">
            <a:avLst/>
          </a:pr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2">
                    <a:lumMod val="75000"/>
                  </a:schemeClr>
                </a:solidFill>
              </a:rPr>
              <a:t>Nêu</a:t>
            </a:r>
            <a:r>
              <a:rPr lang="en-US" sz="4000" dirty="0">
                <a:solidFill>
                  <a:schemeClr val="tx2">
                    <a:lumMod val="75000"/>
                  </a:schemeClr>
                </a:solidFill>
              </a:rPr>
              <a:t> </a:t>
            </a:r>
            <a:r>
              <a:rPr lang="en-US" sz="4000" dirty="0" err="1">
                <a:solidFill>
                  <a:schemeClr val="tx2">
                    <a:lumMod val="75000"/>
                  </a:schemeClr>
                </a:solidFill>
              </a:rPr>
              <a:t>điều</a:t>
            </a:r>
            <a:r>
              <a:rPr lang="en-US" sz="4000" dirty="0">
                <a:solidFill>
                  <a:schemeClr val="tx2">
                    <a:lumMod val="75000"/>
                  </a:schemeClr>
                </a:solidFill>
              </a:rPr>
              <a:t> </a:t>
            </a:r>
            <a:r>
              <a:rPr lang="en-US" sz="4000" dirty="0" err="1">
                <a:solidFill>
                  <a:schemeClr val="tx2">
                    <a:lumMod val="75000"/>
                  </a:schemeClr>
                </a:solidFill>
              </a:rPr>
              <a:t>đáng</a:t>
            </a:r>
            <a:r>
              <a:rPr lang="en-US" sz="4000" dirty="0">
                <a:solidFill>
                  <a:schemeClr val="tx2">
                    <a:lumMod val="75000"/>
                  </a:schemeClr>
                </a:solidFill>
              </a:rPr>
              <a:t> </a:t>
            </a:r>
            <a:r>
              <a:rPr lang="en-US" sz="4000" dirty="0" err="1">
                <a:solidFill>
                  <a:schemeClr val="tx2">
                    <a:lumMod val="75000"/>
                  </a:schemeClr>
                </a:solidFill>
              </a:rPr>
              <a:t>nhơ</a:t>
            </a:r>
            <a:r>
              <a:rPr lang="en-US" sz="4000" dirty="0">
                <a:solidFill>
                  <a:schemeClr val="tx2">
                    <a:lumMod val="75000"/>
                  </a:schemeClr>
                </a:solidFill>
              </a:rPr>
              <a:t>́ </a:t>
            </a:r>
            <a:r>
              <a:rPr lang="en-US" sz="4000" dirty="0" err="1">
                <a:solidFill>
                  <a:schemeClr val="tx2">
                    <a:lumMod val="75000"/>
                  </a:schemeClr>
                </a:solidFill>
              </a:rPr>
              <a:t>nhất</a:t>
            </a:r>
            <a:r>
              <a:rPr lang="en-US" sz="4000" dirty="0">
                <a:solidFill>
                  <a:schemeClr val="tx2">
                    <a:lumMod val="75000"/>
                  </a:schemeClr>
                </a:solidFill>
              </a:rPr>
              <a:t> </a:t>
            </a:r>
            <a:r>
              <a:rPr lang="en-US" sz="4000" dirty="0" err="1">
                <a:solidFill>
                  <a:schemeClr val="tx2">
                    <a:lumMod val="75000"/>
                  </a:schemeClr>
                </a:solidFill>
              </a:rPr>
              <a:t>vê</a:t>
            </a:r>
            <a:r>
              <a:rPr lang="en-US" sz="4000" dirty="0">
                <a:solidFill>
                  <a:schemeClr val="tx2">
                    <a:lumMod val="75000"/>
                  </a:schemeClr>
                </a:solidFill>
              </a:rPr>
              <a:t>̀ </a:t>
            </a:r>
            <a:r>
              <a:rPr lang="en-US" sz="4000" dirty="0" err="1">
                <a:solidFill>
                  <a:schemeClr val="tx2">
                    <a:lumMod val="75000"/>
                  </a:schemeClr>
                </a:solidFill>
              </a:rPr>
              <a:t>sư</a:t>
            </a:r>
            <a:r>
              <a:rPr lang="en-US" sz="4000" dirty="0">
                <a:solidFill>
                  <a:schemeClr val="tx2">
                    <a:lumMod val="75000"/>
                  </a:schemeClr>
                </a:solidFill>
              </a:rPr>
              <a:t>̣ </a:t>
            </a:r>
            <a:r>
              <a:rPr lang="en-US" sz="4000" dirty="0" err="1">
                <a:solidFill>
                  <a:schemeClr val="tx2">
                    <a:lumMod val="75000"/>
                  </a:schemeClr>
                </a:solidFill>
              </a:rPr>
              <a:t>việc</a:t>
            </a:r>
            <a:endParaRPr lang="en-US" sz="4000" dirty="0">
              <a:solidFill>
                <a:schemeClr val="tx2">
                  <a:lumMod val="75000"/>
                </a:schemeClr>
              </a:solidFill>
            </a:endParaRPr>
          </a:p>
        </p:txBody>
      </p:sp>
      <p:sp>
        <p:nvSpPr>
          <p:cNvPr id="9" name="Rectangle 8">
            <a:extLst>
              <a:ext uri="{FF2B5EF4-FFF2-40B4-BE49-F238E27FC236}">
                <a16:creationId xmlns:a16="http://schemas.microsoft.com/office/drawing/2014/main" id="{662539D1-AC2C-96DD-2737-9B7D7B44ECAF}"/>
              </a:ext>
            </a:extLst>
          </p:cNvPr>
          <p:cNvSpPr/>
          <p:nvPr/>
        </p:nvSpPr>
        <p:spPr>
          <a:xfrm>
            <a:off x="1632952" y="8334811"/>
            <a:ext cx="3610242" cy="119526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2">
                    <a:lumMod val="75000"/>
                  </a:schemeClr>
                </a:solidFill>
              </a:rPr>
              <a:t>Vê</a:t>
            </a:r>
            <a:r>
              <a:rPr lang="en-US" sz="3600" b="1" dirty="0">
                <a:solidFill>
                  <a:schemeClr val="tx2">
                    <a:lumMod val="75000"/>
                  </a:schemeClr>
                </a:solidFill>
              </a:rPr>
              <a:t>̀ </a:t>
            </a:r>
            <a:r>
              <a:rPr lang="en-US" sz="3600" b="1" dirty="0" err="1">
                <a:solidFill>
                  <a:schemeClr val="tx2">
                    <a:lumMod val="75000"/>
                  </a:schemeClr>
                </a:solidFill>
              </a:rPr>
              <a:t>khung</a:t>
            </a:r>
            <a:r>
              <a:rPr lang="en-US" sz="3600" b="1" dirty="0">
                <a:solidFill>
                  <a:schemeClr val="tx2">
                    <a:lumMod val="75000"/>
                  </a:schemeClr>
                </a:solidFill>
              </a:rPr>
              <a:t> </a:t>
            </a:r>
            <a:r>
              <a:rPr lang="en-US" sz="3600" b="1" dirty="0" err="1">
                <a:solidFill>
                  <a:schemeClr val="tx2">
                    <a:lumMod val="75000"/>
                  </a:schemeClr>
                </a:solidFill>
              </a:rPr>
              <a:t>cảnh</a:t>
            </a:r>
            <a:endParaRPr lang="en-US" sz="3600" b="1" dirty="0">
              <a:solidFill>
                <a:schemeClr val="tx2">
                  <a:lumMod val="75000"/>
                </a:schemeClr>
              </a:solidFill>
            </a:endParaRPr>
          </a:p>
        </p:txBody>
      </p:sp>
      <p:sp>
        <p:nvSpPr>
          <p:cNvPr id="11" name="Rectangle 10">
            <a:extLst>
              <a:ext uri="{FF2B5EF4-FFF2-40B4-BE49-F238E27FC236}">
                <a16:creationId xmlns:a16="http://schemas.microsoft.com/office/drawing/2014/main" id="{E9C7E379-8688-83AD-D3DD-D504FBBB5081}"/>
              </a:ext>
            </a:extLst>
          </p:cNvPr>
          <p:cNvSpPr/>
          <p:nvPr/>
        </p:nvSpPr>
        <p:spPr>
          <a:xfrm>
            <a:off x="5535137" y="8334811"/>
            <a:ext cx="3610242" cy="119526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2">
                    <a:lumMod val="75000"/>
                  </a:schemeClr>
                </a:solidFill>
              </a:rPr>
              <a:t>Vê</a:t>
            </a:r>
            <a:r>
              <a:rPr lang="en-US" sz="3600" b="1" dirty="0">
                <a:solidFill>
                  <a:schemeClr val="tx2">
                    <a:lumMod val="75000"/>
                  </a:schemeClr>
                </a:solidFill>
              </a:rPr>
              <a:t>̀ </a:t>
            </a:r>
            <a:r>
              <a:rPr lang="en-US" sz="3600" b="1" dirty="0" err="1">
                <a:solidFill>
                  <a:schemeClr val="tx2">
                    <a:lumMod val="75000"/>
                  </a:schemeClr>
                </a:solidFill>
              </a:rPr>
              <a:t>hoạt</a:t>
            </a:r>
            <a:r>
              <a:rPr lang="en-US" sz="3600" b="1" dirty="0">
                <a:solidFill>
                  <a:schemeClr val="tx2">
                    <a:lumMod val="75000"/>
                  </a:schemeClr>
                </a:solidFill>
              </a:rPr>
              <a:t> </a:t>
            </a:r>
            <a:r>
              <a:rPr lang="en-US" sz="3600" b="1" dirty="0" err="1">
                <a:solidFill>
                  <a:schemeClr val="tx2">
                    <a:lumMod val="75000"/>
                  </a:schemeClr>
                </a:solidFill>
              </a:rPr>
              <a:t>động</a:t>
            </a:r>
            <a:endParaRPr lang="en-US" sz="3600" b="1" dirty="0">
              <a:solidFill>
                <a:schemeClr val="tx2">
                  <a:lumMod val="75000"/>
                </a:schemeClr>
              </a:solidFill>
            </a:endParaRPr>
          </a:p>
        </p:txBody>
      </p:sp>
      <p:sp>
        <p:nvSpPr>
          <p:cNvPr id="12" name="Rectangle 11">
            <a:extLst>
              <a:ext uri="{FF2B5EF4-FFF2-40B4-BE49-F238E27FC236}">
                <a16:creationId xmlns:a16="http://schemas.microsoft.com/office/drawing/2014/main" id="{7A8C284D-F971-D5F6-5FCE-F4C938EB59F6}"/>
              </a:ext>
            </a:extLst>
          </p:cNvPr>
          <p:cNvSpPr/>
          <p:nvPr/>
        </p:nvSpPr>
        <p:spPr>
          <a:xfrm>
            <a:off x="9445547" y="8334811"/>
            <a:ext cx="4205235" cy="119526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2">
                    <a:lumMod val="75000"/>
                  </a:schemeClr>
                </a:solidFill>
              </a:rPr>
              <a:t>Vê</a:t>
            </a:r>
            <a:r>
              <a:rPr lang="en-US" sz="3600" b="1" dirty="0">
                <a:solidFill>
                  <a:schemeClr val="tx2">
                    <a:lumMod val="75000"/>
                  </a:schemeClr>
                </a:solidFill>
              </a:rPr>
              <a:t>̀ </a:t>
            </a:r>
            <a:r>
              <a:rPr lang="en-US" sz="3600" b="1" dirty="0" err="1">
                <a:solidFill>
                  <a:schemeClr val="tx2">
                    <a:lumMod val="75000"/>
                  </a:schemeClr>
                </a:solidFill>
              </a:rPr>
              <a:t>người</a:t>
            </a:r>
            <a:r>
              <a:rPr lang="en-US" sz="3600" b="1" dirty="0">
                <a:solidFill>
                  <a:schemeClr val="tx2">
                    <a:lumMod val="75000"/>
                  </a:schemeClr>
                </a:solidFill>
              </a:rPr>
              <a:t> </a:t>
            </a:r>
            <a:r>
              <a:rPr lang="en-US" sz="3600" b="1" dirty="0" err="1">
                <a:solidFill>
                  <a:schemeClr val="tx2">
                    <a:lumMod val="75000"/>
                  </a:schemeClr>
                </a:solidFill>
              </a:rPr>
              <a:t>tham</a:t>
            </a:r>
            <a:r>
              <a:rPr lang="en-US" sz="3600" b="1" dirty="0">
                <a:solidFill>
                  <a:schemeClr val="tx2">
                    <a:lumMod val="75000"/>
                  </a:schemeClr>
                </a:solidFill>
              </a:rPr>
              <a:t> </a:t>
            </a:r>
            <a:r>
              <a:rPr lang="en-US" sz="3600" b="1" dirty="0" err="1">
                <a:solidFill>
                  <a:schemeClr val="tx2">
                    <a:lumMod val="75000"/>
                  </a:schemeClr>
                </a:solidFill>
              </a:rPr>
              <a:t>gia</a:t>
            </a:r>
            <a:endParaRPr lang="en-US" sz="3600" b="1" dirty="0">
              <a:solidFill>
                <a:schemeClr val="tx2">
                  <a:lumMod val="75000"/>
                </a:schemeClr>
              </a:solidFill>
            </a:endParaRPr>
          </a:p>
        </p:txBody>
      </p:sp>
      <p:sp>
        <p:nvSpPr>
          <p:cNvPr id="13" name="Rectangle 12">
            <a:extLst>
              <a:ext uri="{FF2B5EF4-FFF2-40B4-BE49-F238E27FC236}">
                <a16:creationId xmlns:a16="http://schemas.microsoft.com/office/drawing/2014/main" id="{5D0DACCC-AA7C-FFB3-55E4-E5AD3A16318E}"/>
              </a:ext>
            </a:extLst>
          </p:cNvPr>
          <p:cNvSpPr/>
          <p:nvPr/>
        </p:nvSpPr>
        <p:spPr>
          <a:xfrm>
            <a:off x="13979102" y="8334811"/>
            <a:ext cx="2948282" cy="119526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2">
                    <a:lumMod val="75000"/>
                  </a:schemeClr>
                </a:solidFill>
                <a:latin typeface="+mj-lt"/>
              </a:rPr>
              <a:t>…</a:t>
            </a:r>
          </a:p>
        </p:txBody>
      </p:sp>
      <p:cxnSp>
        <p:nvCxnSpPr>
          <p:cNvPr id="15" name="Straight Connector 14">
            <a:extLst>
              <a:ext uri="{FF2B5EF4-FFF2-40B4-BE49-F238E27FC236}">
                <a16:creationId xmlns:a16="http://schemas.microsoft.com/office/drawing/2014/main" id="{3FA79C77-6F9F-8CAC-84FC-EBFD5515587B}"/>
              </a:ext>
            </a:extLst>
          </p:cNvPr>
          <p:cNvCxnSpPr/>
          <p:nvPr/>
        </p:nvCxnSpPr>
        <p:spPr>
          <a:xfrm flipH="1">
            <a:off x="3200400" y="4280816"/>
            <a:ext cx="5943600" cy="8626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02B924A-0C41-F22B-33CE-778FFD3865D0}"/>
              </a:ext>
            </a:extLst>
          </p:cNvPr>
          <p:cNvCxnSpPr>
            <a:cxnSpLocks/>
            <a:stCxn id="2" idx="2"/>
          </p:cNvCxnSpPr>
          <p:nvPr/>
        </p:nvCxnSpPr>
        <p:spPr>
          <a:xfrm>
            <a:off x="9144000" y="4280816"/>
            <a:ext cx="5870293" cy="8626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72C97E-88FB-E581-84D8-7574C20A22DA}"/>
              </a:ext>
            </a:extLst>
          </p:cNvPr>
          <p:cNvCxnSpPr>
            <a:cxnSpLocks/>
          </p:cNvCxnSpPr>
          <p:nvPr/>
        </p:nvCxnSpPr>
        <p:spPr>
          <a:xfrm>
            <a:off x="9119425" y="4280816"/>
            <a:ext cx="172193" cy="896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9C34812-39BA-B62D-C84E-D292A56D2D0B}"/>
              </a:ext>
            </a:extLst>
          </p:cNvPr>
          <p:cNvCxnSpPr>
            <a:cxnSpLocks/>
          </p:cNvCxnSpPr>
          <p:nvPr/>
        </p:nvCxnSpPr>
        <p:spPr>
          <a:xfrm flipH="1">
            <a:off x="3436693" y="7337393"/>
            <a:ext cx="5762642" cy="9522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6134262-AE8B-1A6D-FBF2-925858B88035}"/>
              </a:ext>
            </a:extLst>
          </p:cNvPr>
          <p:cNvCxnSpPr>
            <a:cxnSpLocks/>
          </p:cNvCxnSpPr>
          <p:nvPr/>
        </p:nvCxnSpPr>
        <p:spPr>
          <a:xfrm flipH="1">
            <a:off x="7340258" y="7372486"/>
            <a:ext cx="1822160" cy="927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48EF1B5-7C99-89BF-1038-F5A64EACEF2F}"/>
              </a:ext>
            </a:extLst>
          </p:cNvPr>
          <p:cNvCxnSpPr>
            <a:cxnSpLocks/>
          </p:cNvCxnSpPr>
          <p:nvPr/>
        </p:nvCxnSpPr>
        <p:spPr>
          <a:xfrm>
            <a:off x="9117227" y="7365614"/>
            <a:ext cx="2080280" cy="92406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D1CBC7B-CE95-13BC-1888-6615AEA2502C}"/>
              </a:ext>
            </a:extLst>
          </p:cNvPr>
          <p:cNvCxnSpPr>
            <a:cxnSpLocks/>
            <a:endCxn id="13" idx="0"/>
          </p:cNvCxnSpPr>
          <p:nvPr/>
        </p:nvCxnSpPr>
        <p:spPr>
          <a:xfrm>
            <a:off x="9117227" y="7375653"/>
            <a:ext cx="6336016" cy="95915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40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randombar(horizontal)">
                                      <p:cBhvr>
                                        <p:cTn id="21" dur="500"/>
                                        <p:tgtEl>
                                          <p:spTgt spid="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randombar(horizontal)">
                                      <p:cBhvr>
                                        <p:cTn id="33" dur="500"/>
                                        <p:tgtEl>
                                          <p:spTgt spid="12"/>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randombar(horizontal)">
                                      <p:cBhvr>
                                        <p:cTn id="36" dur="500"/>
                                        <p:tgtEl>
                                          <p:spTgt spid="13"/>
                                        </p:tgtEl>
                                      </p:cBhvr>
                                    </p:animEffect>
                                  </p:childTnLst>
                                </p:cTn>
                              </p:par>
                              <p:par>
                                <p:cTn id="37" presetID="14" presetClass="entr" presetSubtype="1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randombar(horizontal)">
                                      <p:cBhvr>
                                        <p:cTn id="39" dur="500"/>
                                        <p:tgtEl>
                                          <p:spTgt spid="15"/>
                                        </p:tgtEl>
                                      </p:cBhvr>
                                    </p:animEffect>
                                  </p:childTnLst>
                                </p:cTn>
                              </p:par>
                              <p:par>
                                <p:cTn id="40" presetID="14" presetClass="entr" presetSubtype="1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500"/>
                                        <p:tgtEl>
                                          <p:spTgt spid="16"/>
                                        </p:tgtEl>
                                      </p:cBhvr>
                                    </p:animEffect>
                                  </p:childTnLst>
                                </p:cTn>
                              </p:par>
                              <p:par>
                                <p:cTn id="43" presetID="14" presetClass="entr" presetSubtype="1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randombar(horizontal)">
                                      <p:cBhvr>
                                        <p:cTn id="45" dur="500"/>
                                        <p:tgtEl>
                                          <p:spTgt spid="19"/>
                                        </p:tgtEl>
                                      </p:cBhvr>
                                    </p:animEffect>
                                  </p:childTnLst>
                                </p:cTn>
                              </p:par>
                              <p:par>
                                <p:cTn id="46" presetID="14" presetClass="entr" presetSubtype="10"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randombar(horizontal)">
                                      <p:cBhvr>
                                        <p:cTn id="48" dur="500"/>
                                        <p:tgtEl>
                                          <p:spTgt spid="28"/>
                                        </p:tgtEl>
                                      </p:cBhvr>
                                    </p:animEffect>
                                  </p:childTnLst>
                                </p:cTn>
                              </p:par>
                              <p:par>
                                <p:cTn id="49" presetID="14" presetClass="entr" presetSubtype="1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randombar(horizontal)">
                                      <p:cBhvr>
                                        <p:cTn id="51" dur="500"/>
                                        <p:tgtEl>
                                          <p:spTgt spid="30"/>
                                        </p:tgtEl>
                                      </p:cBhvr>
                                    </p:animEffect>
                                  </p:childTnLst>
                                </p:cTn>
                              </p:par>
                              <p:par>
                                <p:cTn id="52" presetID="14" presetClass="entr" presetSubtype="10" fill="hold"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randombar(horizontal)">
                                      <p:cBhvr>
                                        <p:cTn id="54" dur="500"/>
                                        <p:tgtEl>
                                          <p:spTgt spid="33"/>
                                        </p:tgtEl>
                                      </p:cBhvr>
                                    </p:animEffect>
                                  </p:childTnLst>
                                </p:cTn>
                              </p:par>
                              <p:par>
                                <p:cTn id="55" presetID="14" presetClass="entr" presetSubtype="10"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randombar(horizontal)">
                                      <p:cBhvr>
                                        <p:cTn id="5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2" grpId="0" animBg="1"/>
      <p:bldP spid="5" grpId="0" animBg="1"/>
      <p:bldP spid="6" grpId="0" animBg="1"/>
      <p:bldP spid="7" grpId="0" animBg="1"/>
      <p:bldP spid="9"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0C737-31F5-75A7-CC03-408E2F7B20B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2E8AEF8-A643-56A0-D1F1-8214F69B55F4}"/>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38888" b="-38888"/>
            </a:stretch>
          </a:blipFill>
        </p:spPr>
      </p:sp>
      <p:sp>
        <p:nvSpPr>
          <p:cNvPr id="7" name="TextBox 6">
            <a:extLst>
              <a:ext uri="{FF2B5EF4-FFF2-40B4-BE49-F238E27FC236}">
                <a16:creationId xmlns:a16="http://schemas.microsoft.com/office/drawing/2014/main" id="{6EAF4870-7125-CF7C-9DF5-26A12F37C2A2}"/>
              </a:ext>
            </a:extLst>
          </p:cNvPr>
          <p:cNvSpPr txBox="1"/>
          <p:nvPr/>
        </p:nvSpPr>
        <p:spPr>
          <a:xfrm>
            <a:off x="242879" y="541088"/>
            <a:ext cx="17546961" cy="8094524"/>
          </a:xfrm>
          <a:prstGeom prst="rect">
            <a:avLst/>
          </a:prstGeom>
          <a:noFill/>
        </p:spPr>
        <p:txBody>
          <a:bodyPr wrap="square">
            <a:spAutoFit/>
          </a:bodyPr>
          <a:lstStyle/>
          <a:p>
            <a:pPr algn="just"/>
            <a:r>
              <a:rPr lang="en-US" sz="4000" b="0" i="0" dirty="0">
                <a:solidFill>
                  <a:srgbClr val="000000"/>
                </a:solidFill>
                <a:effectLst/>
                <a:latin typeface="Open Sans" panose="020B0606030504020204" pitchFamily="34" charset="0"/>
              </a:rPr>
              <a:t>         </a:t>
            </a:r>
            <a:r>
              <a:rPr lang="vi-VN" sz="4000" b="0" i="0" dirty="0">
                <a:solidFill>
                  <a:srgbClr val="000000"/>
                </a:solidFill>
                <a:effectLst/>
                <a:latin typeface="Open Sans" panose="020B0606030504020204" pitchFamily="34" charset="0"/>
              </a:rPr>
              <a:t>Chiếc cửa kính vỡ và được thay thế mới toanh, đó là lần</a:t>
            </a:r>
            <a:endParaRPr lang="en-US" sz="4000" b="0" i="0" dirty="0">
              <a:solidFill>
                <a:srgbClr val="000000"/>
              </a:solidFill>
              <a:effectLst/>
              <a:latin typeface="Open Sans" panose="020B0606030504020204" pitchFamily="34" charset="0"/>
            </a:endParaRPr>
          </a:p>
          <a:p>
            <a:pPr algn="just"/>
            <a:r>
              <a:rPr lang="en-US" sz="4000" b="0" i="0" dirty="0" err="1">
                <a:solidFill>
                  <a:srgbClr val="000000"/>
                </a:solidFill>
                <a:effectLst/>
                <a:latin typeface="Open Sans" panose="020B0606030504020204" pitchFamily="34" charset="0"/>
              </a:rPr>
              <a:t>không</a:t>
            </a:r>
            <a:r>
              <a:rPr lang="en-US" sz="4000" b="0" i="0" dirty="0">
                <a:solidFill>
                  <a:srgbClr val="000000"/>
                </a:solidFill>
                <a:effectLst/>
                <a:latin typeface="Open Sans" panose="020B0606030504020204" pitchFamily="34" charset="0"/>
              </a:rPr>
              <a:t> </a:t>
            </a:r>
            <a:r>
              <a:rPr lang="vi-VN" sz="4000" b="0" i="0" dirty="0">
                <a:solidFill>
                  <a:srgbClr val="000000"/>
                </a:solidFill>
                <a:effectLst/>
                <a:latin typeface="Open Sans" panose="020B0606030504020204" pitchFamily="34" charset="0"/>
              </a:rPr>
              <a:t>thể quên đối với Nam và Huy. Lần đó là đang trong </a:t>
            </a:r>
            <a:r>
              <a:rPr lang="en-US" sz="4000" b="0" i="0" dirty="0" err="1">
                <a:solidFill>
                  <a:srgbClr val="000000"/>
                </a:solidFill>
                <a:effectLst/>
                <a:latin typeface="Open Sans" panose="020B0606030504020204" pitchFamily="34" charset="0"/>
              </a:rPr>
              <a:t>giơ</a:t>
            </a:r>
            <a:r>
              <a:rPr lang="en-US" sz="4000" b="0" i="0" dirty="0">
                <a:solidFill>
                  <a:srgbClr val="000000"/>
                </a:solidFill>
                <a:effectLst/>
                <a:latin typeface="Open Sans" panose="020B0606030504020204" pitchFamily="34" charset="0"/>
              </a:rPr>
              <a:t>̀ </a:t>
            </a:r>
          </a:p>
          <a:p>
            <a:pPr algn="just"/>
            <a:r>
              <a:rPr lang="en-US" sz="4000" b="0" i="0" dirty="0" err="1">
                <a:solidFill>
                  <a:srgbClr val="000000"/>
                </a:solidFill>
                <a:effectLst/>
                <a:latin typeface="Open Sans" panose="020B0606030504020204" pitchFamily="34" charset="0"/>
              </a:rPr>
              <a:t>ra</a:t>
            </a:r>
            <a:r>
              <a:rPr lang="en-US" sz="4000" b="0" i="0" dirty="0">
                <a:solidFill>
                  <a:srgbClr val="000000"/>
                </a:solidFill>
                <a:effectLst/>
                <a:latin typeface="Open Sans" panose="020B0606030504020204" pitchFamily="34" charset="0"/>
              </a:rPr>
              <a:t> </a:t>
            </a:r>
            <a:r>
              <a:rPr lang="en-US" sz="4000" b="0" i="0" dirty="0" err="1">
                <a:solidFill>
                  <a:srgbClr val="000000"/>
                </a:solidFill>
                <a:effectLst/>
                <a:latin typeface="Open Sans" panose="020B0606030504020204" pitchFamily="34" charset="0"/>
              </a:rPr>
              <a:t>chơi</a:t>
            </a:r>
            <a:r>
              <a:rPr lang="en-US" sz="4000" dirty="0">
                <a:solidFill>
                  <a:srgbClr val="000000"/>
                </a:solidFill>
                <a:latin typeface="Open Sans" panose="020B0606030504020204" pitchFamily="34" charset="0"/>
              </a:rPr>
              <a:t>, </a:t>
            </a:r>
            <a:r>
              <a:rPr lang="vi-VN" sz="4000" b="0" i="0" dirty="0">
                <a:solidFill>
                  <a:srgbClr val="000000"/>
                </a:solidFill>
                <a:effectLst/>
                <a:latin typeface="Open Sans" panose="020B0606030504020204" pitchFamily="34" charset="0"/>
              </a:rPr>
              <a:t>Huy và Nam cùng rủ nhau đá bóng. Vì sân trường không còn chỗ chơi nên hai bạn rủ nhau chơi ở hành lang lớp học. Bỗng dưng, Huy sút mạnh chân hơn để Nam khó đỡ được bóng, vô tình đá trúng cửa lớp học, những mảnh kính</a:t>
            </a:r>
            <a:r>
              <a:rPr lang="en-US" sz="4000" b="0" i="0" dirty="0">
                <a:solidFill>
                  <a:srgbClr val="000000"/>
                </a:solidFill>
                <a:effectLst/>
                <a:latin typeface="Open Sans" panose="020B0606030504020204" pitchFamily="34" charset="0"/>
              </a:rPr>
              <a:t> </a:t>
            </a:r>
            <a:r>
              <a:rPr lang="vi-VN" sz="4000" dirty="0">
                <a:solidFill>
                  <a:srgbClr val="000000"/>
                </a:solidFill>
                <a:latin typeface="Open Sans" panose="020B0606030504020204" pitchFamily="34" charset="0"/>
              </a:rPr>
              <a:t>vỡ </a:t>
            </a:r>
            <a:r>
              <a:rPr lang="vi-VN" sz="4000" b="0" i="0" dirty="0">
                <a:solidFill>
                  <a:srgbClr val="000000"/>
                </a:solidFill>
                <a:effectLst/>
                <a:latin typeface="Open Sans" panose="020B0606030504020204" pitchFamily="34" charset="0"/>
              </a:rPr>
              <a:t>rơi loảng choảng. Huy và Nam thất thần trước sự chứng kiến của rất đông bạn học sinh quanh đó. Ai cũng đoán nhẩm: “Thôi toi rồi, như vậy thì sẽ bị thầy cô mắng cho một trận tơi tả”; “No đòn rồi”. Vậy mà điều bất ngờ nhất, thầy cô ôn tồn hỏi chuyện Huy và Nam, thầy cũng chia sẻ thầy từng đá bóng làm vỡ chậu hoa của trường, thầy đồng ý và đã khắc phục, hứa không tái phạm. Thầy làm Huy và Nam thấy được thông cảm và thoải mái hơn. Mọi chuyện đều có thể được giải quyết, bằng nhiều cách và bằng nhiều thái độ ứng xử sao cho phù hợp.</a:t>
            </a:r>
            <a:endParaRPr lang="en-US" sz="4000" dirty="0"/>
          </a:p>
        </p:txBody>
      </p:sp>
      <p:sp>
        <p:nvSpPr>
          <p:cNvPr id="9" name="Freeform 9">
            <a:extLst>
              <a:ext uri="{FF2B5EF4-FFF2-40B4-BE49-F238E27FC236}">
                <a16:creationId xmlns:a16="http://schemas.microsoft.com/office/drawing/2014/main" id="{99A33603-3409-DCEC-7C40-ABC99011589E}"/>
              </a:ext>
            </a:extLst>
          </p:cNvPr>
          <p:cNvSpPr/>
          <p:nvPr/>
        </p:nvSpPr>
        <p:spPr>
          <a:xfrm>
            <a:off x="15662448" y="-934632"/>
            <a:ext cx="3314779" cy="1292051"/>
          </a:xfrm>
          <a:custGeom>
            <a:avLst/>
            <a:gdLst/>
            <a:ahLst/>
            <a:cxnLst/>
            <a:rect l="l" t="t" r="r" b="b"/>
            <a:pathLst>
              <a:path w="3314779" h="1292051">
                <a:moveTo>
                  <a:pt x="0" y="0"/>
                </a:moveTo>
                <a:lnTo>
                  <a:pt x="3314779" y="0"/>
                </a:lnTo>
                <a:lnTo>
                  <a:pt x="3314779" y="1292051"/>
                </a:lnTo>
                <a:lnTo>
                  <a:pt x="0" y="1292051"/>
                </a:lnTo>
                <a:lnTo>
                  <a:pt x="0" y="0"/>
                </a:lnTo>
                <a:close/>
              </a:path>
            </a:pathLst>
          </a:custGeom>
          <a:blipFill>
            <a:blip r:embed="rId4"/>
            <a:stretch>
              <a:fillRect/>
            </a:stretch>
          </a:blipFill>
        </p:spPr>
      </p:sp>
      <p:sp>
        <p:nvSpPr>
          <p:cNvPr id="12" name="Freeform 12">
            <a:extLst>
              <a:ext uri="{FF2B5EF4-FFF2-40B4-BE49-F238E27FC236}">
                <a16:creationId xmlns:a16="http://schemas.microsoft.com/office/drawing/2014/main" id="{7ACAB75D-CC6C-8EEA-9F78-035DA3DC7A9F}"/>
              </a:ext>
            </a:extLst>
          </p:cNvPr>
          <p:cNvSpPr/>
          <p:nvPr/>
        </p:nvSpPr>
        <p:spPr>
          <a:xfrm rot="9491068">
            <a:off x="-2814621" y="-2314048"/>
            <a:ext cx="4955254" cy="2190796"/>
          </a:xfrm>
          <a:custGeom>
            <a:avLst/>
            <a:gdLst/>
            <a:ahLst/>
            <a:cxnLst/>
            <a:rect l="l" t="t" r="r" b="b"/>
            <a:pathLst>
              <a:path w="4955254" h="2190796">
                <a:moveTo>
                  <a:pt x="0" y="0"/>
                </a:moveTo>
                <a:lnTo>
                  <a:pt x="4955255" y="0"/>
                </a:lnTo>
                <a:lnTo>
                  <a:pt x="4955255" y="2190796"/>
                </a:lnTo>
                <a:lnTo>
                  <a:pt x="0" y="2190796"/>
                </a:lnTo>
                <a:lnTo>
                  <a:pt x="0" y="0"/>
                </a:lnTo>
                <a:close/>
              </a:path>
            </a:pathLst>
          </a:custGeom>
          <a:blipFill>
            <a:blip r:embed="rId5"/>
            <a:stretch>
              <a:fillRect/>
            </a:stretch>
          </a:blipFill>
        </p:spPr>
      </p:sp>
      <p:sp>
        <p:nvSpPr>
          <p:cNvPr id="13" name="Freeform 4">
            <a:extLst>
              <a:ext uri="{FF2B5EF4-FFF2-40B4-BE49-F238E27FC236}">
                <a16:creationId xmlns:a16="http://schemas.microsoft.com/office/drawing/2014/main" id="{295E7C8D-4AE8-99B9-4A76-F999672AFD3D}"/>
              </a:ext>
            </a:extLst>
          </p:cNvPr>
          <p:cNvSpPr/>
          <p:nvPr/>
        </p:nvSpPr>
        <p:spPr>
          <a:xfrm>
            <a:off x="-635036" y="8551133"/>
            <a:ext cx="19635974" cy="2823029"/>
          </a:xfrm>
          <a:custGeom>
            <a:avLst/>
            <a:gdLst/>
            <a:ahLst/>
            <a:cxnLst/>
            <a:rect l="l" t="t" r="r" b="b"/>
            <a:pathLst>
              <a:path w="19635974" h="10652516">
                <a:moveTo>
                  <a:pt x="0" y="0"/>
                </a:moveTo>
                <a:lnTo>
                  <a:pt x="19635974" y="0"/>
                </a:lnTo>
                <a:lnTo>
                  <a:pt x="19635974" y="10652516"/>
                </a:lnTo>
                <a:lnTo>
                  <a:pt x="0" y="10652516"/>
                </a:lnTo>
                <a:lnTo>
                  <a:pt x="0" y="0"/>
                </a:lnTo>
                <a:close/>
              </a:path>
            </a:pathLst>
          </a:custGeom>
          <a:blipFill>
            <a:blip r:embed="rId6"/>
            <a:stretch>
              <a:fillRect t="1" b="-277344"/>
            </a:stretch>
          </a:blipFill>
        </p:spPr>
      </p:sp>
      <p:pic>
        <p:nvPicPr>
          <p:cNvPr id="19" name="Picture 18">
            <a:extLst>
              <a:ext uri="{FF2B5EF4-FFF2-40B4-BE49-F238E27FC236}">
                <a16:creationId xmlns:a16="http://schemas.microsoft.com/office/drawing/2014/main" id="{690B6880-9877-F0D4-DDC2-6271260BD5CA}"/>
              </a:ext>
            </a:extLst>
          </p:cNvPr>
          <p:cNvPicPr>
            <a:picLocks noChangeAspect="1"/>
          </p:cNvPicPr>
          <p:nvPr/>
        </p:nvPicPr>
        <p:blipFill>
          <a:blip r:embed="rId7"/>
          <a:stretch>
            <a:fillRect/>
          </a:stretch>
        </p:blipFill>
        <p:spPr>
          <a:xfrm>
            <a:off x="14987272" y="183669"/>
            <a:ext cx="2874007" cy="1684231"/>
          </a:xfrm>
          <a:prstGeom prst="rect">
            <a:avLst/>
          </a:prstGeom>
        </p:spPr>
      </p:pic>
      <p:sp>
        <p:nvSpPr>
          <p:cNvPr id="23" name="TextBox 22">
            <a:extLst>
              <a:ext uri="{FF2B5EF4-FFF2-40B4-BE49-F238E27FC236}">
                <a16:creationId xmlns:a16="http://schemas.microsoft.com/office/drawing/2014/main" id="{3CF7DBC9-816F-559B-3A65-A5922DA3AE9F}"/>
              </a:ext>
            </a:extLst>
          </p:cNvPr>
          <p:cNvSpPr txBox="1"/>
          <p:nvPr/>
        </p:nvSpPr>
        <p:spPr>
          <a:xfrm>
            <a:off x="3801113" y="-2542088"/>
            <a:ext cx="11186160"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a:t>
            </a:r>
          </a:p>
        </p:txBody>
      </p:sp>
    </p:spTree>
    <p:extLst>
      <p:ext uri="{BB962C8B-B14F-4D97-AF65-F5344CB8AC3E}">
        <p14:creationId xmlns:p14="http://schemas.microsoft.com/office/powerpoint/2010/main" val="40583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556</Words>
  <Application>Microsoft Office PowerPoint</Application>
  <PresentationFormat>Custom</PresentationFormat>
  <Paragraphs>33</Paragraphs>
  <Slides>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Times New Roman Bold</vt:lpstr>
      <vt:lpstr>Arimo Bold</vt:lpstr>
      <vt:lpstr>Times New Roman</vt:lpstr>
      <vt:lpstr>Calibri</vt:lpstr>
      <vt:lpstr>Playpen Sans Bold</vt:lpstr>
      <vt:lpstr>Open Sans</vt:lpstr>
      <vt:lpstr>Arial</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White Illustrative Quiz Game Fun Presentation</dc:title>
  <dc:creator>ADMIN</dc:creator>
  <cp:lastModifiedBy>Trung Vu Duc</cp:lastModifiedBy>
  <cp:revision>11</cp:revision>
  <dcterms:created xsi:type="dcterms:W3CDTF">2006-08-16T00:00:00Z</dcterms:created>
  <dcterms:modified xsi:type="dcterms:W3CDTF">2026-03-24T11:34:38Z</dcterms:modified>
  <dc:identifier>DAGfvcqWuV8</dc:identifier>
</cp:coreProperties>
</file>