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5" r:id="rId2"/>
  </p:sldMasterIdLst>
  <p:notesMasterIdLst>
    <p:notesMasterId r:id="rId28"/>
  </p:notesMasterIdLst>
  <p:sldIdLst>
    <p:sldId id="266" r:id="rId3"/>
    <p:sldId id="264" r:id="rId4"/>
    <p:sldId id="267" r:id="rId5"/>
    <p:sldId id="278" r:id="rId6"/>
    <p:sldId id="269" r:id="rId7"/>
    <p:sldId id="286" r:id="rId8"/>
    <p:sldId id="287" r:id="rId9"/>
    <p:sldId id="288" r:id="rId10"/>
    <p:sldId id="272" r:id="rId11"/>
    <p:sldId id="258" r:id="rId12"/>
    <p:sldId id="299" r:id="rId13"/>
    <p:sldId id="301" r:id="rId14"/>
    <p:sldId id="302" r:id="rId15"/>
    <p:sldId id="303" r:id="rId16"/>
    <p:sldId id="304" r:id="rId17"/>
    <p:sldId id="280" r:id="rId18"/>
    <p:sldId id="305" r:id="rId19"/>
    <p:sldId id="306" r:id="rId20"/>
    <p:sldId id="308" r:id="rId21"/>
    <p:sldId id="309" r:id="rId22"/>
    <p:sldId id="310" r:id="rId23"/>
    <p:sldId id="311" r:id="rId24"/>
    <p:sldId id="312" r:id="rId25"/>
    <p:sldId id="313" r:id="rId26"/>
    <p:sldId id="315"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33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00" autoAdjust="0"/>
    <p:restoredTop sz="94660"/>
  </p:normalViewPr>
  <p:slideViewPr>
    <p:cSldViewPr snapToGrid="0">
      <p:cViewPr varScale="1">
        <p:scale>
          <a:sx n="68" d="100"/>
          <a:sy n="68" d="100"/>
        </p:scale>
        <p:origin x="84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04D8BD-037E-4C1C-9BFA-3501E8C34330}" type="datetimeFigureOut">
              <a:rPr lang="en-US" smtClean="0"/>
              <a:t>3/27/2026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FCDDB-24F7-49E4-81C2-9F3510FCC458}" type="slidenum">
              <a:rPr lang="en-US" smtClean="0"/>
              <a:t>‹#›</a:t>
            </a:fld>
            <a:endParaRPr lang="en-US"/>
          </a:p>
        </p:txBody>
      </p:sp>
    </p:spTree>
    <p:extLst>
      <p:ext uri="{BB962C8B-B14F-4D97-AF65-F5344CB8AC3E}">
        <p14:creationId xmlns:p14="http://schemas.microsoft.com/office/powerpoint/2010/main" val="12739873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9BFCDDB-24F7-49E4-81C2-9F3510FCC458}" type="slidenum">
              <a:rPr lang="en-US" smtClean="0"/>
              <a:t>9</a:t>
            </a:fld>
            <a:endParaRPr lang="en-US"/>
          </a:p>
        </p:txBody>
      </p:sp>
    </p:spTree>
    <p:extLst>
      <p:ext uri="{BB962C8B-B14F-4D97-AF65-F5344CB8AC3E}">
        <p14:creationId xmlns:p14="http://schemas.microsoft.com/office/powerpoint/2010/main" val="417448791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BC432600-F88F-5D34-3917-0FC802F6A0F9}"/>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Tree>
    <p:extLst>
      <p:ext uri="{BB962C8B-B14F-4D97-AF65-F5344CB8AC3E}">
        <p14:creationId xmlns:p14="http://schemas.microsoft.com/office/powerpoint/2010/main" val="166297690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112507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11741382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383989007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50311313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竖排标题与文本">
    <p:spTree>
      <p:nvGrpSpPr>
        <p:cNvPr id="1" name=""/>
        <p:cNvGrpSpPr/>
        <p:nvPr/>
      </p:nvGrpSpPr>
      <p:grpSpPr>
        <a:xfrm>
          <a:off x="0" y="0"/>
          <a:ext cx="0" cy="0"/>
          <a:chOff x="0" y="0"/>
          <a:chExt cx="0" cy="0"/>
        </a:xfrm>
      </p:grpSpPr>
    </p:spTree>
    <p:extLst>
      <p:ext uri="{BB962C8B-B14F-4D97-AF65-F5344CB8AC3E}">
        <p14:creationId xmlns:p14="http://schemas.microsoft.com/office/powerpoint/2010/main" val="262396046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47957277"/>
      </p:ext>
    </p:extLst>
  </p:cSld>
  <p:clrMapOvr>
    <a:masterClrMapping/>
  </p:clrMapOvr>
  <p:transition>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panose="020F0502020204030204"/>
                <a:ea typeface="字魂107号-萌趣欢乐体" panose="00000500000000000000" pitchFamily="2" charset="-122"/>
                <a:cs typeface="+mn-cs"/>
              </a:rPr>
              <a:t>‹#›</a:t>
            </a:fld>
            <a:endParaRPr kumimoji="0" lang="zh-CN" altLang="en-US" sz="1200" b="0" i="0" u="none" strike="noStrike" kern="1200" cap="none" spc="0" normalizeH="0" baseline="0" noProof="0">
              <a:ln>
                <a:noFill/>
              </a:ln>
              <a:solidFill>
                <a:prstClr val="black">
                  <a:tint val="75000"/>
                </a:prstClr>
              </a:solidFill>
              <a:effectLst/>
              <a:uLnTx/>
              <a:uFillTx/>
              <a:latin typeface="Calibri" panose="020F0502020204030204"/>
              <a:ea typeface="字魂107号-萌趣欢乐体" panose="00000500000000000000" pitchFamily="2" charset="-122"/>
              <a:cs typeface="+mn-cs"/>
            </a:endParaRPr>
          </a:p>
        </p:txBody>
      </p:sp>
    </p:spTree>
    <p:extLst>
      <p:ext uri="{BB962C8B-B14F-4D97-AF65-F5344CB8AC3E}">
        <p14:creationId xmlns:p14="http://schemas.microsoft.com/office/powerpoint/2010/main" val="829163746"/>
      </p:ext>
    </p:extLst>
  </p:cSld>
  <p:clrMapOvr>
    <a:masterClrMapping/>
  </p:clrMapOvr>
  <p:transition>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4700"/>
                    </a14:imgEffect>
                    <a14:imgEffect>
                      <a14:saturation sat="200000"/>
                    </a14:imgEffect>
                  </a14:imgLayer>
                </a14:imgProps>
              </a:ex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extLst>
      <p:ext uri="{BB962C8B-B14F-4D97-AF65-F5344CB8AC3E}">
        <p14:creationId xmlns:p14="http://schemas.microsoft.com/office/powerpoint/2010/main" val="2367102090"/>
      </p:ext>
    </p:extLst>
  </p:cSld>
  <p:clrMapOvr>
    <a:masterClrMapping/>
  </p:clrMapOvr>
  <p:transition>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内容与标题">
    <p:spTree>
      <p:nvGrpSpPr>
        <p:cNvPr id="1" name=""/>
        <p:cNvGrpSpPr/>
        <p:nvPr/>
      </p:nvGrpSpPr>
      <p:grpSpPr>
        <a:xfrm>
          <a:off x="0" y="0"/>
          <a:ext cx="0" cy="0"/>
          <a:chOff x="0" y="0"/>
          <a:chExt cx="0" cy="0"/>
        </a:xfrm>
      </p:grpSpPr>
      <p:sp>
        <p:nvSpPr>
          <p:cNvPr id="8"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9" name="图片 8"/>
          <p:cNvPicPr>
            <a:picLocks noChangeAspect="1"/>
          </p:cNvPicPr>
          <p:nvPr userDrawn="1"/>
        </p:nvPicPr>
        <p:blipFill rotWithShape="1">
          <a:blip r:embed="rId2" cstate="print">
            <a:extLst>
              <a:ext uri="{28A0092B-C50C-407E-A947-70E740481C1C}">
                <a14:useLocalDpi xmlns:a14="http://schemas.microsoft.com/office/drawing/2010/main" val="0"/>
              </a:ext>
            </a:extLst>
          </a:blip>
          <a:srcRect l="6527" t="8760" r="9459" b="11091"/>
          <a:stretch>
            <a:fillRect/>
          </a:stretch>
        </p:blipFill>
        <p:spPr>
          <a:xfrm rot="16200000">
            <a:off x="2307321" y="-2412662"/>
            <a:ext cx="6801855" cy="11627176"/>
          </a:xfrm>
          <a:prstGeom prst="rect">
            <a:avLst/>
          </a:prstGeom>
        </p:spPr>
      </p:pic>
    </p:spTree>
    <p:extLst>
      <p:ext uri="{BB962C8B-B14F-4D97-AF65-F5344CB8AC3E}">
        <p14:creationId xmlns:p14="http://schemas.microsoft.com/office/powerpoint/2010/main" val="2781482746"/>
      </p:ext>
    </p:extLst>
  </p:cSld>
  <p:clrMapOvr>
    <a:masterClrMapping/>
  </p:clrMapOvr>
  <p:transition>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3" name="矩形 7"/>
          <p:cNvSpPr/>
          <p:nvPr userDrawn="1"/>
        </p:nvSpPr>
        <p:spPr>
          <a:xfrm>
            <a:off x="0" y="0"/>
            <a:ext cx="12192000" cy="6858000"/>
          </a:xfrm>
          <a:prstGeom prst="rect">
            <a:avLst/>
          </a:prstGeom>
          <a:solidFill>
            <a:srgbClr val="F6AB0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dirty="0">
              <a:ln>
                <a:noFill/>
              </a:ln>
              <a:solidFill>
                <a:prstClr val="white"/>
              </a:solidFill>
              <a:effectLst/>
              <a:uLnTx/>
              <a:uFillTx/>
              <a:latin typeface="Calibri" panose="020F0502020204030204"/>
              <a:ea typeface="字魂107号-萌趣欢乐体" panose="00000500000000000000" pitchFamily="2" charset="-122"/>
              <a:cs typeface="+mn-cs"/>
            </a:endParaRPr>
          </a:p>
        </p:txBody>
      </p:sp>
      <p:pic>
        <p:nvPicPr>
          <p:cNvPr id="10"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4009141" y="4943575"/>
            <a:ext cx="2380088" cy="2515867"/>
          </a:xfrm>
          <a:prstGeom prst="rect">
            <a:avLst/>
          </a:prstGeom>
        </p:spPr>
      </p:pic>
      <p:pic>
        <p:nvPicPr>
          <p:cNvPr id="9"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a:off x="-58767" y="5084252"/>
            <a:ext cx="2380088" cy="2515867"/>
          </a:xfrm>
          <a:prstGeom prst="rect">
            <a:avLst/>
          </a:prstGeom>
        </p:spPr>
      </p:pic>
      <p:pic>
        <p:nvPicPr>
          <p:cNvPr id="6" name="图片 13"/>
          <p:cNvPicPr>
            <a:picLocks noChangeAspect="1"/>
          </p:cNvPicPr>
          <p:nvPr userDrawn="1"/>
        </p:nvPicPr>
        <p:blipFill rotWithShape="1">
          <a:blip r:embed="rId2" cstate="print">
            <a:extLst>
              <a:ext uri="{28A0092B-C50C-407E-A947-70E740481C1C}">
                <a14:useLocalDpi xmlns:a14="http://schemas.microsoft.com/office/drawing/2010/main" val="0"/>
              </a:ext>
            </a:extLst>
          </a:blip>
          <a:srcRect b="29635"/>
          <a:stretch>
            <a:fillRect/>
          </a:stretch>
        </p:blipFill>
        <p:spPr>
          <a:xfrm rot="8225332">
            <a:off x="10187202" y="4703251"/>
            <a:ext cx="2380088" cy="2515867"/>
          </a:xfrm>
          <a:prstGeom prst="rect">
            <a:avLst/>
          </a:prstGeom>
        </p:spPr>
      </p:pic>
      <p:sp>
        <p:nvSpPr>
          <p:cNvPr id="5" name="Rectangle 4"/>
          <p:cNvSpPr/>
          <p:nvPr userDrawn="1"/>
        </p:nvSpPr>
        <p:spPr>
          <a:xfrm>
            <a:off x="316523" y="263769"/>
            <a:ext cx="11641015" cy="6330462"/>
          </a:xfrm>
          <a:prstGeom prst="rect">
            <a:avLst/>
          </a:prstGeom>
          <a:solidFill>
            <a:schemeClr val="bg1"/>
          </a:solidFill>
          <a:ln>
            <a:solidFill>
              <a:srgbClr val="FFC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图片 18"/>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653814" y="-706568"/>
            <a:ext cx="1940673" cy="1940673"/>
          </a:xfrm>
          <a:prstGeom prst="rect">
            <a:avLst/>
          </a:prstGeom>
        </p:spPr>
      </p:pic>
      <p:pic>
        <p:nvPicPr>
          <p:cNvPr id="8" name="图片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843122" y="-44488"/>
            <a:ext cx="1466109" cy="1466109"/>
          </a:xfrm>
          <a:prstGeom prst="rect">
            <a:avLst/>
          </a:prstGeom>
        </p:spPr>
      </p:pic>
    </p:spTree>
    <p:extLst>
      <p:ext uri="{BB962C8B-B14F-4D97-AF65-F5344CB8AC3E}">
        <p14:creationId xmlns:p14="http://schemas.microsoft.com/office/powerpoint/2010/main" val="2823528289"/>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6999570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292423" y="231819"/>
            <a:ext cx="11633415" cy="6426557"/>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147026683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602DDB58-06EB-5059-A296-3737BCFA060B}"/>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r="15343"/>
          <a:stretch/>
        </p:blipFill>
        <p:spPr>
          <a:xfrm>
            <a:off x="-1" y="0"/>
            <a:ext cx="12192001" cy="6858000"/>
          </a:xfrm>
          <a:prstGeom prst="rect">
            <a:avLst/>
          </a:prstGeom>
        </p:spPr>
      </p:pic>
      <p:pic>
        <p:nvPicPr>
          <p:cNvPr id="12" name="图片 11">
            <a:extLst>
              <a:ext uri="{FF2B5EF4-FFF2-40B4-BE49-F238E27FC236}">
                <a16:creationId xmlns:a16="http://schemas.microsoft.com/office/drawing/2014/main" id="{2E32A10B-896E-692A-EF01-ACFBF74EE0B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13" name="图片 12">
            <a:extLst>
              <a:ext uri="{FF2B5EF4-FFF2-40B4-BE49-F238E27FC236}">
                <a16:creationId xmlns:a16="http://schemas.microsoft.com/office/drawing/2014/main" id="{4C521FD3-534A-25C5-B838-307C697D237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sp>
        <p:nvSpPr>
          <p:cNvPr id="8" name="矩形 7">
            <a:extLst>
              <a:ext uri="{FF2B5EF4-FFF2-40B4-BE49-F238E27FC236}">
                <a16:creationId xmlns:a16="http://schemas.microsoft.com/office/drawing/2014/main" id="{8A032977-EBCC-ED36-F25C-6AC53F469F8A}"/>
              </a:ext>
            </a:extLst>
          </p:cNvPr>
          <p:cNvSpPr/>
          <p:nvPr userDrawn="1"/>
        </p:nvSpPr>
        <p:spPr>
          <a:xfrm>
            <a:off x="-1" y="457200"/>
            <a:ext cx="12192001" cy="5928360"/>
          </a:xfrm>
          <a:prstGeom prst="rect">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panose="020B0503020204020204" pitchFamily="34" charset="-122"/>
              <a:cs typeface="+mn-cs"/>
            </a:endParaRPr>
          </a:p>
        </p:txBody>
      </p:sp>
      <p:pic>
        <p:nvPicPr>
          <p:cNvPr id="11" name="图片 10">
            <a:extLst>
              <a:ext uri="{FF2B5EF4-FFF2-40B4-BE49-F238E27FC236}">
                <a16:creationId xmlns:a16="http://schemas.microsoft.com/office/drawing/2014/main" id="{2520C588-5CCE-4A48-8EB8-928C54537854}"/>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292423" y="497836"/>
            <a:ext cx="990604" cy="990604"/>
          </a:xfrm>
          <a:prstGeom prst="rect">
            <a:avLst/>
          </a:prstGeom>
        </p:spPr>
      </p:pic>
    </p:spTree>
    <p:extLst>
      <p:ext uri="{BB962C8B-B14F-4D97-AF65-F5344CB8AC3E}">
        <p14:creationId xmlns:p14="http://schemas.microsoft.com/office/powerpoint/2010/main" val="155309279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guide id="3" pos="710">
          <p15:clr>
            <a:srgbClr val="FBAE40"/>
          </p15:clr>
        </p15:guide>
        <p15:guide id="4" pos="6947">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a:prstGeom prst="rect">
            <a:avLst/>
          </a:prstGeo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3062113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53916868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7581620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20932275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D997B5FA-0921-464F-AAE1-844C04324D75}" type="datetimeFigureOut">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l" defTabSz="914400" rtl="0" eaLnBrk="1" fontAlgn="auto" latinLnBrk="0" hangingPunct="1">
                <a:lnSpc>
                  <a:spcPct val="100000"/>
                </a:lnSpc>
                <a:spcBef>
                  <a:spcPts val="0"/>
                </a:spcBef>
                <a:spcAft>
                  <a:spcPts val="0"/>
                </a:spcAft>
                <a:buClrTx/>
                <a:buSzTx/>
                <a:buFontTx/>
                <a:buNone/>
                <a:tabLst/>
                <a:defRPr/>
              </a:pPr>
              <a:t>2026/3/27</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65CE74E-AB26-4998-AD42-012C4C1AD076}" type="slidenum">
              <a:rPr kumimoji="0" lang="zh-CN" altLang="en-US" sz="1200" b="0" i="0" u="none" strike="noStrike" kern="1200" cap="none" spc="0" normalizeH="0" baseline="0" noProof="0" smtClean="0">
                <a:ln>
                  <a:noFill/>
                </a:ln>
                <a:solidFill>
                  <a:prstClr val="black">
                    <a:tint val="75000"/>
                  </a:prstClr>
                </a:solidFill>
                <a:effectLst/>
                <a:uLnTx/>
                <a:uFillTx/>
                <a:latin typeface="Calibri"/>
                <a:ea typeface="微软雅黑" panose="020B0503020204020204" pitchFamily="3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zh-CN" altLang="en-US" sz="1200" b="0" i="0" u="none" strike="noStrike" kern="1200" cap="none" spc="0" normalizeH="0" baseline="0" noProof="0">
              <a:ln>
                <a:noFill/>
              </a:ln>
              <a:solidFill>
                <a:prstClr val="black">
                  <a:tint val="75000"/>
                </a:prstClr>
              </a:solidFill>
              <a:effectLst/>
              <a:uLnTx/>
              <a:uFillTx/>
              <a:latin typeface="Calibri"/>
              <a:ea typeface="微软雅黑" panose="020B0503020204020204" pitchFamily="34" charset="-122"/>
              <a:cs typeface="+mn-cs"/>
            </a:endParaRPr>
          </a:p>
        </p:txBody>
      </p:sp>
    </p:spTree>
    <p:extLst>
      <p:ext uri="{BB962C8B-B14F-4D97-AF65-F5344CB8AC3E}">
        <p14:creationId xmlns:p14="http://schemas.microsoft.com/office/powerpoint/2010/main" val="244904862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7.xml"/><Relationship Id="rId7" Type="http://schemas.openxmlformats.org/officeDocument/2006/relationships/image" Target="../media/image1.png"/><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theme" Target="../theme/theme2.xml"/><Relationship Id="rId5" Type="http://schemas.openxmlformats.org/officeDocument/2006/relationships/slideLayout" Target="../slideLayouts/slideLayout19.xml"/><Relationship Id="rId4"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 name="Picture 2" descr="A round pink label with white text and a black background&#10;&#10;Description automatically generated">
            <a:extLst>
              <a:ext uri="{FF2B5EF4-FFF2-40B4-BE49-F238E27FC236}">
                <a16:creationId xmlns:a16="http://schemas.microsoft.com/office/drawing/2014/main" id="{C6A34293-974D-370B-1197-270F05F8164D}"/>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spTree>
    <p:extLst>
      <p:ext uri="{BB962C8B-B14F-4D97-AF65-F5344CB8AC3E}">
        <p14:creationId xmlns:p14="http://schemas.microsoft.com/office/powerpoint/2010/main" val="12270383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A round pink label with white text and a black background&#10;&#10;Description automatically generated">
            <a:extLst>
              <a:ext uri="{FF2B5EF4-FFF2-40B4-BE49-F238E27FC236}">
                <a16:creationId xmlns:a16="http://schemas.microsoft.com/office/drawing/2014/main" id="{63496173-C4A9-7EB7-6F60-CA78678C96DE}"/>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spTree>
    <p:extLst>
      <p:ext uri="{BB962C8B-B14F-4D97-AF65-F5344CB8AC3E}">
        <p14:creationId xmlns:p14="http://schemas.microsoft.com/office/powerpoint/2010/main" val="86043151"/>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Lst>
  <p:transition>
    <p:wipe/>
  </p:transition>
  <p:txStyles>
    <p:titleStyle>
      <a:lvl1pPr algn="l" defTabSz="914400" rtl="0" eaLnBrk="1" latinLnBrk="0" hangingPunct="1">
        <a:lnSpc>
          <a:spcPct val="90000"/>
        </a:lnSpc>
        <a:spcBef>
          <a:spcPct val="0"/>
        </a:spcBef>
        <a:buNone/>
        <a:defRPr sz="4400" kern="1200">
          <a:solidFill>
            <a:schemeClr val="tx1"/>
          </a:solidFill>
          <a:latin typeface="+mj-lt"/>
          <a:ea typeface="字魂107号-萌趣欢乐体" panose="00000500000000000000" pitchFamily="2" charset="-122"/>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字魂107号-萌趣欢乐体" panose="00000500000000000000" pitchFamily="2" charset="-122"/>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字魂107号-萌趣欢乐体" panose="00000500000000000000" pitchFamily="2" charset="-122"/>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字魂107号-萌趣欢乐体" panose="00000500000000000000" pitchFamily="2" charset="-122"/>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字魂107号-萌趣欢乐体" panose="00000500000000000000" pitchFamily="2"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pn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31.png"/></Relationships>
</file>

<file path=ppt/slides/_rels/slide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3.xml"/><Relationship Id="rId4" Type="http://schemas.openxmlformats.org/officeDocument/2006/relationships/image" Target="../media/image35.png"/></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8" Type="http://schemas.openxmlformats.org/officeDocument/2006/relationships/image" Target="../media/image17.png"/><Relationship Id="rId3" Type="http://schemas.openxmlformats.org/officeDocument/2006/relationships/image" Target="../media/image13.png"/><Relationship Id="rId7" Type="http://schemas.openxmlformats.org/officeDocument/2006/relationships/image" Target="../media/image16.png"/><Relationship Id="rId2" Type="http://schemas.openxmlformats.org/officeDocument/2006/relationships/image" Target="../media/image12.png"/><Relationship Id="rId1" Type="http://schemas.openxmlformats.org/officeDocument/2006/relationships/slideLayout" Target="../slideLayouts/slideLayout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37.png"/></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38.png"/></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39.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7.png"/><Relationship Id="rId1" Type="http://schemas.openxmlformats.org/officeDocument/2006/relationships/slideLayout" Target="../slideLayouts/slideLayout17.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27.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1.png"/><Relationship Id="rId1" Type="http://schemas.openxmlformats.org/officeDocument/2006/relationships/slideLayout" Target="../slideLayouts/slideLayout3.xml"/><Relationship Id="rId4" Type="http://schemas.openxmlformats.org/officeDocument/2006/relationships/image" Target="../media/image22.png"/></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C03F1CE-8CF8-70A5-DB09-18203EFDAC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907280"/>
            <a:ext cx="6078239" cy="2950720"/>
          </a:xfrm>
          <a:prstGeom prst="rect">
            <a:avLst/>
          </a:prstGeom>
        </p:spPr>
      </p:pic>
      <p:grpSp>
        <p:nvGrpSpPr>
          <p:cNvPr id="6" name="Group 5">
            <a:extLst>
              <a:ext uri="{FF2B5EF4-FFF2-40B4-BE49-F238E27FC236}">
                <a16:creationId xmlns:a16="http://schemas.microsoft.com/office/drawing/2014/main" id="{7D016C91-7224-C7F3-5E6D-212D4D2DCD88}"/>
              </a:ext>
            </a:extLst>
          </p:cNvPr>
          <p:cNvGrpSpPr/>
          <p:nvPr/>
        </p:nvGrpSpPr>
        <p:grpSpPr>
          <a:xfrm>
            <a:off x="731518" y="1861457"/>
            <a:ext cx="5547361" cy="1910806"/>
            <a:chOff x="840904" y="2282530"/>
            <a:chExt cx="4746505" cy="4043679"/>
          </a:xfrm>
        </p:grpSpPr>
        <p:sp>
          <p:nvSpPr>
            <p:cNvPr id="8" name="Rectangle: Rounded Corners 3">
              <a:extLst>
                <a:ext uri="{FF2B5EF4-FFF2-40B4-BE49-F238E27FC236}">
                  <a16:creationId xmlns:a16="http://schemas.microsoft.com/office/drawing/2014/main" id="{EF54D497-6364-E5F4-9275-20537309DFC9}"/>
                </a:ext>
              </a:extLst>
            </p:cNvPr>
            <p:cNvSpPr/>
            <p:nvPr/>
          </p:nvSpPr>
          <p:spPr>
            <a:xfrm>
              <a:off x="840904" y="2282530"/>
              <a:ext cx="4746504" cy="4043679"/>
            </a:xfrm>
            <a:custGeom>
              <a:avLst/>
              <a:gdLst>
                <a:gd name="connsiteX0" fmla="*/ 0 w 5439649"/>
                <a:gd name="connsiteY0" fmla="*/ 269934 h 1619569"/>
                <a:gd name="connsiteX1" fmla="*/ 269934 w 5439649"/>
                <a:gd name="connsiteY1" fmla="*/ 0 h 1619569"/>
                <a:gd name="connsiteX2" fmla="*/ 765356 w 5439649"/>
                <a:gd name="connsiteY2" fmla="*/ 0 h 1619569"/>
                <a:gd name="connsiteX3" fmla="*/ 1358774 w 5439649"/>
                <a:gd name="connsiteY3" fmla="*/ 0 h 1619569"/>
                <a:gd name="connsiteX4" fmla="*/ 2001190 w 5439649"/>
                <a:gd name="connsiteY4" fmla="*/ 0 h 1619569"/>
                <a:gd name="connsiteX5" fmla="*/ 2643606 w 5439649"/>
                <a:gd name="connsiteY5" fmla="*/ 0 h 1619569"/>
                <a:gd name="connsiteX6" fmla="*/ 3286021 w 5439649"/>
                <a:gd name="connsiteY6" fmla="*/ 0 h 1619569"/>
                <a:gd name="connsiteX7" fmla="*/ 3683448 w 5439649"/>
                <a:gd name="connsiteY7" fmla="*/ 0 h 1619569"/>
                <a:gd name="connsiteX8" fmla="*/ 4080875 w 5439649"/>
                <a:gd name="connsiteY8" fmla="*/ 0 h 1619569"/>
                <a:gd name="connsiteX9" fmla="*/ 4576297 w 5439649"/>
                <a:gd name="connsiteY9" fmla="*/ 0 h 1619569"/>
                <a:gd name="connsiteX10" fmla="*/ 5169715 w 5439649"/>
                <a:gd name="connsiteY10" fmla="*/ 0 h 1619569"/>
                <a:gd name="connsiteX11" fmla="*/ 5439649 w 5439649"/>
                <a:gd name="connsiteY11" fmla="*/ 269934 h 1619569"/>
                <a:gd name="connsiteX12" fmla="*/ 5439649 w 5439649"/>
                <a:gd name="connsiteY12" fmla="*/ 820582 h 1619569"/>
                <a:gd name="connsiteX13" fmla="*/ 5439649 w 5439649"/>
                <a:gd name="connsiteY13" fmla="*/ 1349635 h 1619569"/>
                <a:gd name="connsiteX14" fmla="*/ 5169715 w 5439649"/>
                <a:gd name="connsiteY14" fmla="*/ 1619569 h 1619569"/>
                <a:gd name="connsiteX15" fmla="*/ 4723291 w 5439649"/>
                <a:gd name="connsiteY15" fmla="*/ 1619569 h 1619569"/>
                <a:gd name="connsiteX16" fmla="*/ 4276866 w 5439649"/>
                <a:gd name="connsiteY16" fmla="*/ 1619569 h 1619569"/>
                <a:gd name="connsiteX17" fmla="*/ 3683448 w 5439649"/>
                <a:gd name="connsiteY17" fmla="*/ 1619569 h 1619569"/>
                <a:gd name="connsiteX18" fmla="*/ 3090030 w 5439649"/>
                <a:gd name="connsiteY18" fmla="*/ 1619569 h 1619569"/>
                <a:gd name="connsiteX19" fmla="*/ 2594608 w 5439649"/>
                <a:gd name="connsiteY19" fmla="*/ 1619569 h 1619569"/>
                <a:gd name="connsiteX20" fmla="*/ 2050188 w 5439649"/>
                <a:gd name="connsiteY20" fmla="*/ 1619569 h 1619569"/>
                <a:gd name="connsiteX21" fmla="*/ 1407772 w 5439649"/>
                <a:gd name="connsiteY21" fmla="*/ 1619569 h 1619569"/>
                <a:gd name="connsiteX22" fmla="*/ 765356 w 5439649"/>
                <a:gd name="connsiteY22" fmla="*/ 1619569 h 1619569"/>
                <a:gd name="connsiteX23" fmla="*/ 269934 w 5439649"/>
                <a:gd name="connsiteY23" fmla="*/ 1619569 h 1619569"/>
                <a:gd name="connsiteX24" fmla="*/ 0 w 5439649"/>
                <a:gd name="connsiteY24" fmla="*/ 1349635 h 1619569"/>
                <a:gd name="connsiteX25" fmla="*/ 0 w 5439649"/>
                <a:gd name="connsiteY25" fmla="*/ 842176 h 1619569"/>
                <a:gd name="connsiteX26" fmla="*/ 0 w 5439649"/>
                <a:gd name="connsiteY26" fmla="*/ 269934 h 1619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5439649" h="1619569" fill="none" extrusionOk="0">
                  <a:moveTo>
                    <a:pt x="0" y="269934"/>
                  </a:moveTo>
                  <a:cubicBezTo>
                    <a:pt x="-25203" y="125100"/>
                    <a:pt x="98579" y="11336"/>
                    <a:pt x="269934" y="0"/>
                  </a:cubicBezTo>
                  <a:cubicBezTo>
                    <a:pt x="464683" y="-6186"/>
                    <a:pt x="556767" y="41848"/>
                    <a:pt x="765356" y="0"/>
                  </a:cubicBezTo>
                  <a:cubicBezTo>
                    <a:pt x="973945" y="-41848"/>
                    <a:pt x="1096416" y="26425"/>
                    <a:pt x="1358774" y="0"/>
                  </a:cubicBezTo>
                  <a:cubicBezTo>
                    <a:pt x="1621132" y="-26425"/>
                    <a:pt x="1737048" y="26078"/>
                    <a:pt x="2001190" y="0"/>
                  </a:cubicBezTo>
                  <a:cubicBezTo>
                    <a:pt x="2265332" y="-26078"/>
                    <a:pt x="2512723" y="23255"/>
                    <a:pt x="2643606" y="0"/>
                  </a:cubicBezTo>
                  <a:cubicBezTo>
                    <a:pt x="2774489" y="-23255"/>
                    <a:pt x="3154109" y="51684"/>
                    <a:pt x="3286021" y="0"/>
                  </a:cubicBezTo>
                  <a:cubicBezTo>
                    <a:pt x="3417933" y="-51684"/>
                    <a:pt x="3590680" y="23765"/>
                    <a:pt x="3683448" y="0"/>
                  </a:cubicBezTo>
                  <a:cubicBezTo>
                    <a:pt x="3776216" y="-23765"/>
                    <a:pt x="3922051" y="42939"/>
                    <a:pt x="4080875" y="0"/>
                  </a:cubicBezTo>
                  <a:cubicBezTo>
                    <a:pt x="4239699" y="-42939"/>
                    <a:pt x="4463353" y="30667"/>
                    <a:pt x="4576297" y="0"/>
                  </a:cubicBezTo>
                  <a:cubicBezTo>
                    <a:pt x="4689241" y="-30667"/>
                    <a:pt x="4981791" y="16663"/>
                    <a:pt x="5169715" y="0"/>
                  </a:cubicBezTo>
                  <a:cubicBezTo>
                    <a:pt x="5293801" y="-19190"/>
                    <a:pt x="5436761" y="122748"/>
                    <a:pt x="5439649" y="269934"/>
                  </a:cubicBezTo>
                  <a:cubicBezTo>
                    <a:pt x="5441440" y="390104"/>
                    <a:pt x="5400522" y="584512"/>
                    <a:pt x="5439649" y="820582"/>
                  </a:cubicBezTo>
                  <a:cubicBezTo>
                    <a:pt x="5478776" y="1056652"/>
                    <a:pt x="5411244" y="1099666"/>
                    <a:pt x="5439649" y="1349635"/>
                  </a:cubicBezTo>
                  <a:cubicBezTo>
                    <a:pt x="5465642" y="1506196"/>
                    <a:pt x="5337452" y="1599619"/>
                    <a:pt x="5169715" y="1619569"/>
                  </a:cubicBezTo>
                  <a:cubicBezTo>
                    <a:pt x="5002226" y="1663484"/>
                    <a:pt x="4931694" y="1600524"/>
                    <a:pt x="4723291" y="1619569"/>
                  </a:cubicBezTo>
                  <a:cubicBezTo>
                    <a:pt x="4514888" y="1638614"/>
                    <a:pt x="4372216" y="1612811"/>
                    <a:pt x="4276866" y="1619569"/>
                  </a:cubicBezTo>
                  <a:cubicBezTo>
                    <a:pt x="4181517" y="1626327"/>
                    <a:pt x="3882831" y="1582064"/>
                    <a:pt x="3683448" y="1619569"/>
                  </a:cubicBezTo>
                  <a:cubicBezTo>
                    <a:pt x="3484065" y="1657074"/>
                    <a:pt x="3333524" y="1610855"/>
                    <a:pt x="3090030" y="1619569"/>
                  </a:cubicBezTo>
                  <a:cubicBezTo>
                    <a:pt x="2846536" y="1628283"/>
                    <a:pt x="2760670" y="1563327"/>
                    <a:pt x="2594608" y="1619569"/>
                  </a:cubicBezTo>
                  <a:cubicBezTo>
                    <a:pt x="2428546" y="1675811"/>
                    <a:pt x="2160398" y="1573085"/>
                    <a:pt x="2050188" y="1619569"/>
                  </a:cubicBezTo>
                  <a:cubicBezTo>
                    <a:pt x="1939978" y="1666053"/>
                    <a:pt x="1662321" y="1544699"/>
                    <a:pt x="1407772" y="1619569"/>
                  </a:cubicBezTo>
                  <a:cubicBezTo>
                    <a:pt x="1153223" y="1694439"/>
                    <a:pt x="1083199" y="1606138"/>
                    <a:pt x="765356" y="1619569"/>
                  </a:cubicBezTo>
                  <a:cubicBezTo>
                    <a:pt x="447513" y="1633000"/>
                    <a:pt x="486519" y="1605958"/>
                    <a:pt x="269934" y="1619569"/>
                  </a:cubicBezTo>
                  <a:cubicBezTo>
                    <a:pt x="106914" y="1649882"/>
                    <a:pt x="39904" y="1478905"/>
                    <a:pt x="0" y="1349635"/>
                  </a:cubicBezTo>
                  <a:cubicBezTo>
                    <a:pt x="-25967" y="1230305"/>
                    <a:pt x="57630" y="988151"/>
                    <a:pt x="0" y="842176"/>
                  </a:cubicBezTo>
                  <a:cubicBezTo>
                    <a:pt x="-57630" y="696201"/>
                    <a:pt x="32182" y="423715"/>
                    <a:pt x="0" y="269934"/>
                  </a:cubicBezTo>
                  <a:close/>
                </a:path>
                <a:path w="5439649" h="1619569" stroke="0" extrusionOk="0">
                  <a:moveTo>
                    <a:pt x="0" y="269934"/>
                  </a:moveTo>
                  <a:cubicBezTo>
                    <a:pt x="-14429" y="147423"/>
                    <a:pt x="137027" y="11930"/>
                    <a:pt x="269934" y="0"/>
                  </a:cubicBezTo>
                  <a:cubicBezTo>
                    <a:pt x="390353" y="-29780"/>
                    <a:pt x="590446" y="54561"/>
                    <a:pt x="814354" y="0"/>
                  </a:cubicBezTo>
                  <a:cubicBezTo>
                    <a:pt x="1038262" y="-54561"/>
                    <a:pt x="1107573" y="42885"/>
                    <a:pt x="1260779" y="0"/>
                  </a:cubicBezTo>
                  <a:cubicBezTo>
                    <a:pt x="1413986" y="-42885"/>
                    <a:pt x="1655480" y="58528"/>
                    <a:pt x="1756201" y="0"/>
                  </a:cubicBezTo>
                  <a:cubicBezTo>
                    <a:pt x="1856922" y="-58528"/>
                    <a:pt x="1972464" y="19281"/>
                    <a:pt x="2153628" y="0"/>
                  </a:cubicBezTo>
                  <a:cubicBezTo>
                    <a:pt x="2334792" y="-19281"/>
                    <a:pt x="2509071" y="1100"/>
                    <a:pt x="2796043" y="0"/>
                  </a:cubicBezTo>
                  <a:cubicBezTo>
                    <a:pt x="3083015" y="-1100"/>
                    <a:pt x="3037749" y="17553"/>
                    <a:pt x="3193470" y="0"/>
                  </a:cubicBezTo>
                  <a:cubicBezTo>
                    <a:pt x="3349191" y="-17553"/>
                    <a:pt x="3500737" y="2762"/>
                    <a:pt x="3639894" y="0"/>
                  </a:cubicBezTo>
                  <a:cubicBezTo>
                    <a:pt x="3779051" y="-2762"/>
                    <a:pt x="4054139" y="40174"/>
                    <a:pt x="4184315" y="0"/>
                  </a:cubicBezTo>
                  <a:cubicBezTo>
                    <a:pt x="4314491" y="-40174"/>
                    <a:pt x="4430850" y="22993"/>
                    <a:pt x="4581741" y="0"/>
                  </a:cubicBezTo>
                  <a:cubicBezTo>
                    <a:pt x="4732632" y="-22993"/>
                    <a:pt x="4994819" y="8780"/>
                    <a:pt x="5169715" y="0"/>
                  </a:cubicBezTo>
                  <a:cubicBezTo>
                    <a:pt x="5306541" y="-18604"/>
                    <a:pt x="5418120" y="141521"/>
                    <a:pt x="5439649" y="269934"/>
                  </a:cubicBezTo>
                  <a:cubicBezTo>
                    <a:pt x="5489214" y="481394"/>
                    <a:pt x="5382359" y="632977"/>
                    <a:pt x="5439649" y="798987"/>
                  </a:cubicBezTo>
                  <a:cubicBezTo>
                    <a:pt x="5496939" y="964997"/>
                    <a:pt x="5406762" y="1117969"/>
                    <a:pt x="5439649" y="1349635"/>
                  </a:cubicBezTo>
                  <a:cubicBezTo>
                    <a:pt x="5458374" y="1492702"/>
                    <a:pt x="5312382" y="1628125"/>
                    <a:pt x="5169715" y="1619569"/>
                  </a:cubicBezTo>
                  <a:cubicBezTo>
                    <a:pt x="5044622" y="1648038"/>
                    <a:pt x="4721211" y="1598013"/>
                    <a:pt x="4576297" y="1619569"/>
                  </a:cubicBezTo>
                  <a:cubicBezTo>
                    <a:pt x="4431383" y="1641125"/>
                    <a:pt x="4341515" y="1605935"/>
                    <a:pt x="4178870" y="1619569"/>
                  </a:cubicBezTo>
                  <a:cubicBezTo>
                    <a:pt x="4016225" y="1633203"/>
                    <a:pt x="3829213" y="1616659"/>
                    <a:pt x="3585452" y="1619569"/>
                  </a:cubicBezTo>
                  <a:cubicBezTo>
                    <a:pt x="3341691" y="1622479"/>
                    <a:pt x="3213122" y="1582907"/>
                    <a:pt x="3090030" y="1619569"/>
                  </a:cubicBezTo>
                  <a:cubicBezTo>
                    <a:pt x="2966938" y="1656231"/>
                    <a:pt x="2684421" y="1554975"/>
                    <a:pt x="2496612" y="1619569"/>
                  </a:cubicBezTo>
                  <a:cubicBezTo>
                    <a:pt x="2308803" y="1684163"/>
                    <a:pt x="2105497" y="1566922"/>
                    <a:pt x="2001190" y="1619569"/>
                  </a:cubicBezTo>
                  <a:cubicBezTo>
                    <a:pt x="1896883" y="1672216"/>
                    <a:pt x="1674182" y="1604523"/>
                    <a:pt x="1358774" y="1619569"/>
                  </a:cubicBezTo>
                  <a:cubicBezTo>
                    <a:pt x="1043366" y="1634615"/>
                    <a:pt x="1006199" y="1566671"/>
                    <a:pt x="814354" y="1619569"/>
                  </a:cubicBezTo>
                  <a:cubicBezTo>
                    <a:pt x="622509" y="1672467"/>
                    <a:pt x="464646" y="1575987"/>
                    <a:pt x="269934" y="1619569"/>
                  </a:cubicBezTo>
                  <a:cubicBezTo>
                    <a:pt x="147865" y="1600836"/>
                    <a:pt x="-28392" y="1524606"/>
                    <a:pt x="0" y="1349635"/>
                  </a:cubicBezTo>
                  <a:cubicBezTo>
                    <a:pt x="-34697" y="1120438"/>
                    <a:pt x="9911" y="927173"/>
                    <a:pt x="0" y="809785"/>
                  </a:cubicBezTo>
                  <a:cubicBezTo>
                    <a:pt x="-9911" y="692397"/>
                    <a:pt x="51669" y="394709"/>
                    <a:pt x="0" y="269934"/>
                  </a:cubicBezTo>
                  <a:close/>
                </a:path>
              </a:pathLst>
            </a:custGeom>
            <a:solidFill>
              <a:srgbClr val="33CCCC"/>
            </a:solidFill>
            <a:ln w="28575" cap="flat" cmpd="sng" algn="ctr">
              <a:noFill/>
              <a:prstDash val="solid"/>
              <a:miter lim="800000"/>
            </a:ln>
            <a:effectLst/>
          </p:spPr>
          <p:txBody>
            <a:bodyPr anchor="ctr"/>
            <a:lstStyle>
              <a:lvl1pPr marL="0" lvl="0" indent="0" algn="l" defTabSz="914400" rtl="0" eaLnBrk="0" fontAlgn="base" latinLnBrk="0" hangingPunct="0">
                <a:lnSpc>
                  <a:spcPct val="100000"/>
                </a:lnSpc>
                <a:spcBef>
                  <a:spcPct val="0"/>
                </a:spcBef>
                <a:spcAft>
                  <a:spcPct val="0"/>
                </a:spcAft>
                <a:buNone/>
                <a:defRPr sz="1800" b="0" i="0" u="none" kern="1200" baseline="0">
                  <a:solidFill>
                    <a:schemeClr val="tx1"/>
                  </a:solidFill>
                  <a:latin typeface="Arial" panose="020B0604020202020204" pitchFamily="34" charset="0"/>
                </a:defRPr>
              </a:lvl1pPr>
              <a:lvl2pPr marL="457200" lvl="1"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2pPr>
              <a:lvl3pPr marL="914400" lvl="2"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3pPr>
              <a:lvl4pPr marL="1371600" lvl="3"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4pPr>
              <a:lvl5pPr marL="1828800" lvl="4" indent="0" algn="l" defTabSz="914400" rtl="0" eaLnBrk="0" fontAlgn="base" latinLnBrk="0" hangingPunct="0">
                <a:lnSpc>
                  <a:spcPct val="100000"/>
                </a:lnSpc>
                <a:spcBef>
                  <a:spcPct val="0"/>
                </a:spcBef>
                <a:spcAft>
                  <a:spcPct val="0"/>
                </a:spcAft>
                <a:buNone/>
                <a:defRPr b="0" i="0" u="none" kern="1200" baseline="0">
                  <a:solidFill>
                    <a:schemeClr val="tx1"/>
                  </a:solidFill>
                  <a:latin typeface="Arial" panose="020B0604020202020204" pitchFamily="34" charset="0"/>
                  <a:ea typeface="+mn-ea"/>
                  <a:cs typeface="+mn-cs"/>
                </a:defRPr>
              </a:lvl5pPr>
            </a:lstStyle>
            <a:p>
              <a:pPr marL="0" marR="0" lvl="0" indent="0" algn="ctr" defTabSz="914400" rtl="0" eaLnBrk="0" fontAlgn="base" latinLnBrk="0" hangingPunct="0">
                <a:lnSpc>
                  <a:spcPct val="150000"/>
                </a:lnSpc>
                <a:spcBef>
                  <a:spcPct val="0"/>
                </a:spcBef>
                <a:spcAft>
                  <a:spcPct val="0"/>
                </a:spcAft>
                <a:buClrTx/>
                <a:buSzTx/>
                <a:buFontTx/>
                <a:buNone/>
                <a:defRPr/>
              </a:pPr>
              <a:endParaRPr kumimoji="0" lang="en-US" altLang="vi-VN" sz="2800" b="1"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10" name="TextBox 9">
              <a:extLst>
                <a:ext uri="{FF2B5EF4-FFF2-40B4-BE49-F238E27FC236}">
                  <a16:creationId xmlns:a16="http://schemas.microsoft.com/office/drawing/2014/main" id="{228A2AC7-5C6B-5386-F31C-A565AC0BD939}"/>
                </a:ext>
              </a:extLst>
            </p:cNvPr>
            <p:cNvSpPr txBox="1"/>
            <p:nvPr/>
          </p:nvSpPr>
          <p:spPr>
            <a:xfrm>
              <a:off x="906012" y="2683004"/>
              <a:ext cx="4681397" cy="1312282"/>
            </a:xfrm>
            <a:prstGeom prst="rect">
              <a:avLst/>
            </a:prstGeom>
            <a:noFill/>
          </p:spPr>
          <p:txBody>
            <a:bodyPr wrap="square" rtlCol="0">
              <a:spAutoFit/>
            </a:bodyPr>
            <a:lstStyle/>
            <a:p>
              <a:pPr marL="0" marR="0" algn="just">
                <a:lnSpc>
                  <a:spcPct val="115000"/>
                </a:lnSpc>
                <a:spcBef>
                  <a:spcPts val="0"/>
                </a:spcBef>
                <a:spcAft>
                  <a:spcPts val="0"/>
                </a:spcAft>
              </a:pPr>
              <a:r>
                <a:rPr lang="vi-VN" sz="3600" dirty="0">
                  <a:effectLst/>
                  <a:latin typeface="Cambria" panose="02040503050406030204" pitchFamily="18" charset="0"/>
                  <a:ea typeface="Cambria" panose="02040503050406030204" pitchFamily="18" charset="0"/>
                </a:rPr>
                <a:t>Quy tắc “5 ngón tay xinh” nhắc nhở các em điều gì?</a:t>
              </a:r>
              <a:endParaRPr lang="en-US" sz="3600" dirty="0">
                <a:effectLst/>
                <a:latin typeface="Cambria" panose="02040503050406030204" pitchFamily="18" charset="0"/>
                <a:ea typeface="Cambria" panose="02040503050406030204" pitchFamily="18" charset="0"/>
              </a:endParaRPr>
            </a:p>
          </p:txBody>
        </p:sp>
      </p:grpSp>
      <p:pic>
        <p:nvPicPr>
          <p:cNvPr id="1026" name="Picture 2" descr="Dạy trẻ tránh bị xâm hại bằng quy tắc 5 ngón tay">
            <a:extLst>
              <a:ext uri="{FF2B5EF4-FFF2-40B4-BE49-F238E27FC236}">
                <a16:creationId xmlns:a16="http://schemas.microsoft.com/office/drawing/2014/main" id="{DFFFF4E4-46EC-463F-AF9C-6DDBE135779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82543" y="162268"/>
            <a:ext cx="4131582" cy="62385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30013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9986668" y="4122891"/>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6"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872" t="61676" b="8620"/>
          <a:stretch>
            <a:fillRect/>
          </a:stretch>
        </p:blipFill>
        <p:spPr>
          <a:xfrm>
            <a:off x="-24062" y="5435646"/>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sp>
        <p:nvSpPr>
          <p:cNvPr id="8" name="圆角矩形 16"/>
          <p:cNvSpPr/>
          <p:nvPr/>
        </p:nvSpPr>
        <p:spPr>
          <a:xfrm>
            <a:off x="5333929" y="888212"/>
            <a:ext cx="2623528" cy="744646"/>
          </a:xfrm>
          <a:prstGeom prst="roundRect">
            <a:avLst>
              <a:gd name="adj" fmla="val 50000"/>
            </a:avLst>
          </a:prstGeom>
          <a:solidFill>
            <a:srgbClr val="F6AB0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56号-萌趣苏打饼" panose="00000500000000000000" pitchFamily="2" charset="-122"/>
              <a:ea typeface="字魂156号-萌趣苏打饼" panose="00000500000000000000" pitchFamily="2" charset="-122"/>
              <a:cs typeface="+mn-cs"/>
            </a:endParaRPr>
          </a:p>
        </p:txBody>
      </p:sp>
      <p:pic>
        <p:nvPicPr>
          <p:cNvPr id="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9295" y="-84756"/>
            <a:ext cx="1940673" cy="1940673"/>
          </a:xfrm>
          <a:prstGeom prst="rect">
            <a:avLst/>
          </a:prstGeom>
        </p:spPr>
      </p:pic>
      <p:sp>
        <p:nvSpPr>
          <p:cNvPr id="10" name="TextBox 9"/>
          <p:cNvSpPr txBox="1"/>
          <p:nvPr/>
        </p:nvSpPr>
        <p:spPr>
          <a:xfrm>
            <a:off x="5524036" y="902559"/>
            <a:ext cx="2313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Kết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rPr>
              <a:t>luận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grpSp>
        <p:nvGrpSpPr>
          <p:cNvPr id="12" name="Group 11"/>
          <p:cNvGrpSpPr/>
          <p:nvPr/>
        </p:nvGrpSpPr>
        <p:grpSpPr>
          <a:xfrm>
            <a:off x="2406124" y="1915885"/>
            <a:ext cx="8377598" cy="4532276"/>
            <a:chOff x="8407682" y="1855672"/>
            <a:chExt cx="3476267" cy="2021679"/>
          </a:xfrm>
        </p:grpSpPr>
        <p:sp>
          <p:nvSpPr>
            <p:cNvPr id="13" name="Google Shape;117;p2"/>
            <p:cNvSpPr/>
            <p:nvPr/>
          </p:nvSpPr>
          <p:spPr>
            <a:xfrm>
              <a:off x="8407682" y="1855672"/>
              <a:ext cx="3476267" cy="2021679"/>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ED7D31"/>
                </a:solidFill>
                <a:effectLst/>
                <a:uLnTx/>
                <a:uFillTx/>
                <a:latin typeface="Tahoma" panose="020B0604030504040204"/>
                <a:ea typeface="Tahoma" panose="020B0604030504040204"/>
                <a:cs typeface="Tahoma" panose="020B0604030504040204"/>
                <a:sym typeface="Tahoma" panose="020B0604030504040204"/>
              </a:endParaRPr>
            </a:p>
          </p:txBody>
        </p:sp>
        <p:sp>
          <p:nvSpPr>
            <p:cNvPr id="14" name="TextBox 13"/>
            <p:cNvSpPr txBox="1"/>
            <p:nvPr/>
          </p:nvSpPr>
          <p:spPr>
            <a:xfrm>
              <a:off x="8491837" y="2003307"/>
              <a:ext cx="3378560" cy="168863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FF0000"/>
                  </a:solidFill>
                  <a:effectLst/>
                  <a:latin typeface="Cambria" panose="02040503050406030204" pitchFamily="18" charset="0"/>
                  <a:ea typeface="Cambria" panose="02040503050406030204" pitchFamily="18" charset="0"/>
                </a:rPr>
                <a:t>   </a:t>
              </a:r>
              <a:r>
                <a:rPr lang="vi-VN" sz="4000" dirty="0">
                  <a:solidFill>
                    <a:srgbClr val="FF0000"/>
                  </a:solidFill>
                  <a:effectLst/>
                  <a:latin typeface="Cambria" panose="02040503050406030204" pitchFamily="18" charset="0"/>
                  <a:ea typeface="Cambria" panose="02040503050406030204" pitchFamily="18" charset="0"/>
                </a:rPr>
                <a:t>Có nhiều nguy cơ bị xâm hại từ những người xa lạ, thậm chí từ những người quen thuộc xung quanh. Vì vậy, các em cần tỉnh táo nhận diện được những nguy cơ đó để phòng, tránh xâm hại.</a:t>
              </a:r>
              <a:endParaRPr kumimoji="0" lang="vi-VN" sz="54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spTree>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085115" y="163286"/>
            <a:ext cx="5823856" cy="1491343"/>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8"/>
            <p:cNvSpPr txBox="1"/>
            <p:nvPr/>
          </p:nvSpPr>
          <p:spPr>
            <a:xfrm>
              <a:off x="4714241" y="519709"/>
              <a:ext cx="6833324" cy="1575178"/>
            </a:xfrm>
            <a:prstGeom prst="rect">
              <a:avLst/>
            </a:prstGeom>
          </p:spPr>
          <p:txBody>
            <a:bodyPr wrap="square" lIns="0" tIns="0" rIns="0" bIns="0" rtlCol="0" anchor="t">
              <a:spAutoFit/>
            </a:bodyPr>
            <a:lstStyle/>
            <a:p>
              <a:pPr marL="0" marR="0" lvl="0" indent="0" algn="just" defTabSz="914400" rtl="0" eaLnBrk="1" fontAlgn="auto" latinLnBrk="0" hangingPunct="1">
                <a:lnSpc>
                  <a:spcPct val="115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hãy</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quan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thực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3" name="Picture 2">
            <a:extLst>
              <a:ext uri="{FF2B5EF4-FFF2-40B4-BE49-F238E27FC236}">
                <a16:creationId xmlns:a16="http://schemas.microsoft.com/office/drawing/2014/main" id="{D0061458-046E-09A7-54E9-4DBF1046842A}"/>
              </a:ext>
            </a:extLst>
          </p:cNvPr>
          <p:cNvPicPr>
            <a:picLocks noChangeAspect="1"/>
          </p:cNvPicPr>
          <p:nvPr/>
        </p:nvPicPr>
        <p:blipFill>
          <a:blip r:embed="rId2"/>
          <a:stretch>
            <a:fillRect/>
          </a:stretch>
        </p:blipFill>
        <p:spPr>
          <a:xfrm>
            <a:off x="391887" y="336647"/>
            <a:ext cx="5442856" cy="6150559"/>
          </a:xfrm>
          <a:prstGeom prst="rect">
            <a:avLst/>
          </a:prstGeom>
        </p:spPr>
      </p:pic>
      <p:sp>
        <p:nvSpPr>
          <p:cNvPr id="5" name="矩形: 圆角 33">
            <a:extLst>
              <a:ext uri="{FF2B5EF4-FFF2-40B4-BE49-F238E27FC236}">
                <a16:creationId xmlns:a16="http://schemas.microsoft.com/office/drawing/2014/main" id="{EEA9C19D-10CE-3515-9B58-119B1443CB2E}"/>
              </a:ext>
            </a:extLst>
          </p:cNvPr>
          <p:cNvSpPr/>
          <p:nvPr/>
        </p:nvSpPr>
        <p:spPr>
          <a:xfrm>
            <a:off x="6003308" y="1869835"/>
            <a:ext cx="5981863" cy="1798651"/>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a:solidFill>
                  <a:schemeClr val="tx1"/>
                </a:solidFill>
                <a:latin typeface="Cambria" panose="02040503050406030204" pitchFamily="18" charset="0"/>
                <a:ea typeface="阿里巴巴普惠体" panose="00020600040101010101"/>
              </a:rPr>
              <a:t>Em hãy nêu cách phòng, tránh bị xâm hại trong các bức tranh trên.</a:t>
            </a:r>
            <a:endParaRPr lang="en-US" altLang="zh-CN" sz="3600" b="1" dirty="0">
              <a:solidFill>
                <a:schemeClr val="tx1"/>
              </a:solidFill>
              <a:latin typeface="Cambria" panose="02040503050406030204" pitchFamily="18" charset="0"/>
              <a:ea typeface="阿里巴巴普惠体" panose="00020600040101010101"/>
            </a:endParaRPr>
          </a:p>
        </p:txBody>
      </p:sp>
      <p:sp>
        <p:nvSpPr>
          <p:cNvPr id="6" name="矩形: 圆角 33">
            <a:extLst>
              <a:ext uri="{FF2B5EF4-FFF2-40B4-BE49-F238E27FC236}">
                <a16:creationId xmlns:a16="http://schemas.microsoft.com/office/drawing/2014/main" id="{DE7E0E5F-3EEC-970D-8153-178A730ECA40}"/>
              </a:ext>
            </a:extLst>
          </p:cNvPr>
          <p:cNvSpPr/>
          <p:nvPr/>
        </p:nvSpPr>
        <p:spPr>
          <a:xfrm>
            <a:off x="6041571" y="4155835"/>
            <a:ext cx="5845629" cy="1798651"/>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dirty="0" err="1">
                <a:solidFill>
                  <a:schemeClr val="tx1"/>
                </a:solidFill>
                <a:latin typeface="Cambria" panose="02040503050406030204" pitchFamily="18" charset="0"/>
                <a:ea typeface="阿里巴巴普惠体" panose="00020600040101010101"/>
              </a:rPr>
              <a:t>Hãy</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nêu</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thêm</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cách</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phòng</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tránh</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bị</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xâm</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hại</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khác</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mà</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em</a:t>
            </a:r>
            <a:r>
              <a:rPr lang="en-US" altLang="zh-CN" sz="3600" b="1" dirty="0">
                <a:solidFill>
                  <a:schemeClr val="tx1"/>
                </a:solidFill>
                <a:latin typeface="Cambria" panose="02040503050406030204" pitchFamily="18" charset="0"/>
                <a:ea typeface="阿里巴巴普惠体" panose="00020600040101010101"/>
              </a:rPr>
              <a:t> </a:t>
            </a:r>
            <a:r>
              <a:rPr lang="en-US" altLang="zh-CN" sz="3600" b="1" dirty="0" err="1">
                <a:solidFill>
                  <a:schemeClr val="tx1"/>
                </a:solidFill>
                <a:latin typeface="Cambria" panose="02040503050406030204" pitchFamily="18" charset="0"/>
                <a:ea typeface="阿里巴巴普惠体" panose="00020600040101010101"/>
              </a:rPr>
              <a:t>biết</a:t>
            </a:r>
            <a:r>
              <a:rPr lang="en-US" altLang="zh-CN" sz="3600" b="1" dirty="0">
                <a:solidFill>
                  <a:schemeClr val="tx1"/>
                </a:solidFill>
                <a:latin typeface="Cambria" panose="02040503050406030204" pitchFamily="18" charset="0"/>
                <a:ea typeface="阿里巴巴普惠体" panose="00020600040101010101"/>
              </a:rPr>
              <a:t>.</a:t>
            </a:r>
          </a:p>
        </p:txBody>
      </p:sp>
    </p:spTree>
    <p:extLst>
      <p:ext uri="{BB962C8B-B14F-4D97-AF65-F5344CB8AC3E}">
        <p14:creationId xmlns:p14="http://schemas.microsoft.com/office/powerpoint/2010/main" val="313407473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3921760"/>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64607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002060"/>
                  </a:solidFill>
                  <a:latin typeface="Cambria" panose="02040503050406030204" pitchFamily="18" charset="0"/>
                  <a:ea typeface="Cambria" panose="02040503050406030204" pitchFamily="18" charset="0"/>
                </a:rPr>
                <a:t>V</a:t>
              </a: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iệc bạn nữ từ chối không đi cùng người lạ có tác dụng phòng, tránh được những nguy cơ bị xâm hại.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4" name="Picture 3">
            <a:extLst>
              <a:ext uri="{FF2B5EF4-FFF2-40B4-BE49-F238E27FC236}">
                <a16:creationId xmlns:a16="http://schemas.microsoft.com/office/drawing/2014/main" id="{07BDABB2-EEE1-0475-9963-F44F7946F45F}"/>
              </a:ext>
            </a:extLst>
          </p:cNvPr>
          <p:cNvPicPr>
            <a:picLocks noChangeAspect="1"/>
          </p:cNvPicPr>
          <p:nvPr/>
        </p:nvPicPr>
        <p:blipFill>
          <a:blip r:embed="rId4"/>
          <a:stretch>
            <a:fillRect/>
          </a:stretch>
        </p:blipFill>
        <p:spPr>
          <a:xfrm>
            <a:off x="647019" y="1460727"/>
            <a:ext cx="4410075" cy="4829175"/>
          </a:xfrm>
          <a:prstGeom prst="rect">
            <a:avLst/>
          </a:prstGeom>
        </p:spPr>
      </p:pic>
    </p:spTree>
    <p:extLst>
      <p:ext uri="{BB962C8B-B14F-4D97-AF65-F5344CB8AC3E}">
        <p14:creationId xmlns:p14="http://schemas.microsoft.com/office/powerpoint/2010/main" val="222320679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4302007"/>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63148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002060"/>
                  </a:solidFill>
                  <a:latin typeface="Cambria" panose="02040503050406030204" pitchFamily="18" charset="0"/>
                  <a:ea typeface="Cambria" panose="02040503050406030204" pitchFamily="18" charset="0"/>
                </a:rPr>
                <a:t>B</a:t>
              </a:r>
              <a:r>
                <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nam đã biết từ chối nhận quà từ người phụ nữ mà bạn không quen, điều này giúp bạn tránh được những nguy cơ bị xâm hại.</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5" name="Picture 4">
            <a:extLst>
              <a:ext uri="{FF2B5EF4-FFF2-40B4-BE49-F238E27FC236}">
                <a16:creationId xmlns:a16="http://schemas.microsoft.com/office/drawing/2014/main" id="{6ECD6929-3D66-BDB4-8239-9A58B0E4818E}"/>
              </a:ext>
            </a:extLst>
          </p:cNvPr>
          <p:cNvPicPr>
            <a:picLocks noChangeAspect="1"/>
          </p:cNvPicPr>
          <p:nvPr/>
        </p:nvPicPr>
        <p:blipFill>
          <a:blip r:embed="rId4"/>
          <a:stretch>
            <a:fillRect/>
          </a:stretch>
        </p:blipFill>
        <p:spPr>
          <a:xfrm>
            <a:off x="618444" y="1451882"/>
            <a:ext cx="4162425" cy="4781550"/>
          </a:xfrm>
          <a:prstGeom prst="rect">
            <a:avLst/>
          </a:prstGeom>
        </p:spPr>
      </p:pic>
    </p:spTree>
    <p:extLst>
      <p:ext uri="{BB962C8B-B14F-4D97-AF65-F5344CB8AC3E}">
        <p14:creationId xmlns:p14="http://schemas.microsoft.com/office/powerpoint/2010/main" val="218325931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392816" cy="4302007"/>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368338"/>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a:solidFill>
                    <a:srgbClr val="002060"/>
                  </a:solidFill>
                  <a:latin typeface="Cambria" panose="02040503050406030204" pitchFamily="18" charset="0"/>
                  <a:ea typeface="Cambria" panose="02040503050406030204" pitchFamily="18" charset="0"/>
                </a:rPr>
                <a:t>B</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nữ đã biết cách phòng tránh khi bạn kiên quyết không cho người lạ vào nhà vì việc ở nhà một mình mà có người lạ xin vào nhà có thể dẫn đến nguy cơ bị xâm hại.</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4" name="Picture 3">
            <a:extLst>
              <a:ext uri="{FF2B5EF4-FFF2-40B4-BE49-F238E27FC236}">
                <a16:creationId xmlns:a16="http://schemas.microsoft.com/office/drawing/2014/main" id="{5DAA5B99-9798-F0B8-E245-20F3D02A80A7}"/>
              </a:ext>
            </a:extLst>
          </p:cNvPr>
          <p:cNvPicPr>
            <a:picLocks noChangeAspect="1"/>
          </p:cNvPicPr>
          <p:nvPr/>
        </p:nvPicPr>
        <p:blipFill>
          <a:blip r:embed="rId4"/>
          <a:stretch>
            <a:fillRect/>
          </a:stretch>
        </p:blipFill>
        <p:spPr>
          <a:xfrm>
            <a:off x="676275" y="1317851"/>
            <a:ext cx="4286250" cy="4962525"/>
          </a:xfrm>
          <a:prstGeom prst="rect">
            <a:avLst/>
          </a:prstGeom>
        </p:spPr>
      </p:pic>
    </p:spTree>
    <p:extLst>
      <p:ext uri="{BB962C8B-B14F-4D97-AF65-F5344CB8AC3E}">
        <p14:creationId xmlns:p14="http://schemas.microsoft.com/office/powerpoint/2010/main" val="234437028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1"/>
            <a:ext cx="6392816" cy="4144554"/>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41219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002060"/>
                  </a:solidFill>
                  <a:latin typeface="Cambria" panose="02040503050406030204" pitchFamily="18" charset="0"/>
                  <a:ea typeface="Cambria" panose="02040503050406030204" pitchFamily="18" charset="0"/>
                </a:rPr>
                <a:t>B</a:t>
              </a: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nữ luôn đi cùng người thân những lúc phải đi bộ ở nơi vắng vẻ đã tránh được nguy cơ bị xâm hại.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5" name="Picture 4">
            <a:extLst>
              <a:ext uri="{FF2B5EF4-FFF2-40B4-BE49-F238E27FC236}">
                <a16:creationId xmlns:a16="http://schemas.microsoft.com/office/drawing/2014/main" id="{CCF1C272-E40C-F6DA-3B54-3553EB4FBA12}"/>
              </a:ext>
            </a:extLst>
          </p:cNvPr>
          <p:cNvPicPr>
            <a:picLocks noChangeAspect="1"/>
          </p:cNvPicPr>
          <p:nvPr/>
        </p:nvPicPr>
        <p:blipFill>
          <a:blip r:embed="rId4"/>
          <a:stretch>
            <a:fillRect/>
          </a:stretch>
        </p:blipFill>
        <p:spPr>
          <a:xfrm>
            <a:off x="749753" y="1378404"/>
            <a:ext cx="4095750" cy="4819650"/>
          </a:xfrm>
          <a:prstGeom prst="rect">
            <a:avLst/>
          </a:prstGeom>
        </p:spPr>
      </p:pic>
    </p:spTree>
    <p:extLst>
      <p:ext uri="{BB962C8B-B14F-4D97-AF65-F5344CB8AC3E}">
        <p14:creationId xmlns:p14="http://schemas.microsoft.com/office/powerpoint/2010/main" val="351974990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83772" y="1621973"/>
            <a:ext cx="10831285" cy="4615542"/>
            <a:chOff x="5521233" y="3231449"/>
            <a:chExt cx="5738950" cy="3155978"/>
          </a:xfrm>
        </p:grpSpPr>
        <p:grpSp>
          <p:nvGrpSpPr>
            <p:cNvPr id="10" name="Group 2"/>
            <p:cNvGrpSpPr/>
            <p:nvPr/>
          </p:nvGrpSpPr>
          <p:grpSpPr>
            <a:xfrm rot="-5400000">
              <a:off x="6812719" y="1939963"/>
              <a:ext cx="3155978" cy="5738950"/>
              <a:chOff x="-92420" y="22518"/>
              <a:chExt cx="5297636" cy="12490206"/>
            </a:xfrm>
          </p:grpSpPr>
          <p:sp>
            <p:nvSpPr>
              <p:cNvPr id="11" name="Freeform 3"/>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endParaRPr lang="en-US"/>
              </a:p>
            </p:txBody>
          </p:sp>
          <p:sp>
            <p:nvSpPr>
              <p:cNvPr id="12" name="Freeform 4"/>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sp>
            <p:nvSpPr>
              <p:cNvPr id="13" name="Freeform 4"/>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endParaRPr lang="en-US"/>
              </a:p>
            </p:txBody>
          </p:sp>
        </p:grpSp>
        <p:sp>
          <p:nvSpPr>
            <p:cNvPr id="14" name="TextBox 13"/>
            <p:cNvSpPr txBox="1"/>
            <p:nvPr/>
          </p:nvSpPr>
          <p:spPr>
            <a:xfrm>
              <a:off x="6051870" y="3513909"/>
              <a:ext cx="4712284" cy="2216305"/>
            </a:xfrm>
            <a:prstGeom prst="rect">
              <a:avLst/>
            </a:prstGeom>
            <a:noFill/>
          </p:spPr>
          <p:txBody>
            <a:bodyPr wrap="square" rtlCol="0">
              <a:spAutoFit/>
            </a:bodyPr>
            <a:lstStyle/>
            <a:p>
              <a:pPr marL="457200" marR="0" indent="-457200" algn="just">
                <a:spcBef>
                  <a:spcPts val="0"/>
                </a:spcBef>
                <a:spcAft>
                  <a:spcPts val="0"/>
                </a:spcAft>
                <a:buFont typeface="Arial" panose="020B0604020202020204" pitchFamily="34" charset="0"/>
                <a:buChar char="•"/>
              </a:pPr>
              <a:r>
                <a:rPr lang="en-US" sz="3200" dirty="0">
                  <a:latin typeface="Cambria" panose="02040503050406030204" pitchFamily="18" charset="0"/>
                  <a:ea typeface="Cambria" panose="02040503050406030204" pitchFamily="18" charset="0"/>
                </a:rPr>
                <a:t>K</a:t>
              </a:r>
              <a:r>
                <a:rPr lang="vi-VN" sz="3200" dirty="0">
                  <a:effectLst/>
                  <a:latin typeface="Cambria" panose="02040503050406030204" pitchFamily="18" charset="0"/>
                  <a:ea typeface="Cambria" panose="02040503050406030204" pitchFamily="18" charset="0"/>
                </a:rPr>
                <a:t>hông cho người khác chạm vào vùng nhạy cảm hay có những hành động ôm ấp, vuốt ve;</a:t>
              </a:r>
              <a:endParaRPr lang="en-US" sz="3200" dirty="0">
                <a:effectLst/>
                <a:latin typeface="Cambria" panose="02040503050406030204" pitchFamily="18" charset="0"/>
                <a:ea typeface="Cambria" panose="02040503050406030204" pitchFamily="18" charset="0"/>
              </a:endParaRPr>
            </a:p>
            <a:p>
              <a:pPr marL="457200" marR="0" indent="-457200" algn="just">
                <a:spcBef>
                  <a:spcPts val="0"/>
                </a:spcBef>
                <a:spcAft>
                  <a:spcPts val="0"/>
                </a:spcAft>
                <a:buFont typeface="Arial" panose="020B0604020202020204" pitchFamily="34" charset="0"/>
                <a:buChar char="•"/>
              </a:pPr>
              <a:r>
                <a:rPr lang="en-US" sz="3200" dirty="0">
                  <a:latin typeface="Cambria" panose="02040503050406030204" pitchFamily="18" charset="0"/>
                  <a:ea typeface="Cambria" panose="02040503050406030204" pitchFamily="18" charset="0"/>
                </a:rPr>
                <a:t>K</a:t>
              </a:r>
              <a:r>
                <a:rPr lang="vi-VN" sz="3200" dirty="0">
                  <a:effectLst/>
                  <a:latin typeface="Cambria" panose="02040503050406030204" pitchFamily="18" charset="0"/>
                  <a:ea typeface="Cambria" panose="02040503050406030204" pitchFamily="18" charset="0"/>
                </a:rPr>
                <a:t>hông chạm vào vùng nhạy cảm của người khác; </a:t>
              </a:r>
              <a:endParaRPr lang="en-US" sz="3200" dirty="0">
                <a:effectLst/>
                <a:latin typeface="Cambria" panose="02040503050406030204" pitchFamily="18" charset="0"/>
                <a:ea typeface="Cambria" panose="02040503050406030204" pitchFamily="18" charset="0"/>
              </a:endParaRPr>
            </a:p>
            <a:p>
              <a:pPr marL="457200" marR="0" indent="-457200" algn="just">
                <a:spcBef>
                  <a:spcPts val="0"/>
                </a:spcBef>
                <a:spcAft>
                  <a:spcPts val="0"/>
                </a:spcAft>
                <a:buFont typeface="Arial" panose="020B0604020202020204" pitchFamily="34" charset="0"/>
                <a:buChar char="•"/>
              </a:pPr>
              <a:r>
                <a:rPr lang="en-US" sz="3200" dirty="0">
                  <a:latin typeface="Cambria" panose="02040503050406030204" pitchFamily="18" charset="0"/>
                  <a:ea typeface="Cambria" panose="02040503050406030204" pitchFamily="18" charset="0"/>
                </a:rPr>
                <a:t>K</a:t>
              </a:r>
              <a:r>
                <a:rPr lang="vi-VN" sz="3200" dirty="0">
                  <a:effectLst/>
                  <a:latin typeface="Cambria" panose="02040503050406030204" pitchFamily="18" charset="0"/>
                  <a:ea typeface="Cambria" panose="02040503050406030204" pitchFamily="18" charset="0"/>
                </a:rPr>
                <a:t>hông nên tò mò về cơ thể người khác để tránh bị lợi dụng dụ dỗ hay vô tình kích thích thú tính của những kẻ xấu...</a:t>
              </a:r>
              <a:endParaRPr lang="en-US" sz="3200" dirty="0">
                <a:effectLst/>
                <a:latin typeface="Cambria" panose="02040503050406030204" pitchFamily="18" charset="0"/>
                <a:ea typeface="Cambria" panose="02040503050406030204" pitchFamily="18" charset="0"/>
              </a:endParaRPr>
            </a:p>
          </p:txBody>
        </p:sp>
      </p:grpSp>
      <p:sp>
        <p:nvSpPr>
          <p:cNvPr id="2" name="矩形: 圆角 33">
            <a:extLst>
              <a:ext uri="{FF2B5EF4-FFF2-40B4-BE49-F238E27FC236}">
                <a16:creationId xmlns:a16="http://schemas.microsoft.com/office/drawing/2014/main" id="{A24FC57F-9FFB-AE44-80D8-A5AA978DCC79}"/>
              </a:ext>
            </a:extLst>
          </p:cNvPr>
          <p:cNvSpPr/>
          <p:nvPr/>
        </p:nvSpPr>
        <p:spPr>
          <a:xfrm>
            <a:off x="2019137" y="215206"/>
            <a:ext cx="7854208" cy="1210822"/>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en-US" altLang="zh-CN" sz="3600" b="1">
                <a:solidFill>
                  <a:schemeClr val="tx1"/>
                </a:solidFill>
                <a:latin typeface="Cambria" panose="02040503050406030204" pitchFamily="18" charset="0"/>
                <a:ea typeface="阿里巴巴普惠体" panose="00020600040101010101"/>
              </a:rPr>
              <a:t>Những cách khác để phòng, tránh bị xâm hại</a:t>
            </a:r>
            <a:endParaRPr lang="en-US" altLang="zh-CN" sz="3600" b="1" dirty="0">
              <a:solidFill>
                <a:schemeClr val="tx1"/>
              </a:solidFill>
              <a:latin typeface="Cambria" panose="02040503050406030204" pitchFamily="18" charset="0"/>
              <a:ea typeface="阿里巴巴普惠体" panose="00020600040101010101"/>
            </a:endParaRPr>
          </a:p>
        </p:txBody>
      </p:sp>
    </p:spTree>
    <p:extLst>
      <p:ext uri="{BB962C8B-B14F-4D97-AF65-F5344CB8AC3E}">
        <p14:creationId xmlns:p14="http://schemas.microsoft.com/office/powerpoint/2010/main" val="334578849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653143" y="293915"/>
            <a:ext cx="11168743" cy="925285"/>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200" b="0" i="0" u="none" strike="noStrike" kern="1200" cap="none" spc="0" normalizeH="0" baseline="0" noProof="0">
                  <a:ln>
                    <a:noFill/>
                  </a:ln>
                  <a:solidFill>
                    <a:prstClr val="black"/>
                  </a:solidFill>
                  <a:effectLst/>
                  <a:uLnTx/>
                  <a:uFillTx/>
                  <a:latin typeface="Calibri"/>
                  <a:ea typeface="+mn-ea"/>
                  <a:cs typeface="+mn-cs"/>
                </a:endParaRPr>
              </a:p>
            </p:txBody>
          </p:sp>
        </p:grpSp>
        <p:sp>
          <p:nvSpPr>
            <p:cNvPr id="10" name="TextBox 8"/>
            <p:cNvSpPr txBox="1"/>
            <p:nvPr/>
          </p:nvSpPr>
          <p:spPr>
            <a:xfrm>
              <a:off x="4714241" y="519709"/>
              <a:ext cx="6833324" cy="1912413"/>
            </a:xfrm>
            <a:prstGeom prst="rect">
              <a:avLst/>
            </a:prstGeom>
          </p:spPr>
          <p:txBody>
            <a:bodyPr wrap="square" lIns="0" tIns="0" rIns="0" bIns="0" rtlCol="0" anchor="t">
              <a:sp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hãy</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quan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sát</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các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bức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tranh</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và</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thực</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hiện</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yêu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3200" b="1" i="1"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cầu</a:t>
              </a:r>
              <a:r>
                <a:rPr kumimoji="0" lang="en-US" sz="3200" b="1" i="1"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a:t>
              </a:r>
              <a:endParaRPr kumimoji="0" lang="en-US" sz="32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pic>
        <p:nvPicPr>
          <p:cNvPr id="4" name="Picture 3">
            <a:extLst>
              <a:ext uri="{FF2B5EF4-FFF2-40B4-BE49-F238E27FC236}">
                <a16:creationId xmlns:a16="http://schemas.microsoft.com/office/drawing/2014/main" id="{0792DECE-7FB8-6994-1A72-83B0068C75E7}"/>
              </a:ext>
            </a:extLst>
          </p:cNvPr>
          <p:cNvPicPr>
            <a:picLocks noChangeAspect="1"/>
          </p:cNvPicPr>
          <p:nvPr/>
        </p:nvPicPr>
        <p:blipFill>
          <a:blip r:embed="rId2"/>
          <a:stretch>
            <a:fillRect/>
          </a:stretch>
        </p:blipFill>
        <p:spPr>
          <a:xfrm>
            <a:off x="1959428" y="1298802"/>
            <a:ext cx="7848599" cy="2980958"/>
          </a:xfrm>
          <a:prstGeom prst="rect">
            <a:avLst/>
          </a:prstGeom>
        </p:spPr>
      </p:pic>
      <p:pic>
        <p:nvPicPr>
          <p:cNvPr id="12" name="Picture 11">
            <a:extLst>
              <a:ext uri="{FF2B5EF4-FFF2-40B4-BE49-F238E27FC236}">
                <a16:creationId xmlns:a16="http://schemas.microsoft.com/office/drawing/2014/main" id="{DD38C892-C77A-A5DC-5098-AA1259C8665C}"/>
              </a:ext>
            </a:extLst>
          </p:cNvPr>
          <p:cNvPicPr>
            <a:picLocks noChangeAspect="1"/>
          </p:cNvPicPr>
          <p:nvPr/>
        </p:nvPicPr>
        <p:blipFill>
          <a:blip r:embed="rId3"/>
          <a:stretch>
            <a:fillRect/>
          </a:stretch>
        </p:blipFill>
        <p:spPr>
          <a:xfrm>
            <a:off x="2213882" y="4259716"/>
            <a:ext cx="3435804" cy="2380952"/>
          </a:xfrm>
          <a:prstGeom prst="rect">
            <a:avLst/>
          </a:prstGeom>
        </p:spPr>
      </p:pic>
      <p:pic>
        <p:nvPicPr>
          <p:cNvPr id="14" name="Picture 13">
            <a:extLst>
              <a:ext uri="{FF2B5EF4-FFF2-40B4-BE49-F238E27FC236}">
                <a16:creationId xmlns:a16="http://schemas.microsoft.com/office/drawing/2014/main" id="{982C1401-ECDE-B6C9-6235-BD4340F64315}"/>
              </a:ext>
            </a:extLst>
          </p:cNvPr>
          <p:cNvPicPr>
            <a:picLocks noChangeAspect="1"/>
          </p:cNvPicPr>
          <p:nvPr/>
        </p:nvPicPr>
        <p:blipFill>
          <a:blip r:embed="rId4"/>
          <a:stretch>
            <a:fillRect/>
          </a:stretch>
        </p:blipFill>
        <p:spPr>
          <a:xfrm>
            <a:off x="6019800" y="4279447"/>
            <a:ext cx="4114800" cy="2305050"/>
          </a:xfrm>
          <a:prstGeom prst="rect">
            <a:avLst/>
          </a:prstGeom>
        </p:spPr>
      </p:pic>
    </p:spTree>
    <p:extLst>
      <p:ext uri="{BB962C8B-B14F-4D97-AF65-F5344CB8AC3E}">
        <p14:creationId xmlns:p14="http://schemas.microsoft.com/office/powerpoint/2010/main" val="33109208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fade">
                                      <p:cBhvr>
                                        <p:cTn id="22" dur="1000"/>
                                        <p:tgtEl>
                                          <p:spTgt spid="12"/>
                                        </p:tgtEl>
                                      </p:cBhvr>
                                    </p:animEffect>
                                    <p:anim calcmode="lin" valueType="num">
                                      <p:cBhvr>
                                        <p:cTn id="23" dur="1000" fill="hold"/>
                                        <p:tgtEl>
                                          <p:spTgt spid="12"/>
                                        </p:tgtEl>
                                        <p:attrNameLst>
                                          <p:attrName>ppt_x</p:attrName>
                                        </p:attrNameLst>
                                      </p:cBhvr>
                                      <p:tavLst>
                                        <p:tav tm="0">
                                          <p:val>
                                            <p:strVal val="#ppt_x"/>
                                          </p:val>
                                        </p:tav>
                                        <p:tav tm="100000">
                                          <p:val>
                                            <p:strVal val="#ppt_x"/>
                                          </p:val>
                                        </p:tav>
                                      </p:tavLst>
                                    </p:anim>
                                    <p:anim calcmode="lin" valueType="num">
                                      <p:cBhvr>
                                        <p:cTn id="2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383" y="3186145"/>
            <a:ext cx="5227629" cy="3567351"/>
          </a:xfrm>
          <a:prstGeom prst="rect">
            <a:avLst/>
          </a:prstGeom>
        </p:spPr>
      </p:pic>
      <p:grpSp>
        <p:nvGrpSpPr>
          <p:cNvPr id="8" name="Group 7"/>
          <p:cNvGrpSpPr/>
          <p:nvPr/>
        </p:nvGrpSpPr>
        <p:grpSpPr>
          <a:xfrm>
            <a:off x="871446" y="555173"/>
            <a:ext cx="9655040" cy="1502226"/>
            <a:chOff x="457789" y="2120323"/>
            <a:chExt cx="6162594" cy="845307"/>
          </a:xfrm>
        </p:grpSpPr>
        <p:sp>
          <p:nvSpPr>
            <p:cNvPr id="9" name="Freeform 3"/>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10" name="TextBox 9"/>
            <p:cNvSpPr txBox="1"/>
            <p:nvPr/>
          </p:nvSpPr>
          <p:spPr>
            <a:xfrm>
              <a:off x="509450" y="2120323"/>
              <a:ext cx="6097870" cy="67542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Em hãy nêu cách ứng phó khi có nguy cơ bị xâm hại trong các bức tranh trên?</a:t>
              </a:r>
              <a:endParaRPr kumimoji="0" lang="en-US"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grpSp>
        <p:nvGrpSpPr>
          <p:cNvPr id="3" name="Group 2">
            <a:extLst>
              <a:ext uri="{FF2B5EF4-FFF2-40B4-BE49-F238E27FC236}">
                <a16:creationId xmlns:a16="http://schemas.microsoft.com/office/drawing/2014/main" id="{B36C1C0E-8556-BA8D-7ABC-A246D3841E2E}"/>
              </a:ext>
            </a:extLst>
          </p:cNvPr>
          <p:cNvGrpSpPr/>
          <p:nvPr/>
        </p:nvGrpSpPr>
        <p:grpSpPr>
          <a:xfrm>
            <a:off x="642845" y="2634345"/>
            <a:ext cx="6247812" cy="2155369"/>
            <a:chOff x="457789" y="2120323"/>
            <a:chExt cx="6162594" cy="845307"/>
          </a:xfrm>
        </p:grpSpPr>
        <p:sp>
          <p:nvSpPr>
            <p:cNvPr id="4" name="Freeform 3">
              <a:extLst>
                <a:ext uri="{FF2B5EF4-FFF2-40B4-BE49-F238E27FC236}">
                  <a16:creationId xmlns:a16="http://schemas.microsoft.com/office/drawing/2014/main" id="{1EF5AB1E-B97F-EC77-DBC9-92DE7A1E8487}"/>
                </a:ext>
              </a:extLst>
            </p:cNvPr>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black"/>
                </a:solidFill>
                <a:effectLst/>
                <a:uLnTx/>
                <a:uFillTx/>
                <a:latin typeface="Calibri"/>
                <a:ea typeface="+mn-ea"/>
                <a:cs typeface="+mn-cs"/>
              </a:endParaRPr>
            </a:p>
          </p:txBody>
        </p:sp>
        <p:sp>
          <p:nvSpPr>
            <p:cNvPr id="5" name="TextBox 4">
              <a:extLst>
                <a:ext uri="{FF2B5EF4-FFF2-40B4-BE49-F238E27FC236}">
                  <a16:creationId xmlns:a16="http://schemas.microsoft.com/office/drawing/2014/main" id="{58E089D8-F2D7-E7CE-D724-81EB1D8248CD}"/>
                </a:ext>
              </a:extLst>
            </p:cNvPr>
            <p:cNvSpPr txBox="1"/>
            <p:nvPr/>
          </p:nvSpPr>
          <p:spPr>
            <a:xfrm>
              <a:off x="509450" y="2120323"/>
              <a:ext cx="6097870" cy="68802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6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Ngoài ra, còn có cách ứng phó nào khác khi có cơ bị xâm hại?</a:t>
              </a:r>
            </a:p>
          </p:txBody>
        </p:sp>
      </p:grpSp>
    </p:spTree>
    <p:extLst>
      <p:ext uri="{BB962C8B-B14F-4D97-AF65-F5344CB8AC3E}">
        <p14:creationId xmlns:p14="http://schemas.microsoft.com/office/powerpoint/2010/main" val="34130711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392816" cy="4302007"/>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41219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400" dirty="0">
                  <a:solidFill>
                    <a:srgbClr val="002060"/>
                  </a:solidFill>
                  <a:latin typeface="Cambria" panose="02040503050406030204" pitchFamily="18" charset="0"/>
                  <a:ea typeface="Cambria" panose="02040503050406030204" pitchFamily="18" charset="0"/>
                </a:rPr>
                <a:t>B</a:t>
              </a:r>
              <a:r>
                <a:rPr kumimoji="0" lang="vi-VN"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nam thấy người đàn ông đó có vẻ nguy hiểm nên bạn đã vội vã tránh xa để tránh được nguy cơ bị xâm hại.</a:t>
              </a:r>
              <a:endParaRPr kumimoji="0" lang="en-US" sz="4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5" name="Picture 4">
            <a:extLst>
              <a:ext uri="{FF2B5EF4-FFF2-40B4-BE49-F238E27FC236}">
                <a16:creationId xmlns:a16="http://schemas.microsoft.com/office/drawing/2014/main" id="{33A78792-5901-BFD3-4529-67E5E43892CD}"/>
              </a:ext>
            </a:extLst>
          </p:cNvPr>
          <p:cNvPicPr>
            <a:picLocks noChangeAspect="1"/>
          </p:cNvPicPr>
          <p:nvPr/>
        </p:nvPicPr>
        <p:blipFill>
          <a:blip r:embed="rId4"/>
          <a:stretch>
            <a:fillRect/>
          </a:stretch>
        </p:blipFill>
        <p:spPr>
          <a:xfrm>
            <a:off x="512988" y="1938338"/>
            <a:ext cx="4489423" cy="3852863"/>
          </a:xfrm>
          <a:prstGeom prst="rect">
            <a:avLst/>
          </a:prstGeom>
        </p:spPr>
      </p:pic>
    </p:spTree>
    <p:extLst>
      <p:ext uri="{BB962C8B-B14F-4D97-AF65-F5344CB8AC3E}">
        <p14:creationId xmlns:p14="http://schemas.microsoft.com/office/powerpoint/2010/main" val="61122192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5">
            <a:extLst>
              <a:ext uri="{FF2B5EF4-FFF2-40B4-BE49-F238E27FC236}">
                <a16:creationId xmlns:a16="http://schemas.microsoft.com/office/drawing/2014/main" id="{27F89A51-3CE5-03F3-28EB-9B0CD1AA7A13}"/>
              </a:ext>
            </a:extLst>
          </p:cNvPr>
          <p:cNvPicPr>
            <a:picLocks noChangeAspect="1"/>
          </p:cNvPicPr>
          <p:nvPr/>
        </p:nvPicPr>
        <p:blipFill rotWithShape="1">
          <a:blip r:embed="rId2"/>
          <a:srcRect t="13684" b="13623"/>
          <a:stretch/>
        </p:blipFill>
        <p:spPr>
          <a:xfrm>
            <a:off x="1310278" y="1"/>
            <a:ext cx="9440680" cy="6858000"/>
          </a:xfrm>
          <a:prstGeom prst="rect">
            <a:avLst/>
          </a:prstGeom>
          <a:ln>
            <a:noFill/>
          </a:ln>
          <a:effectLst>
            <a:outerShdw blurRad="127000" dist="12700" sx="102000" sy="102000" algn="ctr" rotWithShape="0">
              <a:schemeClr val="tx1">
                <a:lumMod val="65000"/>
                <a:lumOff val="35000"/>
                <a:alpha val="40000"/>
              </a:schemeClr>
            </a:outerShdw>
          </a:effectLst>
        </p:spPr>
      </p:pic>
      <p:pic>
        <p:nvPicPr>
          <p:cNvPr id="3" name="图片 11">
            <a:extLst>
              <a:ext uri="{FF2B5EF4-FFF2-40B4-BE49-F238E27FC236}">
                <a16:creationId xmlns:a16="http://schemas.microsoft.com/office/drawing/2014/main" id="{0201C329-5DAD-4113-FA57-7EA2CD834BD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7245" r="65714"/>
          <a:stretch/>
        </p:blipFill>
        <p:spPr>
          <a:xfrm>
            <a:off x="8786488" y="3500894"/>
            <a:ext cx="3534579" cy="2589819"/>
          </a:xfrm>
          <a:prstGeom prst="rect">
            <a:avLst/>
          </a:prstGeom>
        </p:spPr>
      </p:pic>
      <p:pic>
        <p:nvPicPr>
          <p:cNvPr id="4" name="图片 13">
            <a:extLst>
              <a:ext uri="{FF2B5EF4-FFF2-40B4-BE49-F238E27FC236}">
                <a16:creationId xmlns:a16="http://schemas.microsoft.com/office/drawing/2014/main" id="{420BAF14-45A1-B44E-7872-51319487CCC1}"/>
              </a:ext>
            </a:extLst>
          </p:cNvPr>
          <p:cNvPicPr>
            <a:picLocks noChangeAspect="1"/>
          </p:cNvPicPr>
          <p:nvPr/>
        </p:nvPicPr>
        <p:blipFill rotWithShape="1">
          <a:blip r:embed="rId4">
            <a:extLst>
              <a:ext uri="{28A0092B-C50C-407E-A947-70E740481C1C}">
                <a14:useLocalDpi xmlns:a14="http://schemas.microsoft.com/office/drawing/2010/main" val="0"/>
              </a:ext>
            </a:extLst>
          </a:blip>
          <a:srcRect t="-131" r="79553" b="67017"/>
          <a:stretch/>
        </p:blipFill>
        <p:spPr>
          <a:xfrm>
            <a:off x="-43555" y="-1"/>
            <a:ext cx="3796907" cy="2928258"/>
          </a:xfrm>
          <a:prstGeom prst="rect">
            <a:avLst/>
          </a:prstGeom>
        </p:spPr>
      </p:pic>
      <p:pic>
        <p:nvPicPr>
          <p:cNvPr id="5" name="图片 14">
            <a:extLst>
              <a:ext uri="{FF2B5EF4-FFF2-40B4-BE49-F238E27FC236}">
                <a16:creationId xmlns:a16="http://schemas.microsoft.com/office/drawing/2014/main" id="{D1D89C96-4D46-A2A9-C6C4-7762C3BD23C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78483" t="-131" r="1070" b="67017"/>
          <a:stretch/>
        </p:blipFill>
        <p:spPr>
          <a:xfrm>
            <a:off x="8388549" y="-39054"/>
            <a:ext cx="3422396" cy="2639427"/>
          </a:xfrm>
          <a:prstGeom prst="rect">
            <a:avLst/>
          </a:prstGeom>
        </p:spPr>
      </p:pic>
      <p:pic>
        <p:nvPicPr>
          <p:cNvPr id="6" name="图片 34">
            <a:extLst>
              <a:ext uri="{FF2B5EF4-FFF2-40B4-BE49-F238E27FC236}">
                <a16:creationId xmlns:a16="http://schemas.microsoft.com/office/drawing/2014/main" id="{458F311E-6FC7-150F-F1EA-CE013B8ACC07}"/>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54437"/>
          <a:stretch/>
        </p:blipFill>
        <p:spPr>
          <a:xfrm>
            <a:off x="0" y="4212770"/>
            <a:ext cx="12192000" cy="2645229"/>
          </a:xfrm>
          <a:prstGeom prst="rect">
            <a:avLst/>
          </a:prstGeom>
          <a:effectLst>
            <a:outerShdw blurRad="50800" dist="38100" dir="16200000" rotWithShape="0">
              <a:prstClr val="black">
                <a:alpha val="40000"/>
              </a:prstClr>
            </a:outerShdw>
          </a:effectLst>
        </p:spPr>
      </p:pic>
      <p:pic>
        <p:nvPicPr>
          <p:cNvPr id="7" name="图片 24">
            <a:extLst>
              <a:ext uri="{FF2B5EF4-FFF2-40B4-BE49-F238E27FC236}">
                <a16:creationId xmlns:a16="http://schemas.microsoft.com/office/drawing/2014/main" id="{93BABAF3-EDBD-6C78-220D-84409F0829C2}"/>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26571"/>
          <a:stretch/>
        </p:blipFill>
        <p:spPr>
          <a:xfrm>
            <a:off x="7379003" y="3190131"/>
            <a:ext cx="4539428" cy="3333264"/>
          </a:xfrm>
          <a:prstGeom prst="rect">
            <a:avLst/>
          </a:prstGeom>
        </p:spPr>
      </p:pic>
      <p:pic>
        <p:nvPicPr>
          <p:cNvPr id="8" name="图片 26">
            <a:extLst>
              <a:ext uri="{FF2B5EF4-FFF2-40B4-BE49-F238E27FC236}">
                <a16:creationId xmlns:a16="http://schemas.microsoft.com/office/drawing/2014/main" id="{197784B3-14EB-2288-02AB-123826252AC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0" y="3560227"/>
            <a:ext cx="3950313" cy="3950313"/>
          </a:xfrm>
          <a:prstGeom prst="rect">
            <a:avLst/>
          </a:prstGeom>
        </p:spPr>
      </p:pic>
      <p:pic>
        <p:nvPicPr>
          <p:cNvPr id="12" name="图片 30">
            <a:extLst>
              <a:ext uri="{FF2B5EF4-FFF2-40B4-BE49-F238E27FC236}">
                <a16:creationId xmlns:a16="http://schemas.microsoft.com/office/drawing/2014/main" id="{ADDC85EA-49AB-1AA6-BA19-E65EEA31552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999015" y="5305825"/>
            <a:ext cx="1261576" cy="1261576"/>
          </a:xfrm>
          <a:prstGeom prst="rect">
            <a:avLst/>
          </a:prstGeom>
        </p:spPr>
      </p:pic>
      <p:sp>
        <p:nvSpPr>
          <p:cNvPr id="10" name="TextBox 9">
            <a:extLst>
              <a:ext uri="{FF2B5EF4-FFF2-40B4-BE49-F238E27FC236}">
                <a16:creationId xmlns:a16="http://schemas.microsoft.com/office/drawing/2014/main" id="{01DDB2B7-8A46-5A4C-FE2B-0F830D6B3186}"/>
              </a:ext>
            </a:extLst>
          </p:cNvPr>
          <p:cNvSpPr txBox="1"/>
          <p:nvPr/>
        </p:nvSpPr>
        <p:spPr>
          <a:xfrm>
            <a:off x="1785256" y="1420948"/>
            <a:ext cx="8621485" cy="2585323"/>
          </a:xfrm>
          <a:prstGeom prst="rect">
            <a:avLst/>
          </a:prstGeom>
          <a:noFill/>
        </p:spPr>
        <p:txBody>
          <a:bodyPr wrap="square" rtlCol="0">
            <a:spAutoFit/>
          </a:bodyPr>
          <a:lstStyle/>
          <a:p>
            <a:pPr algn="ctr"/>
            <a:r>
              <a:rPr lang="en-US" sz="5400" b="1" dirty="0" err="1">
                <a:latin typeface="Cambria" panose="02040503050406030204" pitchFamily="18" charset="0"/>
                <a:ea typeface="Cambria" panose="02040503050406030204" pitchFamily="18" charset="0"/>
              </a:rPr>
              <a:t>Hoạt</a:t>
            </a:r>
            <a:r>
              <a:rPr lang="en-US" sz="5400" b="1" dirty="0">
                <a:latin typeface="Cambria" panose="02040503050406030204" pitchFamily="18" charset="0"/>
                <a:ea typeface="Cambria" panose="02040503050406030204" pitchFamily="18" charset="0"/>
              </a:rPr>
              <a:t> </a:t>
            </a:r>
            <a:r>
              <a:rPr lang="en-US" sz="5400" b="1" dirty="0" err="1">
                <a:latin typeface="Cambria" panose="02040503050406030204" pitchFamily="18" charset="0"/>
                <a:ea typeface="Cambria" panose="02040503050406030204" pitchFamily="18" charset="0"/>
              </a:rPr>
              <a:t>động</a:t>
            </a:r>
            <a:r>
              <a:rPr lang="en-US" sz="5400" b="1" dirty="0">
                <a:latin typeface="Cambria" panose="02040503050406030204" pitchFamily="18" charset="0"/>
                <a:ea typeface="Cambria" panose="02040503050406030204" pitchFamily="18" charset="0"/>
              </a:rPr>
              <a:t> 4: </a:t>
            </a:r>
          </a:p>
          <a:p>
            <a:pPr algn="ctr"/>
            <a:r>
              <a:rPr lang="en-US" sz="5400" dirty="0" err="1">
                <a:latin typeface="Cambria" panose="02040503050406030204" pitchFamily="18" charset="0"/>
                <a:ea typeface="Cambria" panose="02040503050406030204" pitchFamily="18" charset="0"/>
              </a:rPr>
              <a:t>Tìm</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hiểu</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một</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số</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cách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phòng</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tránh</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xâm</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hại</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trẻ</a:t>
            </a:r>
            <a:r>
              <a:rPr lang="en-US" sz="5400" dirty="0">
                <a:latin typeface="Cambria" panose="02040503050406030204" pitchFamily="18" charset="0"/>
                <a:ea typeface="Cambria" panose="02040503050406030204" pitchFamily="18" charset="0"/>
              </a:rPr>
              <a:t> </a:t>
            </a:r>
            <a:r>
              <a:rPr lang="en-US" sz="5400" dirty="0" err="1">
                <a:latin typeface="Cambria" panose="02040503050406030204" pitchFamily="18" charset="0"/>
                <a:ea typeface="Cambria" panose="02040503050406030204" pitchFamily="18" charset="0"/>
              </a:rPr>
              <a:t>em</a:t>
            </a:r>
            <a:r>
              <a:rPr lang="en-US" sz="5400" dirty="0">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15771722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1000"/>
                                        <p:tgtEl>
                                          <p:spTgt spid="12"/>
                                        </p:tgtEl>
                                      </p:cBhvr>
                                    </p:animEffect>
                                    <p:anim calcmode="lin" valueType="num">
                                      <p:cBhvr>
                                        <p:cTn id="13" dur="1000" fill="hold"/>
                                        <p:tgtEl>
                                          <p:spTgt spid="12"/>
                                        </p:tgtEl>
                                        <p:attrNameLst>
                                          <p:attrName>ppt_x</p:attrName>
                                        </p:attrNameLst>
                                      </p:cBhvr>
                                      <p:tavLst>
                                        <p:tav tm="0">
                                          <p:val>
                                            <p:strVal val="#ppt_x"/>
                                          </p:val>
                                        </p:tav>
                                        <p:tav tm="100000">
                                          <p:val>
                                            <p:strVal val="#ppt_x"/>
                                          </p:val>
                                        </p:tav>
                                      </p:tavLst>
                                    </p:anim>
                                    <p:anim calcmode="lin" valueType="num">
                                      <p:cBhvr>
                                        <p:cTn id="14" dur="1000" fill="hold"/>
                                        <p:tgtEl>
                                          <p:spTgt spid="1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arn(inVertical)">
                                      <p:cBhvr>
                                        <p:cTn id="2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392816" cy="4302007"/>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63148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800" dirty="0">
                  <a:solidFill>
                    <a:srgbClr val="002060"/>
                  </a:solidFill>
                  <a:latin typeface="Cambria" panose="02040503050406030204" pitchFamily="18" charset="0"/>
                  <a:ea typeface="Cambria" panose="02040503050406030204" pitchFamily="18" charset="0"/>
                </a:rPr>
                <a:t>B</a:t>
              </a:r>
              <a:r>
                <a:rPr kumimoji="0" lang="vi-VN"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nữ đã vừa chạy vừa hô to đề kêu cứu, gây sự chú ý cho mọi người để tránh bị xâm hại.</a:t>
              </a:r>
              <a:endParaRPr kumimoji="0" lang="en-US" sz="48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4" name="Picture 3">
            <a:extLst>
              <a:ext uri="{FF2B5EF4-FFF2-40B4-BE49-F238E27FC236}">
                <a16:creationId xmlns:a16="http://schemas.microsoft.com/office/drawing/2014/main" id="{AD691105-B27A-D597-A766-111F5271BBEA}"/>
              </a:ext>
            </a:extLst>
          </p:cNvPr>
          <p:cNvPicPr>
            <a:picLocks noChangeAspect="1"/>
          </p:cNvPicPr>
          <p:nvPr/>
        </p:nvPicPr>
        <p:blipFill>
          <a:blip r:embed="rId4"/>
          <a:stretch>
            <a:fillRect/>
          </a:stretch>
        </p:blipFill>
        <p:spPr>
          <a:xfrm>
            <a:off x="316365" y="2116590"/>
            <a:ext cx="4657725" cy="2886075"/>
          </a:xfrm>
          <a:prstGeom prst="rect">
            <a:avLst/>
          </a:prstGeom>
        </p:spPr>
      </p:pic>
    </p:spTree>
    <p:extLst>
      <p:ext uri="{BB962C8B-B14F-4D97-AF65-F5344CB8AC3E}">
        <p14:creationId xmlns:p14="http://schemas.microsoft.com/office/powerpoint/2010/main" val="25213051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392816" cy="4302008"/>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63148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002060"/>
                  </a:solidFill>
                  <a:latin typeface="Cambria" panose="02040503050406030204" pitchFamily="18" charset="0"/>
                  <a:ea typeface="Cambria" panose="02040503050406030204" pitchFamily="18" charset="0"/>
                </a:rPr>
                <a:t>B</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ạn</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nữ</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đã</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chia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sẻ</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với</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cô</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giáo</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nhờ</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có</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giúp</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đỡ</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khi</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mẹ</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mắng</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vô</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cớ</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việc</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làm</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này</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giúp</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bạn</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giảm</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thiểu</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việc</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bị</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xâm</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hại</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về</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tinh</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 </a:t>
              </a:r>
              <a:r>
                <a:rPr kumimoji="0" lang="en-US" sz="4000" b="0" i="0" u="none" strike="noStrike" kern="1200" cap="none" spc="0" normalizeH="0" baseline="0" noProof="0" dirty="0" err="1">
                  <a:ln>
                    <a:noFill/>
                  </a:ln>
                  <a:solidFill>
                    <a:srgbClr val="002060"/>
                  </a:solidFill>
                  <a:effectLst/>
                  <a:uLnTx/>
                  <a:uFillTx/>
                  <a:latin typeface="Cambria" panose="02040503050406030204" pitchFamily="18" charset="0"/>
                  <a:ea typeface="Cambria" panose="02040503050406030204" pitchFamily="18" charset="0"/>
                  <a:cs typeface="+mn-cs"/>
                </a:rPr>
                <a:t>thần</a:t>
              </a:r>
              <a:r>
                <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a:t>
              </a: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5" name="Picture 4">
            <a:extLst>
              <a:ext uri="{FF2B5EF4-FFF2-40B4-BE49-F238E27FC236}">
                <a16:creationId xmlns:a16="http://schemas.microsoft.com/office/drawing/2014/main" id="{082313E3-9314-3777-F133-874561E83250}"/>
              </a:ext>
            </a:extLst>
          </p:cNvPr>
          <p:cNvPicPr>
            <a:picLocks noChangeAspect="1"/>
          </p:cNvPicPr>
          <p:nvPr/>
        </p:nvPicPr>
        <p:blipFill>
          <a:blip r:embed="rId4"/>
          <a:stretch>
            <a:fillRect/>
          </a:stretch>
        </p:blipFill>
        <p:spPr>
          <a:xfrm>
            <a:off x="346982" y="1894114"/>
            <a:ext cx="5010150" cy="3352800"/>
          </a:xfrm>
          <a:prstGeom prst="rect">
            <a:avLst/>
          </a:prstGeom>
        </p:spPr>
      </p:pic>
    </p:spTree>
    <p:extLst>
      <p:ext uri="{BB962C8B-B14F-4D97-AF65-F5344CB8AC3E}">
        <p14:creationId xmlns:p14="http://schemas.microsoft.com/office/powerpoint/2010/main" val="106529953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392816" cy="4302008"/>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63148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002060"/>
                  </a:solidFill>
                  <a:latin typeface="Cambria" panose="02040503050406030204" pitchFamily="18" charset="0"/>
                  <a:ea typeface="Cambria" panose="02040503050406030204" pitchFamily="18" charset="0"/>
                </a:rPr>
                <a:t>B</a:t>
              </a:r>
              <a:r>
                <a:rPr kumimoji="0" lang="vi-VN"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nữ đã cùng mẹ đến trung tâm tư vấn tâm lý khi bị các bạn cô lập, xa lánh, việc làm này giúp bạn tránh được nguy cơ bị tổn thương tâm lí.</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4" name="Picture 3">
            <a:extLst>
              <a:ext uri="{FF2B5EF4-FFF2-40B4-BE49-F238E27FC236}">
                <a16:creationId xmlns:a16="http://schemas.microsoft.com/office/drawing/2014/main" id="{CF3D9B0F-D6D3-2E3A-C86B-CA873A97BD62}"/>
              </a:ext>
            </a:extLst>
          </p:cNvPr>
          <p:cNvPicPr>
            <a:picLocks noChangeAspect="1"/>
          </p:cNvPicPr>
          <p:nvPr/>
        </p:nvPicPr>
        <p:blipFill>
          <a:blip r:embed="rId4"/>
          <a:stretch>
            <a:fillRect/>
          </a:stretch>
        </p:blipFill>
        <p:spPr>
          <a:xfrm>
            <a:off x="383042" y="2090737"/>
            <a:ext cx="4804954" cy="2731635"/>
          </a:xfrm>
          <a:prstGeom prst="rect">
            <a:avLst/>
          </a:prstGeom>
        </p:spPr>
      </p:pic>
    </p:spTree>
    <p:extLst>
      <p:ext uri="{BB962C8B-B14F-4D97-AF65-F5344CB8AC3E}">
        <p14:creationId xmlns:p14="http://schemas.microsoft.com/office/powerpoint/2010/main" val="220253331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5" name="Group 14"/>
          <p:cNvGrpSpPr/>
          <p:nvPr/>
        </p:nvGrpSpPr>
        <p:grpSpPr>
          <a:xfrm>
            <a:off x="783772" y="1621973"/>
            <a:ext cx="10831285" cy="4615542"/>
            <a:chOff x="5521233" y="3231449"/>
            <a:chExt cx="5738950" cy="3155978"/>
          </a:xfrm>
        </p:grpSpPr>
        <p:grpSp>
          <p:nvGrpSpPr>
            <p:cNvPr id="10" name="Group 2"/>
            <p:cNvGrpSpPr/>
            <p:nvPr/>
          </p:nvGrpSpPr>
          <p:grpSpPr>
            <a:xfrm rot="-5400000">
              <a:off x="6812719" y="1939963"/>
              <a:ext cx="3155978" cy="5738950"/>
              <a:chOff x="-92420" y="22518"/>
              <a:chExt cx="5297636" cy="12490206"/>
            </a:xfrm>
          </p:grpSpPr>
          <p:sp>
            <p:nvSpPr>
              <p:cNvPr id="11" name="Freeform 3"/>
              <p:cNvSpPr/>
              <p:nvPr/>
            </p:nvSpPr>
            <p:spPr>
              <a:xfrm>
                <a:off x="32108" y="272221"/>
                <a:ext cx="5095612" cy="12003649"/>
              </a:xfrm>
              <a:custGeom>
                <a:avLst/>
                <a:gdLst>
                  <a:gd name="connsiteX0" fmla="*/ 5080000 w 5080000"/>
                  <a:gd name="connsiteY0" fmla="*/ 1466850 h 11032306"/>
                  <a:gd name="connsiteX1" fmla="*/ 5080000 w 5080000"/>
                  <a:gd name="connsiteY1" fmla="*/ 9259460 h 11032306"/>
                  <a:gd name="connsiteX2" fmla="*/ 2383523 w 5080000"/>
                  <a:gd name="connsiteY2" fmla="*/ 11032238 h 11032306"/>
                  <a:gd name="connsiteX3" fmla="*/ 0 w 5080000"/>
                  <a:gd name="connsiteY3" fmla="*/ 9259460 h 11032306"/>
                  <a:gd name="connsiteX4" fmla="*/ 0 w 5080000"/>
                  <a:gd name="connsiteY4" fmla="*/ 1466850 h 11032306"/>
                  <a:gd name="connsiteX5" fmla="*/ 2540000 w 5080000"/>
                  <a:gd name="connsiteY5" fmla="*/ 0 h 11032306"/>
                  <a:gd name="connsiteX6" fmla="*/ 5080000 w 5080000"/>
                  <a:gd name="connsiteY6" fmla="*/ 1466850 h 11032306"/>
                  <a:gd name="connsiteX0" fmla="*/ 5080000 w 5080007"/>
                  <a:gd name="connsiteY0" fmla="*/ 1466850 h 11032306"/>
                  <a:gd name="connsiteX1" fmla="*/ 5080006 w 5080007"/>
                  <a:gd name="connsiteY1" fmla="*/ 9259464 h 11032306"/>
                  <a:gd name="connsiteX2" fmla="*/ 2383523 w 5080007"/>
                  <a:gd name="connsiteY2" fmla="*/ 11032238 h 11032306"/>
                  <a:gd name="connsiteX3" fmla="*/ 0 w 5080007"/>
                  <a:gd name="connsiteY3" fmla="*/ 9259460 h 11032306"/>
                  <a:gd name="connsiteX4" fmla="*/ 0 w 5080007"/>
                  <a:gd name="connsiteY4" fmla="*/ 1466850 h 11032306"/>
                  <a:gd name="connsiteX5" fmla="*/ 2540000 w 5080007"/>
                  <a:gd name="connsiteY5" fmla="*/ 0 h 11032306"/>
                  <a:gd name="connsiteX6" fmla="*/ 5080000 w 5080007"/>
                  <a:gd name="connsiteY6" fmla="*/ 1466850 h 11032306"/>
                  <a:gd name="connsiteX0" fmla="*/ 5080000 w 5080007"/>
                  <a:gd name="connsiteY0" fmla="*/ 1466850 h 11032314"/>
                  <a:gd name="connsiteX1" fmla="*/ 5080006 w 5080007"/>
                  <a:gd name="connsiteY1" fmla="*/ 9259464 h 11032314"/>
                  <a:gd name="connsiteX2" fmla="*/ 2383523 w 5080007"/>
                  <a:gd name="connsiteY2" fmla="*/ 11032238 h 11032314"/>
                  <a:gd name="connsiteX3" fmla="*/ 0 w 5080007"/>
                  <a:gd name="connsiteY3" fmla="*/ 9259460 h 11032314"/>
                  <a:gd name="connsiteX4" fmla="*/ 0 w 5080007"/>
                  <a:gd name="connsiteY4" fmla="*/ 1466850 h 11032314"/>
                  <a:gd name="connsiteX5" fmla="*/ 2540000 w 5080007"/>
                  <a:gd name="connsiteY5" fmla="*/ 0 h 11032314"/>
                  <a:gd name="connsiteX6" fmla="*/ 5080000 w 5080007"/>
                  <a:gd name="connsiteY6" fmla="*/ 1466850 h 11032314"/>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0 w 5080007"/>
                  <a:gd name="connsiteY4" fmla="*/ 1466850 h 11032315"/>
                  <a:gd name="connsiteX5" fmla="*/ 2540000 w 5080007"/>
                  <a:gd name="connsiteY5" fmla="*/ 0 h 11032315"/>
                  <a:gd name="connsiteX6" fmla="*/ 5003901 w 5080007"/>
                  <a:gd name="connsiteY6" fmla="*/ 592641 h 11032315"/>
                  <a:gd name="connsiteX0" fmla="*/ 5003901 w 5080007"/>
                  <a:gd name="connsiteY0" fmla="*/ 592641 h 11032315"/>
                  <a:gd name="connsiteX1" fmla="*/ 5080006 w 5080007"/>
                  <a:gd name="connsiteY1" fmla="*/ 9259464 h 11032315"/>
                  <a:gd name="connsiteX2" fmla="*/ 2383523 w 5080007"/>
                  <a:gd name="connsiteY2" fmla="*/ 11032238 h 11032315"/>
                  <a:gd name="connsiteX3" fmla="*/ 0 w 5080007"/>
                  <a:gd name="connsiteY3" fmla="*/ 9259460 h 11032315"/>
                  <a:gd name="connsiteX4" fmla="*/ 76096 w 5080007"/>
                  <a:gd name="connsiteY4" fmla="*/ 567666 h 11032315"/>
                  <a:gd name="connsiteX5" fmla="*/ 2540000 w 5080007"/>
                  <a:gd name="connsiteY5" fmla="*/ 0 h 11032315"/>
                  <a:gd name="connsiteX6" fmla="*/ 5003901 w 5080007"/>
                  <a:gd name="connsiteY6" fmla="*/ 592641 h 11032315"/>
                  <a:gd name="connsiteX0" fmla="*/ 5003901 w 5003899"/>
                  <a:gd name="connsiteY0" fmla="*/ 592641 h 11032521"/>
                  <a:gd name="connsiteX1" fmla="*/ 4927814 w 5003899"/>
                  <a:gd name="connsiteY1" fmla="*/ 10433399 h 11032521"/>
                  <a:gd name="connsiteX2" fmla="*/ 2383523 w 5003899"/>
                  <a:gd name="connsiteY2" fmla="*/ 11032238 h 11032521"/>
                  <a:gd name="connsiteX3" fmla="*/ 0 w 5003899"/>
                  <a:gd name="connsiteY3" fmla="*/ 9259460 h 11032521"/>
                  <a:gd name="connsiteX4" fmla="*/ 76096 w 5003899"/>
                  <a:gd name="connsiteY4" fmla="*/ 567666 h 11032521"/>
                  <a:gd name="connsiteX5" fmla="*/ 2540000 w 5003899"/>
                  <a:gd name="connsiteY5" fmla="*/ 0 h 11032521"/>
                  <a:gd name="connsiteX6" fmla="*/ 5003901 w 5003899"/>
                  <a:gd name="connsiteY6" fmla="*/ 592641 h 11032521"/>
                  <a:gd name="connsiteX0" fmla="*/ 5003897 w 5003899"/>
                  <a:gd name="connsiteY0" fmla="*/ 592641 h 11032521"/>
                  <a:gd name="connsiteX1" fmla="*/ 4927810 w 5003899"/>
                  <a:gd name="connsiteY1" fmla="*/ 10433399 h 11032521"/>
                  <a:gd name="connsiteX2" fmla="*/ 2383519 w 5003899"/>
                  <a:gd name="connsiteY2" fmla="*/ 11032238 h 11032521"/>
                  <a:gd name="connsiteX3" fmla="*/ -2 w 5003899"/>
                  <a:gd name="connsiteY3" fmla="*/ 10470863 h 11032521"/>
                  <a:gd name="connsiteX4" fmla="*/ 76092 w 5003899"/>
                  <a:gd name="connsiteY4" fmla="*/ 567666 h 11032521"/>
                  <a:gd name="connsiteX5" fmla="*/ 2539996 w 5003899"/>
                  <a:gd name="connsiteY5" fmla="*/ 0 h 11032521"/>
                  <a:gd name="connsiteX6" fmla="*/ 5003897 w 5003899"/>
                  <a:gd name="connsiteY6" fmla="*/ 592641 h 11032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003899" h="11032521">
                    <a:moveTo>
                      <a:pt x="5003897" y="592641"/>
                    </a:moveTo>
                    <a:lnTo>
                      <a:pt x="4927810" y="10433399"/>
                    </a:lnTo>
                    <a:cubicBezTo>
                      <a:pt x="4201421" y="10615586"/>
                      <a:pt x="3156938" y="11045132"/>
                      <a:pt x="2383519" y="11032238"/>
                    </a:cubicBezTo>
                    <a:lnTo>
                      <a:pt x="-2" y="10470863"/>
                    </a:lnTo>
                    <a:lnTo>
                      <a:pt x="76092" y="567666"/>
                    </a:lnTo>
                    <a:lnTo>
                      <a:pt x="2539996" y="0"/>
                    </a:lnTo>
                    <a:lnTo>
                      <a:pt x="5003897" y="592641"/>
                    </a:lnTo>
                    <a:close/>
                  </a:path>
                </a:pathLst>
              </a:custGeom>
              <a:solidFill>
                <a:srgbClr val="FFD6CE"/>
              </a:solidFill>
              <a:ln>
                <a:solidFill>
                  <a:srgbClr val="E18989"/>
                </a:solidFill>
              </a:ln>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2" name="Freeform 4"/>
              <p:cNvSpPr/>
              <p:nvPr/>
            </p:nvSpPr>
            <p:spPr>
              <a:xfrm>
                <a:off x="2" y="22518"/>
                <a:ext cx="5205214" cy="108309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sp>
            <p:nvSpPr>
              <p:cNvPr id="13" name="Freeform 4"/>
              <p:cNvSpPr/>
              <p:nvPr/>
            </p:nvSpPr>
            <p:spPr>
              <a:xfrm rot="10800000">
                <a:off x="-92420" y="11366805"/>
                <a:ext cx="5220148" cy="1145919"/>
              </a:xfrm>
              <a:custGeom>
                <a:avLst/>
                <a:gdLst/>
                <a:ahLst/>
                <a:cxnLst/>
                <a:rect l="l" t="t" r="r" b="b"/>
                <a:pathLst>
                  <a:path w="5080000" h="2710180">
                    <a:moveTo>
                      <a:pt x="2540000" y="0"/>
                    </a:moveTo>
                    <a:lnTo>
                      <a:pt x="0" y="1466850"/>
                    </a:lnTo>
                    <a:lnTo>
                      <a:pt x="0" y="2710180"/>
                    </a:lnTo>
                    <a:lnTo>
                      <a:pt x="2540000" y="1243330"/>
                    </a:lnTo>
                    <a:lnTo>
                      <a:pt x="5080000" y="2710180"/>
                    </a:lnTo>
                    <a:lnTo>
                      <a:pt x="5080000" y="1466850"/>
                    </a:lnTo>
                    <a:cubicBezTo>
                      <a:pt x="5080000" y="1466850"/>
                      <a:pt x="2540000" y="0"/>
                      <a:pt x="2540000" y="0"/>
                    </a:cubicBezTo>
                    <a:close/>
                  </a:path>
                </a:pathLst>
              </a:custGeom>
              <a:solidFill>
                <a:srgbClr val="E1898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mn-ea"/>
                  <a:cs typeface="+mn-cs"/>
                </a:endParaRPr>
              </a:p>
            </p:txBody>
          </p:sp>
        </p:grpSp>
        <p:sp>
          <p:nvSpPr>
            <p:cNvPr id="14" name="TextBox 13"/>
            <p:cNvSpPr txBox="1"/>
            <p:nvPr/>
          </p:nvSpPr>
          <p:spPr>
            <a:xfrm>
              <a:off x="6051870" y="3513909"/>
              <a:ext cx="4712284" cy="2420163"/>
            </a:xfrm>
            <a:prstGeom prst="rect">
              <a:avLst/>
            </a:prstGeom>
            <a:noFill/>
          </p:spPr>
          <p:txBody>
            <a:bodyPr wrap="square" rtlCol="0">
              <a:spAutoFit/>
            </a:bodyPr>
            <a:lstStyle/>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T</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ìm cách chạy trốn khi bị xâm hại</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G</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hi nhớ số điện thoại của cha mẹ, số điện thoại khẩn cấp để sử dụng trong trường hợp nguy hiểm;</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B</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áo ngay cho người thân khi bị đe doạ;</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a:p>
              <a:pPr marL="457200" marR="0" lvl="0" indent="-45720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3200" dirty="0">
                  <a:solidFill>
                    <a:prstClr val="black"/>
                  </a:solidFill>
                  <a:latin typeface="Cambria" panose="02040503050406030204" pitchFamily="18" charset="0"/>
                  <a:ea typeface="Cambria" panose="02040503050406030204" pitchFamily="18" charset="0"/>
                </a:rPr>
                <a:t>K</a:t>
              </a:r>
              <a:r>
                <a:rPr kumimoji="0" lang="vi-VN"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hông quá tỏ ra sợ hãi, lo lắng khi bị đe doạ hoặc làm tổn thương.</a:t>
              </a:r>
              <a:endParaRPr kumimoji="0" lang="en-US" sz="32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2" name="矩形: 圆角 33">
            <a:extLst>
              <a:ext uri="{FF2B5EF4-FFF2-40B4-BE49-F238E27FC236}">
                <a16:creationId xmlns:a16="http://schemas.microsoft.com/office/drawing/2014/main" id="{A24FC57F-9FFB-AE44-80D8-A5AA978DCC79}"/>
              </a:ext>
            </a:extLst>
          </p:cNvPr>
          <p:cNvSpPr/>
          <p:nvPr/>
        </p:nvSpPr>
        <p:spPr>
          <a:xfrm>
            <a:off x="2019137" y="215206"/>
            <a:ext cx="7854208" cy="1210822"/>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600" b="1" i="0" u="none" strike="noStrike" kern="1200" cap="none" spc="0" normalizeH="0" baseline="0" noProof="0">
                <a:ln>
                  <a:noFill/>
                </a:ln>
                <a:solidFill>
                  <a:prstClr val="black"/>
                </a:solidFill>
                <a:effectLst/>
                <a:uLnTx/>
                <a:uFillTx/>
                <a:latin typeface="Cambria" panose="02040503050406030204" pitchFamily="18" charset="0"/>
                <a:ea typeface="阿里巴巴普惠体" panose="00020600040101010101"/>
                <a:cs typeface="+mn-cs"/>
              </a:rPr>
              <a:t>Những cách ứng phó khác khi có nguy cơ bị xâm hại</a:t>
            </a:r>
            <a:endParaRPr kumimoji="0" lang="en-US" altLang="zh-CN" sz="3600" b="1" i="0" u="none" strike="noStrike" kern="1200" cap="none" spc="0" normalizeH="0" baseline="0" noProof="0" dirty="0">
              <a:ln>
                <a:noFill/>
              </a:ln>
              <a:solidFill>
                <a:prstClr val="black"/>
              </a:solidFill>
              <a:effectLst/>
              <a:uLnTx/>
              <a:uFillTx/>
              <a:latin typeface="Cambria" panose="02040503050406030204" pitchFamily="18" charset="0"/>
              <a:ea typeface="阿里巴巴普惠体" panose="00020600040101010101"/>
              <a:cs typeface="+mn-cs"/>
            </a:endParaRPr>
          </a:p>
        </p:txBody>
      </p:sp>
    </p:spTree>
    <p:extLst>
      <p:ext uri="{BB962C8B-B14F-4D97-AF65-F5344CB8AC3E}">
        <p14:creationId xmlns:p14="http://schemas.microsoft.com/office/powerpoint/2010/main" val="35229962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3"/>
          <p:cNvPicPr>
            <a:picLocks noChangeAspect="1"/>
          </p:cNvPicPr>
          <p:nvPr/>
        </p:nvPicPr>
        <p:blipFill rotWithShape="1">
          <a:blip r:embed="rId2" cstate="print">
            <a:extLst>
              <a:ext uri="{28A0092B-C50C-407E-A947-70E740481C1C}">
                <a14:useLocalDpi xmlns:a14="http://schemas.microsoft.com/office/drawing/2010/main" val="0"/>
              </a:ext>
            </a:extLst>
          </a:blip>
          <a:srcRect b="29635"/>
          <a:stretch>
            <a:fillRect/>
          </a:stretch>
        </p:blipFill>
        <p:spPr>
          <a:xfrm>
            <a:off x="9986668" y="4122891"/>
            <a:ext cx="2380088" cy="2515867"/>
          </a:xfrm>
          <a:prstGeom prst="rect">
            <a:avLst/>
          </a:prstGeom>
        </p:spPr>
      </p:pic>
      <p:pic>
        <p:nvPicPr>
          <p:cNvPr id="3" name="图片 7"/>
          <p:cNvPicPr>
            <a:picLocks noChangeAspect="1"/>
          </p:cNvPicPr>
          <p:nvPr/>
        </p:nvPicPr>
        <p:blipFill rotWithShape="1">
          <a:blip r:embed="rId3" cstate="print">
            <a:extLst>
              <a:ext uri="{28A0092B-C50C-407E-A947-70E740481C1C}">
                <a14:useLocalDpi xmlns:a14="http://schemas.microsoft.com/office/drawing/2010/main" val="0"/>
              </a:ext>
            </a:extLst>
          </a:blip>
          <a:srcRect r="35964"/>
          <a:stretch>
            <a:fillRect/>
          </a:stretch>
        </p:blipFill>
        <p:spPr>
          <a:xfrm>
            <a:off x="-553239" y="-1042757"/>
            <a:ext cx="3793743" cy="8887366"/>
          </a:xfrm>
          <a:prstGeom prst="rect">
            <a:avLst/>
          </a:prstGeom>
        </p:spPr>
      </p:pic>
      <p:pic>
        <p:nvPicPr>
          <p:cNvPr id="6" name="图片 10"/>
          <p:cNvPicPr>
            <a:picLocks noChangeAspect="1"/>
          </p:cNvPicPr>
          <p:nvPr/>
        </p:nvPicPr>
        <p:blipFill rotWithShape="1">
          <a:blip r:embed="rId4" cstate="print">
            <a:extLst>
              <a:ext uri="{28A0092B-C50C-407E-A947-70E740481C1C}">
                <a14:useLocalDpi xmlns:a14="http://schemas.microsoft.com/office/drawing/2010/main" val="0"/>
              </a:ext>
            </a:extLst>
          </a:blip>
          <a:srcRect l="1872" t="61676" b="8620"/>
          <a:stretch>
            <a:fillRect/>
          </a:stretch>
        </p:blipFill>
        <p:spPr>
          <a:xfrm>
            <a:off x="-24062" y="5435646"/>
            <a:ext cx="12216062" cy="1636295"/>
          </a:xfrm>
          <a:prstGeom prst="rect">
            <a:avLst/>
          </a:prstGeom>
          <a:effectLst>
            <a:outerShdw blurRad="50800" dist="38100" dir="16200000" rotWithShape="0">
              <a:prstClr val="black">
                <a:alpha val="40000"/>
              </a:prstClr>
            </a:outerShdw>
          </a:effectLst>
        </p:spPr>
      </p:pic>
      <p:pic>
        <p:nvPicPr>
          <p:cNvPr id="7" name="图片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731250" y="4647771"/>
            <a:ext cx="1466109" cy="1466109"/>
          </a:xfrm>
          <a:prstGeom prst="rect">
            <a:avLst/>
          </a:prstGeom>
        </p:spPr>
      </p:pic>
      <p:sp>
        <p:nvSpPr>
          <p:cNvPr id="8" name="圆角矩形 16"/>
          <p:cNvSpPr/>
          <p:nvPr/>
        </p:nvSpPr>
        <p:spPr>
          <a:xfrm>
            <a:off x="5333929" y="888212"/>
            <a:ext cx="2623528" cy="744646"/>
          </a:xfrm>
          <a:prstGeom prst="roundRect">
            <a:avLst>
              <a:gd name="adj" fmla="val 50000"/>
            </a:avLst>
          </a:prstGeom>
          <a:solidFill>
            <a:srgbClr val="F6AB0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字魂156号-萌趣苏打饼" panose="00000500000000000000" pitchFamily="2" charset="-122"/>
              <a:ea typeface="字魂156号-萌趣苏打饼" panose="00000500000000000000" pitchFamily="2" charset="-122"/>
              <a:cs typeface="+mn-cs"/>
            </a:endParaRPr>
          </a:p>
        </p:txBody>
      </p:sp>
      <p:pic>
        <p:nvPicPr>
          <p:cNvPr id="9" name="图片 1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009295" y="-84756"/>
            <a:ext cx="1940673" cy="1940673"/>
          </a:xfrm>
          <a:prstGeom prst="rect">
            <a:avLst/>
          </a:prstGeom>
        </p:spPr>
      </p:pic>
      <p:sp>
        <p:nvSpPr>
          <p:cNvPr id="10" name="TextBox 9"/>
          <p:cNvSpPr txBox="1"/>
          <p:nvPr/>
        </p:nvSpPr>
        <p:spPr>
          <a:xfrm>
            <a:off x="5524036" y="902559"/>
            <a:ext cx="2313678" cy="70788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Kết</a:t>
            </a:r>
            <a:r>
              <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en-US" sz="4000" b="1" i="0" u="none" strike="noStrike" kern="1200" cap="none" spc="0" normalizeH="0" baseline="0" noProof="0" dirty="0" err="1">
                <a:ln>
                  <a:noFill/>
                </a:ln>
                <a:solidFill>
                  <a:prstClr val="black"/>
                </a:solidFill>
                <a:effectLst/>
                <a:uLnTx/>
                <a:uFillTx/>
                <a:latin typeface="Cambria" panose="02040503050406030204" pitchFamily="18" charset="0"/>
                <a:ea typeface="Cambria" panose="02040503050406030204" pitchFamily="18" charset="0"/>
                <a:cs typeface="+mn-cs"/>
              </a:rPr>
              <a:t>luận</a:t>
            </a:r>
            <a:endParaRPr kumimoji="0" lang="en-US" sz="4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nvGrpSpPr>
          <p:cNvPr id="12" name="Group 11"/>
          <p:cNvGrpSpPr/>
          <p:nvPr/>
        </p:nvGrpSpPr>
        <p:grpSpPr>
          <a:xfrm>
            <a:off x="2406124" y="1915885"/>
            <a:ext cx="8377598" cy="4532276"/>
            <a:chOff x="8407682" y="1855672"/>
            <a:chExt cx="3476267" cy="2021679"/>
          </a:xfrm>
        </p:grpSpPr>
        <p:sp>
          <p:nvSpPr>
            <p:cNvPr id="13" name="Google Shape;117;p2"/>
            <p:cNvSpPr/>
            <p:nvPr/>
          </p:nvSpPr>
          <p:spPr>
            <a:xfrm>
              <a:off x="8407682" y="1855672"/>
              <a:ext cx="3476267" cy="2021679"/>
            </a:xfrm>
            <a:prstGeom prst="roundRect">
              <a:avLst>
                <a:gd name="adj" fmla="val 16667"/>
              </a:avLst>
            </a:prstGeom>
            <a:solidFill>
              <a:schemeClr val="bg1"/>
            </a:solidFill>
            <a:ln w="38100" cap="flat" cmpd="sng">
              <a:solidFill>
                <a:srgbClr val="FF0066"/>
              </a:solidFill>
              <a:prstDash val="dash"/>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600" b="0" i="0" u="none" strike="noStrike" kern="1200" cap="none" spc="0" normalizeH="0" baseline="0" noProof="0" dirty="0">
                <a:ln>
                  <a:noFill/>
                </a:ln>
                <a:solidFill>
                  <a:srgbClr val="ED7D31"/>
                </a:solidFill>
                <a:effectLst/>
                <a:uLnTx/>
                <a:uFillTx/>
                <a:latin typeface="Tahoma" panose="020B0604030504040204"/>
                <a:ea typeface="Tahoma" panose="020B0604030504040204"/>
                <a:cs typeface="Tahoma" panose="020B0604030504040204"/>
                <a:sym typeface="Tahoma" panose="020B0604030504040204"/>
              </a:endParaRPr>
            </a:p>
          </p:txBody>
        </p:sp>
        <p:sp>
          <p:nvSpPr>
            <p:cNvPr id="14" name="TextBox 13"/>
            <p:cNvSpPr txBox="1"/>
            <p:nvPr/>
          </p:nvSpPr>
          <p:spPr>
            <a:xfrm>
              <a:off x="8500871" y="1930471"/>
              <a:ext cx="3378560" cy="185338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44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Để phòng, tránh xâm hại, các em cần: hạn chế tiếp xúc với người lạ; khi có nguy cơ bị xâm hại, cần phản đối và tìm cách thoát ra rồi kể lại cho người thân hoặc người có trách nhiệm.</a:t>
              </a:r>
              <a:endParaRPr kumimoji="0" lang="vi-VN" sz="6000" b="1"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endParaRPr>
            </a:p>
          </p:txBody>
        </p:sp>
      </p:grpSp>
    </p:spTree>
    <p:extLst>
      <p:ext uri="{BB962C8B-B14F-4D97-AF65-F5344CB8AC3E}">
        <p14:creationId xmlns:p14="http://schemas.microsoft.com/office/powerpoint/2010/main" val="1624649111"/>
      </p:ext>
    </p:extLst>
  </p:cSld>
  <p:clrMapOvr>
    <a:masterClrMapping/>
  </p:clrMapOvr>
  <p:transition>
    <p:wip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42"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inVertical)">
                                      <p:cBhvr>
                                        <p:cTn id="2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7F65761F-8306-B7B9-FA11-A12521F34531}"/>
              </a:ext>
            </a:extLst>
          </p:cNvPr>
          <p:cNvGraphicFramePr>
            <a:graphicFrameLocks noGrp="1"/>
          </p:cNvGraphicFramePr>
          <p:nvPr>
            <p:extLst>
              <p:ext uri="{D42A27DB-BD31-4B8C-83A1-F6EECF244321}">
                <p14:modId xmlns:p14="http://schemas.microsoft.com/office/powerpoint/2010/main" val="382997600"/>
              </p:ext>
            </p:extLst>
          </p:nvPr>
        </p:nvGraphicFramePr>
        <p:xfrm>
          <a:off x="478970" y="533400"/>
          <a:ext cx="11549743" cy="5646672"/>
        </p:xfrm>
        <a:graphic>
          <a:graphicData uri="http://schemas.openxmlformats.org/drawingml/2006/table">
            <a:tbl>
              <a:tblPr firstRow="1" firstCol="1" bandRow="1">
                <a:tableStyleId>{5C22544A-7EE6-4342-B048-85BDC9FD1C3A}</a:tableStyleId>
              </a:tblPr>
              <a:tblGrid>
                <a:gridCol w="2575224">
                  <a:extLst>
                    <a:ext uri="{9D8B030D-6E8A-4147-A177-3AD203B41FA5}">
                      <a16:colId xmlns:a16="http://schemas.microsoft.com/office/drawing/2014/main" val="2473785845"/>
                    </a:ext>
                  </a:extLst>
                </a:gridCol>
                <a:gridCol w="2990699">
                  <a:extLst>
                    <a:ext uri="{9D8B030D-6E8A-4147-A177-3AD203B41FA5}">
                      <a16:colId xmlns:a16="http://schemas.microsoft.com/office/drawing/2014/main" val="1710591890"/>
                    </a:ext>
                  </a:extLst>
                </a:gridCol>
                <a:gridCol w="2991910">
                  <a:extLst>
                    <a:ext uri="{9D8B030D-6E8A-4147-A177-3AD203B41FA5}">
                      <a16:colId xmlns:a16="http://schemas.microsoft.com/office/drawing/2014/main" val="1401785111"/>
                    </a:ext>
                  </a:extLst>
                </a:gridCol>
                <a:gridCol w="2991910">
                  <a:extLst>
                    <a:ext uri="{9D8B030D-6E8A-4147-A177-3AD203B41FA5}">
                      <a16:colId xmlns:a16="http://schemas.microsoft.com/office/drawing/2014/main" val="4164234385"/>
                    </a:ext>
                  </a:extLst>
                </a:gridCol>
              </a:tblGrid>
              <a:tr h="786613">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Biểu hiện xâm hại trẻ em</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Hậu quả</a:t>
                      </a:r>
                      <a:endParaRPr lang="en-US" sz="2400" dirty="0">
                        <a:solidFill>
                          <a:srgbClr val="002060"/>
                        </a:solidFill>
                        <a:effectLst/>
                        <a:latin typeface="Cambria" panose="02040503050406030204" pitchFamily="18" charset="0"/>
                        <a:ea typeface="Cambria" panose="02040503050406030204" pitchFamily="18" charset="0"/>
                      </a:endParaRPr>
                    </a:p>
                    <a:p>
                      <a:pPr marL="0" marR="0" algn="ctr">
                        <a:lnSpc>
                          <a:spcPct val="115000"/>
                        </a:lnSpc>
                        <a:spcBef>
                          <a:spcPts val="0"/>
                        </a:spcBef>
                        <a:spcAft>
                          <a:spcPts val="0"/>
                        </a:spcAft>
                      </a:pPr>
                      <a:r>
                        <a:rPr lang="en-US" sz="2400" dirty="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Quy định của pháp luật</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marL="0" marR="0" algn="ctr">
                        <a:lnSpc>
                          <a:spcPct val="115000"/>
                        </a:lnSpc>
                        <a:spcBef>
                          <a:spcPts val="0"/>
                        </a:spcBef>
                        <a:spcAft>
                          <a:spcPts val="0"/>
                        </a:spcAft>
                      </a:pPr>
                      <a:r>
                        <a:rPr lang="vi-VN" sz="2400" dirty="0">
                          <a:solidFill>
                            <a:srgbClr val="002060"/>
                          </a:solidFill>
                          <a:effectLst/>
                          <a:latin typeface="Cambria" panose="02040503050406030204" pitchFamily="18" charset="0"/>
                          <a:ea typeface="Cambria" panose="02040503050406030204" pitchFamily="18" charset="0"/>
                        </a:rPr>
                        <a:t>Cách phòng, tránh xâm hại</a:t>
                      </a:r>
                      <a:endParaRPr lang="en-US" sz="240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extLst>
                  <a:ext uri="{0D108BD9-81ED-4DB2-BD59-A6C34878D82A}">
                    <a16:rowId xmlns:a16="http://schemas.microsoft.com/office/drawing/2014/main" val="1770256140"/>
                  </a:ext>
                </a:extLst>
              </a:tr>
              <a:tr h="4841301">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Xâm hại thể chất.</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Xâm hại tinh thần.</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Bỏ mặc, x</a:t>
                      </a:r>
                      <a:r>
                        <a:rPr lang="en-US" sz="2400" b="0" dirty="0" err="1">
                          <a:solidFill>
                            <a:srgbClr val="002060"/>
                          </a:solidFill>
                          <a:effectLst/>
                          <a:latin typeface="Cambria" panose="02040503050406030204" pitchFamily="18" charset="0"/>
                          <a:ea typeface="Cambria" panose="02040503050406030204" pitchFamily="18" charset="0"/>
                        </a:rPr>
                        <a:t>ao</a:t>
                      </a:r>
                      <a:r>
                        <a:rPr lang="vi-VN" sz="2400" b="0" dirty="0">
                          <a:solidFill>
                            <a:srgbClr val="002060"/>
                          </a:solidFill>
                          <a:effectLst/>
                          <a:latin typeface="Cambria" panose="02040503050406030204" pitchFamily="18" charset="0"/>
                          <a:ea typeface="Cambria" panose="02040503050406030204" pitchFamily="18" charset="0"/>
                        </a:rPr>
                        <a:t> nh</a:t>
                      </a:r>
                      <a:r>
                        <a:rPr lang="en-US" sz="2400" b="0" dirty="0" err="1">
                          <a:solidFill>
                            <a:srgbClr val="002060"/>
                          </a:solidFill>
                          <a:effectLst/>
                          <a:latin typeface="Cambria" panose="02040503050406030204" pitchFamily="18" charset="0"/>
                          <a:ea typeface="Cambria" panose="02040503050406030204" pitchFamily="18" charset="0"/>
                        </a:rPr>
                        <a:t>ãng</a:t>
                      </a:r>
                      <a:r>
                        <a:rPr lang="vi-VN" sz="2400" b="0" dirty="0">
                          <a:solidFill>
                            <a:srgbClr val="002060"/>
                          </a:solidFill>
                          <a:effectLst/>
                          <a:latin typeface="Cambria" panose="02040503050406030204" pitchFamily="18" charset="0"/>
                          <a:ea typeface="Cambria" panose="02040503050406030204" pitchFamily="18" charset="0"/>
                        </a:rPr>
                        <a:t>.</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en-US" sz="2400" b="0" dirty="0">
                          <a:solidFill>
                            <a:srgbClr val="002060"/>
                          </a:solidFill>
                          <a:effectLst/>
                          <a:latin typeface="Cambria" panose="02040503050406030204" pitchFamily="18" charset="0"/>
                          <a:ea typeface="Cambria" panose="02040503050406030204" pitchFamily="18" charset="0"/>
                        </a:rPr>
                        <a:t> </a:t>
                      </a: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Gây tổn hại về sức khoẻ và tinh thần.</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Giảm khả năng hoà nhập.</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Ảnh hưởng xấu đến sự phát triển của trẻ em và xã hội.</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a:t>
                      </a:r>
                      <a:endParaRPr lang="en-US" sz="24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Tuỳ theo mức độ, tính chất và hậu quả, người xâm hại trẻ em có thể bị xử phạt hành chính hoặc bị truy cứu trách nhiệm hình sự.</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Phòng, tránh xâm hại trẻ em là trách nhiệm của toàn xã hội.</a:t>
                      </a:r>
                      <a:endParaRPr lang="en-US" sz="24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Phản đối quyết liệt.</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Tìm cách thoát ra thật nhanh.</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Kể lại với người thân hoặc người có trách nhiệm.</a:t>
                      </a:r>
                      <a:endParaRPr lang="en-US" sz="2400" b="0" dirty="0">
                        <a:solidFill>
                          <a:srgbClr val="002060"/>
                        </a:solidFill>
                        <a:effectLst/>
                        <a:latin typeface="Cambria" panose="02040503050406030204" pitchFamily="18" charset="0"/>
                        <a:ea typeface="Cambria" panose="02040503050406030204" pitchFamily="18" charset="0"/>
                      </a:endParaRPr>
                    </a:p>
                    <a:p>
                      <a:pPr marL="0" marR="0" algn="just">
                        <a:lnSpc>
                          <a:spcPct val="115000"/>
                        </a:lnSpc>
                        <a:spcBef>
                          <a:spcPts val="0"/>
                        </a:spcBef>
                        <a:spcAft>
                          <a:spcPts val="0"/>
                        </a:spcAft>
                      </a:pPr>
                      <a:r>
                        <a:rPr lang="vi-VN" sz="2400" b="0" dirty="0">
                          <a:solidFill>
                            <a:srgbClr val="002060"/>
                          </a:solidFill>
                          <a:effectLst/>
                          <a:latin typeface="Cambria" panose="02040503050406030204" pitchFamily="18" charset="0"/>
                          <a:ea typeface="Cambria" panose="02040503050406030204" pitchFamily="18" charset="0"/>
                        </a:rPr>
                        <a:t> </a:t>
                      </a:r>
                      <a:endParaRPr lang="en-US" sz="2400" b="0" dirty="0">
                        <a:solidFill>
                          <a:srgbClr val="002060"/>
                        </a:solidFill>
                        <a:effectLst/>
                        <a:latin typeface="Cambria" panose="02040503050406030204" pitchFamily="18" charset="0"/>
                        <a:ea typeface="Cambria" panose="020405030504060302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59111379"/>
                  </a:ext>
                </a:extLst>
              </a:tr>
            </a:tbl>
          </a:graphicData>
        </a:graphic>
      </p:graphicFrame>
    </p:spTree>
    <p:extLst>
      <p:ext uri="{BB962C8B-B14F-4D97-AF65-F5344CB8AC3E}">
        <p14:creationId xmlns:p14="http://schemas.microsoft.com/office/powerpoint/2010/main" val="261647746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425653" y="78161"/>
            <a:ext cx="3940895" cy="1405199"/>
          </a:xfrm>
          <a:prstGeom prst="rect">
            <a:avLst/>
          </a:prstGeom>
        </p:spPr>
      </p:pic>
      <p:grpSp>
        <p:nvGrpSpPr>
          <p:cNvPr id="11" name="Group 10"/>
          <p:cNvGrpSpPr/>
          <p:nvPr/>
        </p:nvGrpSpPr>
        <p:grpSpPr>
          <a:xfrm>
            <a:off x="4526438" y="0"/>
            <a:ext cx="7145383" cy="1655056"/>
            <a:chOff x="4638198" y="458224"/>
            <a:chExt cx="7145383" cy="3415476"/>
          </a:xfrm>
        </p:grpSpPr>
        <p:grpSp>
          <p:nvGrpSpPr>
            <p:cNvPr id="8" name="Group 2"/>
            <p:cNvGrpSpPr/>
            <p:nvPr/>
          </p:nvGrpSpPr>
          <p:grpSpPr>
            <a:xfrm>
              <a:off x="4638198" y="458224"/>
              <a:ext cx="7145383" cy="3415476"/>
              <a:chOff x="0" y="0"/>
              <a:chExt cx="9454516" cy="4572992"/>
            </a:xfrm>
          </p:grpSpPr>
          <p:sp>
            <p:nvSpPr>
              <p:cNvPr id="9" name="Freeform 3"/>
              <p:cNvSpPr/>
              <p:nvPr/>
            </p:nvSpPr>
            <p:spPr>
              <a:xfrm>
                <a:off x="0" y="0"/>
                <a:ext cx="9454516" cy="4572992"/>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a:p>
            </p:txBody>
          </p:sp>
        </p:grpSp>
        <p:sp>
          <p:nvSpPr>
            <p:cNvPr id="10" name="TextBox 8"/>
            <p:cNvSpPr txBox="1"/>
            <p:nvPr/>
          </p:nvSpPr>
          <p:spPr>
            <a:xfrm>
              <a:off x="4714241" y="519709"/>
              <a:ext cx="6833324" cy="2517562"/>
            </a:xfrm>
            <a:prstGeom prst="rect">
              <a:avLst/>
            </a:prstGeom>
          </p:spPr>
          <p:txBody>
            <a:bodyPr wrap="square" lIns="0" tIns="0" rIns="0" bIns="0" rtlCol="0" anchor="t">
              <a:spAutoFit/>
            </a:bodyPr>
            <a:lstStyle/>
            <a:p>
              <a:pPr marL="0" marR="0" algn="just">
                <a:lnSpc>
                  <a:spcPct val="115000"/>
                </a:lnSpc>
                <a:spcBef>
                  <a:spcPts val="0"/>
                </a:spcBef>
                <a:spcAft>
                  <a:spcPts val="0"/>
                </a:spcAft>
              </a:pPr>
              <a:r>
                <a:rPr lang="en-US" sz="3600" b="1" i="1" dirty="0">
                  <a:effectLst/>
                  <a:latin typeface="Cambria" panose="02040503050406030204" pitchFamily="18" charset="0"/>
                  <a:ea typeface="Cambria" panose="02040503050406030204" pitchFamily="18" charset="0"/>
                </a:rPr>
                <a:t>Em </a:t>
              </a:r>
              <a:r>
                <a:rPr lang="en-US" sz="3600" b="1" i="1" dirty="0" err="1">
                  <a:effectLst/>
                  <a:latin typeface="Cambria" panose="02040503050406030204" pitchFamily="18" charset="0"/>
                  <a:ea typeface="Cambria" panose="02040503050406030204" pitchFamily="18" charset="0"/>
                </a:rPr>
                <a:t>hãy</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quan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sát</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các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bức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tranh</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và</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thực</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hiện</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yêu</a:t>
              </a:r>
              <a:r>
                <a:rPr lang="en-US" sz="3600" b="1" i="1" dirty="0">
                  <a:effectLst/>
                  <a:latin typeface="Cambria" panose="02040503050406030204" pitchFamily="18" charset="0"/>
                  <a:ea typeface="Cambria" panose="02040503050406030204" pitchFamily="18" charset="0"/>
                </a:rPr>
                <a:t> </a:t>
              </a:r>
              <a:r>
                <a:rPr lang="en-US" sz="3600" b="1" i="1" dirty="0" err="1">
                  <a:effectLst/>
                  <a:latin typeface="Cambria" panose="02040503050406030204" pitchFamily="18" charset="0"/>
                  <a:ea typeface="Cambria" panose="02040503050406030204" pitchFamily="18" charset="0"/>
                </a:rPr>
                <a:t>cầu</a:t>
              </a:r>
              <a:r>
                <a:rPr lang="en-US" sz="3600" b="1" i="1" dirty="0">
                  <a:effectLst/>
                  <a:latin typeface="Cambria" panose="02040503050406030204" pitchFamily="18" charset="0"/>
                  <a:ea typeface="Cambria" panose="02040503050406030204" pitchFamily="18" charset="0"/>
                </a:rPr>
                <a:t>.</a:t>
              </a:r>
              <a:endParaRPr lang="en-US" sz="3600" b="1" dirty="0">
                <a:effectLst/>
                <a:latin typeface="Cambria" panose="02040503050406030204" pitchFamily="18" charset="0"/>
                <a:ea typeface="Cambria" panose="02040503050406030204" pitchFamily="18" charset="0"/>
              </a:endParaRPr>
            </a:p>
          </p:txBody>
        </p:sp>
      </p:grpSp>
      <p:pic>
        <p:nvPicPr>
          <p:cNvPr id="4" name="Picture 3">
            <a:extLst>
              <a:ext uri="{FF2B5EF4-FFF2-40B4-BE49-F238E27FC236}">
                <a16:creationId xmlns:a16="http://schemas.microsoft.com/office/drawing/2014/main" id="{800B7FF8-F8FE-BAAD-A041-0A5D3D64BFFB}"/>
              </a:ext>
            </a:extLst>
          </p:cNvPr>
          <p:cNvPicPr>
            <a:picLocks noChangeAspect="1"/>
          </p:cNvPicPr>
          <p:nvPr/>
        </p:nvPicPr>
        <p:blipFill>
          <a:blip r:embed="rId3"/>
          <a:stretch>
            <a:fillRect/>
          </a:stretch>
        </p:blipFill>
        <p:spPr>
          <a:xfrm>
            <a:off x="2535010" y="1719942"/>
            <a:ext cx="7077076" cy="4788353"/>
          </a:xfrm>
          <a:prstGeom prst="rect">
            <a:avLst/>
          </a:prstGeom>
        </p:spPr>
      </p:pic>
    </p:spTree>
    <p:extLst>
      <p:ext uri="{BB962C8B-B14F-4D97-AF65-F5344CB8AC3E}">
        <p14:creationId xmlns:p14="http://schemas.microsoft.com/office/powerpoint/2010/main" val="4286313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down)">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20383" y="3186145"/>
            <a:ext cx="5227629" cy="3567351"/>
          </a:xfrm>
          <a:prstGeom prst="rect">
            <a:avLst/>
          </a:prstGeom>
        </p:spPr>
      </p:pic>
      <p:grpSp>
        <p:nvGrpSpPr>
          <p:cNvPr id="8" name="Group 7"/>
          <p:cNvGrpSpPr/>
          <p:nvPr/>
        </p:nvGrpSpPr>
        <p:grpSpPr>
          <a:xfrm>
            <a:off x="871446" y="555173"/>
            <a:ext cx="9655040" cy="1502226"/>
            <a:chOff x="457789" y="2120323"/>
            <a:chExt cx="6162594" cy="845307"/>
          </a:xfrm>
        </p:grpSpPr>
        <p:sp>
          <p:nvSpPr>
            <p:cNvPr id="9" name="Freeform 3"/>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10" name="TextBox 9"/>
            <p:cNvSpPr txBox="1"/>
            <p:nvPr/>
          </p:nvSpPr>
          <p:spPr>
            <a:xfrm>
              <a:off x="509450" y="2120323"/>
              <a:ext cx="6097870" cy="675429"/>
            </a:xfrm>
            <a:prstGeom prst="rect">
              <a:avLst/>
            </a:prstGeom>
            <a:noFill/>
          </p:spPr>
          <p:txBody>
            <a:bodyPr wrap="square" rtlCol="0">
              <a:spAutoFit/>
            </a:bodyPr>
            <a:lstStyle/>
            <a:p>
              <a:pPr algn="ctr"/>
              <a:r>
                <a:rPr lang="vi-VN" sz="3600" b="1" dirty="0">
                  <a:latin typeface="Cambria" panose="02040503050406030204" pitchFamily="18" charset="0"/>
                  <a:ea typeface="Cambria" panose="02040503050406030204" pitchFamily="18" charset="0"/>
                </a:rPr>
                <a:t>Em hãy nêu tình huống có nguy cơ bị xâm hại trong các bức tranh trên và giải thích vì sao.</a:t>
              </a:r>
              <a:endParaRPr lang="en-US" sz="3600" b="1" dirty="0">
                <a:latin typeface="Cambria" panose="02040503050406030204" pitchFamily="18" charset="0"/>
                <a:ea typeface="Cambria" panose="02040503050406030204" pitchFamily="18" charset="0"/>
              </a:endParaRPr>
            </a:p>
          </p:txBody>
        </p:sp>
      </p:grpSp>
      <p:grpSp>
        <p:nvGrpSpPr>
          <p:cNvPr id="3" name="Group 2">
            <a:extLst>
              <a:ext uri="{FF2B5EF4-FFF2-40B4-BE49-F238E27FC236}">
                <a16:creationId xmlns:a16="http://schemas.microsoft.com/office/drawing/2014/main" id="{B36C1C0E-8556-BA8D-7ABC-A246D3841E2E}"/>
              </a:ext>
            </a:extLst>
          </p:cNvPr>
          <p:cNvGrpSpPr/>
          <p:nvPr/>
        </p:nvGrpSpPr>
        <p:grpSpPr>
          <a:xfrm>
            <a:off x="642845" y="2634345"/>
            <a:ext cx="6247812" cy="2155369"/>
            <a:chOff x="457789" y="2120323"/>
            <a:chExt cx="6162594" cy="845307"/>
          </a:xfrm>
        </p:grpSpPr>
        <p:sp>
          <p:nvSpPr>
            <p:cNvPr id="4" name="Freeform 3">
              <a:extLst>
                <a:ext uri="{FF2B5EF4-FFF2-40B4-BE49-F238E27FC236}">
                  <a16:creationId xmlns:a16="http://schemas.microsoft.com/office/drawing/2014/main" id="{1EF5AB1E-B97F-EC77-DBC9-92DE7A1E8487}"/>
                </a:ext>
              </a:extLst>
            </p:cNvPr>
            <p:cNvSpPr/>
            <p:nvPr/>
          </p:nvSpPr>
          <p:spPr>
            <a:xfrm>
              <a:off x="457789" y="2120324"/>
              <a:ext cx="6162594" cy="845306"/>
            </a:xfrm>
            <a:custGeom>
              <a:avLst/>
              <a:gdLst/>
              <a:ahLst/>
              <a:cxnLst/>
              <a:rect l="l" t="t" r="r" b="b"/>
              <a:pathLst>
                <a:path w="9454516" h="4572992">
                  <a:moveTo>
                    <a:pt x="0" y="0"/>
                  </a:moveTo>
                  <a:lnTo>
                    <a:pt x="0" y="4043402"/>
                  </a:lnTo>
                  <a:lnTo>
                    <a:pt x="1088390" y="4043402"/>
                  </a:lnTo>
                  <a:lnTo>
                    <a:pt x="1305560" y="4572992"/>
                  </a:lnTo>
                  <a:lnTo>
                    <a:pt x="1524000" y="4043402"/>
                  </a:lnTo>
                  <a:lnTo>
                    <a:pt x="9454516" y="4043402"/>
                  </a:lnTo>
                  <a:lnTo>
                    <a:pt x="9454516" y="0"/>
                  </a:lnTo>
                  <a:lnTo>
                    <a:pt x="0" y="0"/>
                  </a:lnTo>
                  <a:close/>
                </a:path>
              </a:pathLst>
            </a:custGeom>
            <a:solidFill>
              <a:srgbClr val="FFD6CE"/>
            </a:solidFill>
          </p:spPr>
          <p:txBody>
            <a:bodyPr/>
            <a:lstStyle/>
            <a:p>
              <a:endParaRPr lang="en-US" b="1"/>
            </a:p>
          </p:txBody>
        </p:sp>
        <p:sp>
          <p:nvSpPr>
            <p:cNvPr id="5" name="TextBox 4">
              <a:extLst>
                <a:ext uri="{FF2B5EF4-FFF2-40B4-BE49-F238E27FC236}">
                  <a16:creationId xmlns:a16="http://schemas.microsoft.com/office/drawing/2014/main" id="{58E089D8-F2D7-E7CE-D724-81EB1D8248CD}"/>
                </a:ext>
              </a:extLst>
            </p:cNvPr>
            <p:cNvSpPr txBox="1"/>
            <p:nvPr/>
          </p:nvSpPr>
          <p:spPr>
            <a:xfrm>
              <a:off x="509450" y="2120323"/>
              <a:ext cx="6097870" cy="675429"/>
            </a:xfrm>
            <a:prstGeom prst="rect">
              <a:avLst/>
            </a:prstGeom>
            <a:noFill/>
          </p:spPr>
          <p:txBody>
            <a:bodyPr wrap="square" rtlCol="0">
              <a:spAutoFit/>
            </a:bodyPr>
            <a:lstStyle/>
            <a:p>
              <a:pPr algn="ctr"/>
              <a:r>
                <a:rPr lang="vi-VN" sz="3600" b="1" dirty="0">
                  <a:latin typeface="Cambria" panose="02040503050406030204" pitchFamily="18" charset="0"/>
                  <a:ea typeface="Cambria" panose="02040503050406030204" pitchFamily="18" charset="0"/>
                </a:rPr>
                <a:t>Hãy nêu thêm các tình huống có nguy cơ bị xâm hại khác mà em biết.</a:t>
              </a:r>
            </a:p>
          </p:txBody>
        </p:sp>
      </p:grpSp>
    </p:spTree>
    <p:extLst>
      <p:ext uri="{BB962C8B-B14F-4D97-AF65-F5344CB8AC3E}">
        <p14:creationId xmlns:p14="http://schemas.microsoft.com/office/powerpoint/2010/main" val="161155963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3921760"/>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endParaRPr lang="en-US" sz="1600">
                  <a:latin typeface="Cambria" panose="02040503050406030204" pitchFamily="18" charset="0"/>
                  <a:ea typeface="Cambria" panose="02040503050406030204" pitchFamily="18" charset="0"/>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405526"/>
            </a:xfrm>
            <a:prstGeom prst="rect">
              <a:avLst/>
            </a:prstGeom>
          </p:spPr>
          <p:txBody>
            <a:bodyPr wrap="square" lIns="0" tIns="0" rIns="0" bIns="0" rtlCol="0" anchor="t">
              <a:spAutoFit/>
            </a:bodyPr>
            <a:lstStyle/>
            <a:p>
              <a:pPr algn="just"/>
              <a:r>
                <a:rPr lang="en-US" sz="4000" dirty="0">
                  <a:solidFill>
                    <a:srgbClr val="002060"/>
                  </a:solidFill>
                  <a:latin typeface="Cambria" panose="02040503050406030204" pitchFamily="18" charset="0"/>
                  <a:ea typeface="Cambria" panose="02040503050406030204" pitchFamily="18" charset="0"/>
                </a:rPr>
                <a:t>B</a:t>
              </a:r>
              <a:r>
                <a:rPr lang="vi-VN" sz="4000" dirty="0">
                  <a:solidFill>
                    <a:srgbClr val="002060"/>
                  </a:solidFill>
                  <a:latin typeface="Cambria" panose="02040503050406030204" pitchFamily="18" charset="0"/>
                  <a:ea typeface="Cambria" panose="02040503050406030204" pitchFamily="18" charset="0"/>
                </a:rPr>
                <a:t>ạn nữ không quen người đàn ông đó nhưng lại có ý định đi nhờ xe, có thể bị xâm hại về thể chất hoặc tình dục,...</a:t>
              </a:r>
              <a:endParaRPr lang="en-US" sz="4000" dirty="0">
                <a:solidFill>
                  <a:srgbClr val="002060"/>
                </a:solidFill>
                <a:latin typeface="Cambria" panose="02040503050406030204" pitchFamily="18" charset="0"/>
                <a:ea typeface="Cambria" panose="02040503050406030204" pitchFamily="18" charset="0"/>
              </a:endParaRPr>
            </a:p>
          </p:txBody>
        </p:sp>
      </p:grpSp>
      <p:pic>
        <p:nvPicPr>
          <p:cNvPr id="11" name="Picture 10" descr="A round pink label with white text and a black background&#10;&#10;Description automatically generated">
            <a:extLst>
              <a:ext uri="{FF2B5EF4-FFF2-40B4-BE49-F238E27FC236}">
                <a16:creationId xmlns:a16="http://schemas.microsoft.com/office/drawing/2014/main" id="{5D1D52DB-5542-91B1-8FA4-21E854A2BCD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8617" y="0"/>
            <a:ext cx="1579195" cy="1579195"/>
          </a:xfrm>
          <a:prstGeom prst="rect">
            <a:avLst/>
          </a:prstGeom>
        </p:spPr>
      </p:pic>
      <p:pic>
        <p:nvPicPr>
          <p:cNvPr id="12" name="Picture 11">
            <a:extLst>
              <a:ext uri="{FF2B5EF4-FFF2-40B4-BE49-F238E27FC236}">
                <a16:creationId xmlns:a16="http://schemas.microsoft.com/office/drawing/2014/main" id="{17C59AC7-4DBD-9EBE-215D-86DAFB9E8020}"/>
              </a:ext>
            </a:extLst>
          </p:cNvPr>
          <p:cNvPicPr>
            <a:picLocks noChangeAspect="1"/>
          </p:cNvPicPr>
          <p:nvPr/>
        </p:nvPicPr>
        <p:blipFill>
          <a:blip r:embed="rId4"/>
          <a:stretch>
            <a:fillRect/>
          </a:stretch>
        </p:blipFill>
        <p:spPr>
          <a:xfrm>
            <a:off x="707571" y="1528762"/>
            <a:ext cx="4572000" cy="4257675"/>
          </a:xfrm>
          <a:prstGeom prst="rect">
            <a:avLst/>
          </a:prstGeom>
        </p:spPr>
      </p:pic>
    </p:spTree>
    <p:extLst>
      <p:ext uri="{BB962C8B-B14F-4D97-AF65-F5344CB8AC3E}">
        <p14:creationId xmlns:p14="http://schemas.microsoft.com/office/powerpoint/2010/main" val="302508616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4331612"/>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25243" y="2738031"/>
              <a:ext cx="7885371" cy="2744176"/>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3600" dirty="0">
                  <a:solidFill>
                    <a:srgbClr val="002060"/>
                  </a:solidFill>
                  <a:latin typeface="Cambria" panose="02040503050406030204" pitchFamily="18" charset="0"/>
                  <a:ea typeface="Cambria" panose="02040503050406030204" pitchFamily="18" charset="0"/>
                </a:rPr>
                <a:t>B</a:t>
              </a:r>
              <a:r>
                <a:rPr kumimoji="0" lang="vi-VN"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rPr>
                <a:t>ạn nam có thể bị xâm hại vì bạn không quen người phụ nữ đó nhưng lại thích thú khi được tặng quà, một người không quen biết mà tặng quà cho bạn thì phần lớn là có mục đích xấu.</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D47A8EDD-0142-8DEA-9C8D-628C4515073D}"/>
              </a:ext>
            </a:extLst>
          </p:cNvPr>
          <p:cNvPicPr>
            <a:picLocks noChangeAspect="1"/>
          </p:cNvPicPr>
          <p:nvPr/>
        </p:nvPicPr>
        <p:blipFill>
          <a:blip r:embed="rId3"/>
          <a:stretch>
            <a:fillRect/>
          </a:stretch>
        </p:blipFill>
        <p:spPr>
          <a:xfrm>
            <a:off x="655864" y="1726066"/>
            <a:ext cx="4457700" cy="4276725"/>
          </a:xfrm>
          <a:prstGeom prst="rect">
            <a:avLst/>
          </a:prstGeom>
        </p:spPr>
      </p:pic>
    </p:spTree>
    <p:extLst>
      <p:ext uri="{BB962C8B-B14F-4D97-AF65-F5344CB8AC3E}">
        <p14:creationId xmlns:p14="http://schemas.microsoft.com/office/powerpoint/2010/main" val="382895047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3921760"/>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39356" y="2873026"/>
              <a:ext cx="7885371" cy="2165926"/>
            </a:xfrm>
            <a:prstGeom prst="rect">
              <a:avLst/>
            </a:prstGeom>
          </p:spPr>
          <p:txBody>
            <a:bodyPr wrap="square" lIns="0" tIns="0" rIns="0" bIns="0" rtlCol="0" anchor="t">
              <a:spAutoFit/>
            </a:bodyPr>
            <a:lstStyle/>
            <a:p>
              <a:pPr marL="0" marR="0" algn="just">
                <a:lnSpc>
                  <a:spcPct val="115000"/>
                </a:lnSpc>
                <a:spcBef>
                  <a:spcPts val="0"/>
                </a:spcBef>
                <a:spcAft>
                  <a:spcPts val="0"/>
                </a:spcAft>
              </a:pPr>
              <a:r>
                <a:rPr lang="en-US" sz="4000" dirty="0">
                  <a:solidFill>
                    <a:srgbClr val="002060"/>
                  </a:solidFill>
                  <a:latin typeface="Cambria" panose="02040503050406030204" pitchFamily="18" charset="0"/>
                  <a:ea typeface="Cambria" panose="02040503050406030204" pitchFamily="18" charset="0"/>
                </a:rPr>
                <a:t>N</a:t>
              </a:r>
              <a:r>
                <a:rPr lang="vi-VN" sz="4000" dirty="0">
                  <a:solidFill>
                    <a:srgbClr val="002060"/>
                  </a:solidFill>
                  <a:effectLst/>
                  <a:latin typeface="Cambria" panose="02040503050406030204" pitchFamily="18" charset="0"/>
                  <a:ea typeface="Cambria" panose="02040503050406030204" pitchFamily="18" charset="0"/>
                </a:rPr>
                <a:t>ếu bạn nữ mở cửa cho người đàn ông lạ vào nhà thì sẽ có nguy cơ bị xâm hại về thể chất, tình dục....</a:t>
              </a:r>
              <a:endParaRPr lang="en-US" sz="4000" dirty="0">
                <a:solidFill>
                  <a:srgbClr val="002060"/>
                </a:solidFill>
                <a:effectLst/>
                <a:latin typeface="Cambria" panose="02040503050406030204" pitchFamily="18" charset="0"/>
                <a:ea typeface="Cambria" panose="02040503050406030204" pitchFamily="18" charset="0"/>
              </a:endParaRPr>
            </a:p>
          </p:txBody>
        </p:sp>
      </p:grpSp>
      <p:pic>
        <p:nvPicPr>
          <p:cNvPr id="5" name="Picture 4">
            <a:extLst>
              <a:ext uri="{FF2B5EF4-FFF2-40B4-BE49-F238E27FC236}">
                <a16:creationId xmlns:a16="http://schemas.microsoft.com/office/drawing/2014/main" id="{DE69E283-E3C8-2102-C0C9-5C9346DF0723}"/>
              </a:ext>
            </a:extLst>
          </p:cNvPr>
          <p:cNvPicPr>
            <a:picLocks noChangeAspect="1"/>
          </p:cNvPicPr>
          <p:nvPr/>
        </p:nvPicPr>
        <p:blipFill>
          <a:blip r:embed="rId3"/>
          <a:stretch>
            <a:fillRect/>
          </a:stretch>
        </p:blipFill>
        <p:spPr>
          <a:xfrm>
            <a:off x="656544" y="1455964"/>
            <a:ext cx="4238625" cy="4533900"/>
          </a:xfrm>
          <a:prstGeom prst="rect">
            <a:avLst/>
          </a:prstGeom>
        </p:spPr>
      </p:pic>
    </p:spTree>
    <p:extLst>
      <p:ext uri="{BB962C8B-B14F-4D97-AF65-F5344CB8AC3E}">
        <p14:creationId xmlns:p14="http://schemas.microsoft.com/office/powerpoint/2010/main" val="40728164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3534885" y="279912"/>
            <a:ext cx="4655527" cy="908562"/>
          </a:xfrm>
          <a:prstGeom prst="rect">
            <a:avLst/>
          </a:prstGeom>
        </p:spPr>
      </p:pic>
      <p:grpSp>
        <p:nvGrpSpPr>
          <p:cNvPr id="7" name="Group 6">
            <a:extLst>
              <a:ext uri="{FF2B5EF4-FFF2-40B4-BE49-F238E27FC236}">
                <a16:creationId xmlns:a16="http://schemas.microsoft.com/office/drawing/2014/main" id="{0915CABE-B1E6-79D4-91B5-4CB9E85CE6CB}"/>
              </a:ext>
            </a:extLst>
          </p:cNvPr>
          <p:cNvGrpSpPr/>
          <p:nvPr/>
        </p:nvGrpSpPr>
        <p:grpSpPr>
          <a:xfrm>
            <a:off x="5439955" y="1635760"/>
            <a:ext cx="6139543" cy="3921760"/>
            <a:chOff x="932650" y="2524306"/>
            <a:chExt cx="8528147" cy="3065176"/>
          </a:xfrm>
        </p:grpSpPr>
        <p:grpSp>
          <p:nvGrpSpPr>
            <p:cNvPr id="8" name="Group 6">
              <a:extLst>
                <a:ext uri="{FF2B5EF4-FFF2-40B4-BE49-F238E27FC236}">
                  <a16:creationId xmlns:a16="http://schemas.microsoft.com/office/drawing/2014/main" id="{73A86EEB-7E99-C16A-D7FD-CEDE60992476}"/>
                </a:ext>
              </a:extLst>
            </p:cNvPr>
            <p:cNvGrpSpPr/>
            <p:nvPr/>
          </p:nvGrpSpPr>
          <p:grpSpPr>
            <a:xfrm>
              <a:off x="932650" y="2524306"/>
              <a:ext cx="8528147" cy="3065176"/>
              <a:chOff x="-32491" y="-14381"/>
              <a:chExt cx="2884830" cy="1036862"/>
            </a:xfrm>
          </p:grpSpPr>
          <p:sp>
            <p:nvSpPr>
              <p:cNvPr id="10" name="Freeform 7">
                <a:extLst>
                  <a:ext uri="{FF2B5EF4-FFF2-40B4-BE49-F238E27FC236}">
                    <a16:creationId xmlns:a16="http://schemas.microsoft.com/office/drawing/2014/main" id="{C0D19B16-AFF8-EBBA-D5F3-4A404248B5C3}"/>
                  </a:ext>
                </a:extLst>
              </p:cNvPr>
              <p:cNvSpPr/>
              <p:nvPr/>
            </p:nvSpPr>
            <p:spPr>
              <a:xfrm>
                <a:off x="-32491" y="-14381"/>
                <a:ext cx="2884830" cy="1036862"/>
              </a:xfrm>
              <a:custGeom>
                <a:avLst/>
                <a:gdLst>
                  <a:gd name="connsiteX0" fmla="*/ 2691733 w 2816193"/>
                  <a:gd name="connsiteY0" fmla="*/ 676662 h 676662"/>
                  <a:gd name="connsiteX1" fmla="*/ 124460 w 2816193"/>
                  <a:gd name="connsiteY1" fmla="*/ 676662 h 676662"/>
                  <a:gd name="connsiteX2" fmla="*/ 0 w 2816193"/>
                  <a:gd name="connsiteY2" fmla="*/ 552202 h 676662"/>
                  <a:gd name="connsiteX3" fmla="*/ 0 w 2816193"/>
                  <a:gd name="connsiteY3" fmla="*/ 124661 h 676662"/>
                  <a:gd name="connsiteX4" fmla="*/ 124460 w 2816193"/>
                  <a:gd name="connsiteY4" fmla="*/ 201 h 676662"/>
                  <a:gd name="connsiteX5" fmla="*/ 1501871 w 2816193"/>
                  <a:gd name="connsiteY5" fmla="*/ 26433 h 676662"/>
                  <a:gd name="connsiteX6" fmla="*/ 2691733 w 2816193"/>
                  <a:gd name="connsiteY6" fmla="*/ 201 h 676662"/>
                  <a:gd name="connsiteX7" fmla="*/ 2816193 w 2816193"/>
                  <a:gd name="connsiteY7" fmla="*/ 124661 h 676662"/>
                  <a:gd name="connsiteX8" fmla="*/ 2816193 w 2816193"/>
                  <a:gd name="connsiteY8" fmla="*/ 552202 h 676662"/>
                  <a:gd name="connsiteX9" fmla="*/ 2691733 w 2816193"/>
                  <a:gd name="connsiteY9" fmla="*/ 676662 h 676662"/>
                  <a:gd name="connsiteX0" fmla="*/ 2691733 w 2816193"/>
                  <a:gd name="connsiteY0" fmla="*/ 676662 h 676690"/>
                  <a:gd name="connsiteX1" fmla="*/ 1840925 w 2816193"/>
                  <a:gd name="connsiteY1" fmla="*/ 644766 h 676690"/>
                  <a:gd name="connsiteX2" fmla="*/ 124460 w 2816193"/>
                  <a:gd name="connsiteY2" fmla="*/ 676662 h 676690"/>
                  <a:gd name="connsiteX3" fmla="*/ 0 w 2816193"/>
                  <a:gd name="connsiteY3" fmla="*/ 552202 h 676690"/>
                  <a:gd name="connsiteX4" fmla="*/ 0 w 2816193"/>
                  <a:gd name="connsiteY4" fmla="*/ 124661 h 676690"/>
                  <a:gd name="connsiteX5" fmla="*/ 124460 w 2816193"/>
                  <a:gd name="connsiteY5" fmla="*/ 201 h 676690"/>
                  <a:gd name="connsiteX6" fmla="*/ 1501871 w 2816193"/>
                  <a:gd name="connsiteY6" fmla="*/ 26433 h 676690"/>
                  <a:gd name="connsiteX7" fmla="*/ 2691733 w 2816193"/>
                  <a:gd name="connsiteY7" fmla="*/ 201 h 676690"/>
                  <a:gd name="connsiteX8" fmla="*/ 2816193 w 2816193"/>
                  <a:gd name="connsiteY8" fmla="*/ 124661 h 676690"/>
                  <a:gd name="connsiteX9" fmla="*/ 2816193 w 2816193"/>
                  <a:gd name="connsiteY9" fmla="*/ 552202 h 676690"/>
                  <a:gd name="connsiteX10" fmla="*/ 2691733 w 2816193"/>
                  <a:gd name="connsiteY10" fmla="*/ 676662 h 676690"/>
                  <a:gd name="connsiteX0" fmla="*/ 2691733 w 2852339"/>
                  <a:gd name="connsiteY0" fmla="*/ 676662 h 676690"/>
                  <a:gd name="connsiteX1" fmla="*/ 1840925 w 2852339"/>
                  <a:gd name="connsiteY1" fmla="*/ 644766 h 676690"/>
                  <a:gd name="connsiteX2" fmla="*/ 124460 w 2852339"/>
                  <a:gd name="connsiteY2" fmla="*/ 676662 h 676690"/>
                  <a:gd name="connsiteX3" fmla="*/ 0 w 2852339"/>
                  <a:gd name="connsiteY3" fmla="*/ 552202 h 676690"/>
                  <a:gd name="connsiteX4" fmla="*/ 0 w 2852339"/>
                  <a:gd name="connsiteY4" fmla="*/ 124661 h 676690"/>
                  <a:gd name="connsiteX5" fmla="*/ 124460 w 2852339"/>
                  <a:gd name="connsiteY5" fmla="*/ 201 h 676690"/>
                  <a:gd name="connsiteX6" fmla="*/ 1501871 w 2852339"/>
                  <a:gd name="connsiteY6" fmla="*/ 26433 h 676690"/>
                  <a:gd name="connsiteX7" fmla="*/ 2691733 w 2852339"/>
                  <a:gd name="connsiteY7" fmla="*/ 201 h 676690"/>
                  <a:gd name="connsiteX8" fmla="*/ 2816193 w 2852339"/>
                  <a:gd name="connsiteY8" fmla="*/ 124661 h 676690"/>
                  <a:gd name="connsiteX9" fmla="*/ 2852339 w 2852339"/>
                  <a:gd name="connsiteY9" fmla="*/ 297321 h 676690"/>
                  <a:gd name="connsiteX10" fmla="*/ 2816193 w 2852339"/>
                  <a:gd name="connsiteY10" fmla="*/ 552202 h 676690"/>
                  <a:gd name="connsiteX11" fmla="*/ 2691733 w 2852339"/>
                  <a:gd name="connsiteY11" fmla="*/ 676662 h 676690"/>
                  <a:gd name="connsiteX0" fmla="*/ 2724224 w 2884830"/>
                  <a:gd name="connsiteY0" fmla="*/ 676662 h 676690"/>
                  <a:gd name="connsiteX1" fmla="*/ 1873416 w 2884830"/>
                  <a:gd name="connsiteY1" fmla="*/ 644766 h 676690"/>
                  <a:gd name="connsiteX2" fmla="*/ 156951 w 2884830"/>
                  <a:gd name="connsiteY2" fmla="*/ 676662 h 676690"/>
                  <a:gd name="connsiteX3" fmla="*/ 32491 w 2884830"/>
                  <a:gd name="connsiteY3" fmla="*/ 552202 h 676690"/>
                  <a:gd name="connsiteX4" fmla="*/ 0 w 2884830"/>
                  <a:gd name="connsiteY4" fmla="*/ 332654 h 676690"/>
                  <a:gd name="connsiteX5" fmla="*/ 32491 w 2884830"/>
                  <a:gd name="connsiteY5" fmla="*/ 124661 h 676690"/>
                  <a:gd name="connsiteX6" fmla="*/ 156951 w 2884830"/>
                  <a:gd name="connsiteY6" fmla="*/ 201 h 676690"/>
                  <a:gd name="connsiteX7" fmla="*/ 1534362 w 2884830"/>
                  <a:gd name="connsiteY7" fmla="*/ 26433 h 676690"/>
                  <a:gd name="connsiteX8" fmla="*/ 2724224 w 2884830"/>
                  <a:gd name="connsiteY8" fmla="*/ 201 h 676690"/>
                  <a:gd name="connsiteX9" fmla="*/ 2848684 w 2884830"/>
                  <a:gd name="connsiteY9" fmla="*/ 124661 h 676690"/>
                  <a:gd name="connsiteX10" fmla="*/ 2884830 w 2884830"/>
                  <a:gd name="connsiteY10" fmla="*/ 297321 h 676690"/>
                  <a:gd name="connsiteX11" fmla="*/ 2848684 w 2884830"/>
                  <a:gd name="connsiteY11" fmla="*/ 552202 h 676690"/>
                  <a:gd name="connsiteX12" fmla="*/ 2724224 w 2884830"/>
                  <a:gd name="connsiteY12" fmla="*/ 676662 h 676690"/>
                  <a:gd name="connsiteX0" fmla="*/ 2724224 w 2884830"/>
                  <a:gd name="connsiteY0" fmla="*/ 689603 h 689631"/>
                  <a:gd name="connsiteX1" fmla="*/ 1873416 w 2884830"/>
                  <a:gd name="connsiteY1" fmla="*/ 657707 h 689631"/>
                  <a:gd name="connsiteX2" fmla="*/ 156951 w 2884830"/>
                  <a:gd name="connsiteY2" fmla="*/ 689603 h 689631"/>
                  <a:gd name="connsiteX3" fmla="*/ 32491 w 2884830"/>
                  <a:gd name="connsiteY3" fmla="*/ 565143 h 689631"/>
                  <a:gd name="connsiteX4" fmla="*/ 0 w 2884830"/>
                  <a:gd name="connsiteY4" fmla="*/ 345595 h 689631"/>
                  <a:gd name="connsiteX5" fmla="*/ 32491 w 2884830"/>
                  <a:gd name="connsiteY5" fmla="*/ 137602 h 689631"/>
                  <a:gd name="connsiteX6" fmla="*/ 156951 w 2884830"/>
                  <a:gd name="connsiteY6" fmla="*/ 13142 h 689631"/>
                  <a:gd name="connsiteX7" fmla="*/ 718334 w 2884830"/>
                  <a:gd name="connsiteY7" fmla="*/ 4040 h 689631"/>
                  <a:gd name="connsiteX8" fmla="*/ 1534362 w 2884830"/>
                  <a:gd name="connsiteY8" fmla="*/ 39374 h 689631"/>
                  <a:gd name="connsiteX9" fmla="*/ 2724224 w 2884830"/>
                  <a:gd name="connsiteY9" fmla="*/ 13142 h 689631"/>
                  <a:gd name="connsiteX10" fmla="*/ 2848684 w 2884830"/>
                  <a:gd name="connsiteY10" fmla="*/ 137602 h 689631"/>
                  <a:gd name="connsiteX11" fmla="*/ 2884830 w 2884830"/>
                  <a:gd name="connsiteY11" fmla="*/ 310262 h 689631"/>
                  <a:gd name="connsiteX12" fmla="*/ 2848684 w 2884830"/>
                  <a:gd name="connsiteY12" fmla="*/ 565143 h 689631"/>
                  <a:gd name="connsiteX13" fmla="*/ 2724224 w 2884830"/>
                  <a:gd name="connsiteY13" fmla="*/ 689603 h 689631"/>
                  <a:gd name="connsiteX0" fmla="*/ 2724224 w 2884830"/>
                  <a:gd name="connsiteY0" fmla="*/ 689603 h 691418"/>
                  <a:gd name="connsiteX1" fmla="*/ 2149256 w 2884830"/>
                  <a:gd name="connsiteY1" fmla="*/ 622373 h 691418"/>
                  <a:gd name="connsiteX2" fmla="*/ 1873416 w 2884830"/>
                  <a:gd name="connsiteY2" fmla="*/ 657707 h 691418"/>
                  <a:gd name="connsiteX3" fmla="*/ 156951 w 2884830"/>
                  <a:gd name="connsiteY3" fmla="*/ 689603 h 691418"/>
                  <a:gd name="connsiteX4" fmla="*/ 32491 w 2884830"/>
                  <a:gd name="connsiteY4" fmla="*/ 565143 h 691418"/>
                  <a:gd name="connsiteX5" fmla="*/ 0 w 2884830"/>
                  <a:gd name="connsiteY5" fmla="*/ 345595 h 691418"/>
                  <a:gd name="connsiteX6" fmla="*/ 32491 w 2884830"/>
                  <a:gd name="connsiteY6" fmla="*/ 137602 h 691418"/>
                  <a:gd name="connsiteX7" fmla="*/ 156951 w 2884830"/>
                  <a:gd name="connsiteY7" fmla="*/ 13142 h 691418"/>
                  <a:gd name="connsiteX8" fmla="*/ 718334 w 2884830"/>
                  <a:gd name="connsiteY8" fmla="*/ 4040 h 691418"/>
                  <a:gd name="connsiteX9" fmla="*/ 1534362 w 2884830"/>
                  <a:gd name="connsiteY9" fmla="*/ 39374 h 691418"/>
                  <a:gd name="connsiteX10" fmla="*/ 2724224 w 2884830"/>
                  <a:gd name="connsiteY10" fmla="*/ 13142 h 691418"/>
                  <a:gd name="connsiteX11" fmla="*/ 2848684 w 2884830"/>
                  <a:gd name="connsiteY11" fmla="*/ 137602 h 691418"/>
                  <a:gd name="connsiteX12" fmla="*/ 2884830 w 2884830"/>
                  <a:gd name="connsiteY12" fmla="*/ 310262 h 691418"/>
                  <a:gd name="connsiteX13" fmla="*/ 2848684 w 2884830"/>
                  <a:gd name="connsiteY13" fmla="*/ 565143 h 691418"/>
                  <a:gd name="connsiteX14" fmla="*/ 2724224 w 2884830"/>
                  <a:gd name="connsiteY14" fmla="*/ 689603 h 691418"/>
                  <a:gd name="connsiteX0" fmla="*/ 2724224 w 2884830"/>
                  <a:gd name="connsiteY0" fmla="*/ 689603 h 691418"/>
                  <a:gd name="connsiteX1" fmla="*/ 2149256 w 2884830"/>
                  <a:gd name="connsiteY1" fmla="*/ 622373 h 691418"/>
                  <a:gd name="connsiteX2" fmla="*/ 1873416 w 2884830"/>
                  <a:gd name="connsiteY2" fmla="*/ 657707 h 691418"/>
                  <a:gd name="connsiteX3" fmla="*/ 1350468 w 2884830"/>
                  <a:gd name="connsiteY3" fmla="*/ 645928 h 691418"/>
                  <a:gd name="connsiteX4" fmla="*/ 156951 w 2884830"/>
                  <a:gd name="connsiteY4" fmla="*/ 689603 h 691418"/>
                  <a:gd name="connsiteX5" fmla="*/ 32491 w 2884830"/>
                  <a:gd name="connsiteY5" fmla="*/ 565143 h 691418"/>
                  <a:gd name="connsiteX6" fmla="*/ 0 w 2884830"/>
                  <a:gd name="connsiteY6" fmla="*/ 345595 h 691418"/>
                  <a:gd name="connsiteX7" fmla="*/ 32491 w 2884830"/>
                  <a:gd name="connsiteY7" fmla="*/ 137602 h 691418"/>
                  <a:gd name="connsiteX8" fmla="*/ 156951 w 2884830"/>
                  <a:gd name="connsiteY8" fmla="*/ 13142 h 691418"/>
                  <a:gd name="connsiteX9" fmla="*/ 718334 w 2884830"/>
                  <a:gd name="connsiteY9" fmla="*/ 4040 h 691418"/>
                  <a:gd name="connsiteX10" fmla="*/ 1534362 w 2884830"/>
                  <a:gd name="connsiteY10" fmla="*/ 39374 h 691418"/>
                  <a:gd name="connsiteX11" fmla="*/ 2724224 w 2884830"/>
                  <a:gd name="connsiteY11" fmla="*/ 13142 h 691418"/>
                  <a:gd name="connsiteX12" fmla="*/ 2848684 w 2884830"/>
                  <a:gd name="connsiteY12" fmla="*/ 137602 h 691418"/>
                  <a:gd name="connsiteX13" fmla="*/ 2884830 w 2884830"/>
                  <a:gd name="connsiteY13" fmla="*/ 310262 h 691418"/>
                  <a:gd name="connsiteX14" fmla="*/ 2848684 w 2884830"/>
                  <a:gd name="connsiteY14" fmla="*/ 565143 h 691418"/>
                  <a:gd name="connsiteX15" fmla="*/ 2724224 w 2884830"/>
                  <a:gd name="connsiteY15" fmla="*/ 689603 h 691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84830" h="691418">
                    <a:moveTo>
                      <a:pt x="2724224" y="689603"/>
                    </a:moveTo>
                    <a:cubicBezTo>
                      <a:pt x="2607653" y="704049"/>
                      <a:pt x="2291057" y="627689"/>
                      <a:pt x="2149256" y="622373"/>
                    </a:cubicBezTo>
                    <a:cubicBezTo>
                      <a:pt x="2007455" y="617057"/>
                      <a:pt x="2006547" y="650837"/>
                      <a:pt x="1873416" y="657707"/>
                    </a:cubicBezTo>
                    <a:cubicBezTo>
                      <a:pt x="1699100" y="659670"/>
                      <a:pt x="1524784" y="643965"/>
                      <a:pt x="1350468" y="645928"/>
                    </a:cubicBezTo>
                    <a:lnTo>
                      <a:pt x="156951" y="689603"/>
                    </a:lnTo>
                    <a:cubicBezTo>
                      <a:pt x="88371" y="689603"/>
                      <a:pt x="32491" y="633723"/>
                      <a:pt x="32491" y="565143"/>
                    </a:cubicBezTo>
                    <a:cubicBezTo>
                      <a:pt x="31238" y="491960"/>
                      <a:pt x="1253" y="418778"/>
                      <a:pt x="0" y="345595"/>
                    </a:cubicBezTo>
                    <a:lnTo>
                      <a:pt x="32491" y="137602"/>
                    </a:lnTo>
                    <a:cubicBezTo>
                      <a:pt x="32491" y="69022"/>
                      <a:pt x="88371" y="13142"/>
                      <a:pt x="156951" y="13142"/>
                    </a:cubicBezTo>
                    <a:cubicBezTo>
                      <a:pt x="271258" y="-5192"/>
                      <a:pt x="488766" y="-332"/>
                      <a:pt x="718334" y="4040"/>
                    </a:cubicBezTo>
                    <a:cubicBezTo>
                      <a:pt x="947903" y="8412"/>
                      <a:pt x="1200047" y="41783"/>
                      <a:pt x="1534362" y="39374"/>
                    </a:cubicBezTo>
                    <a:cubicBezTo>
                      <a:pt x="1963547" y="42408"/>
                      <a:pt x="2295039" y="10108"/>
                      <a:pt x="2724224" y="13142"/>
                    </a:cubicBezTo>
                    <a:cubicBezTo>
                      <a:pt x="2792804" y="13142"/>
                      <a:pt x="2848684" y="69022"/>
                      <a:pt x="2848684" y="137602"/>
                    </a:cubicBezTo>
                    <a:cubicBezTo>
                      <a:pt x="2849239" y="195155"/>
                      <a:pt x="2884275" y="252709"/>
                      <a:pt x="2884830" y="310262"/>
                    </a:cubicBezTo>
                    <a:lnTo>
                      <a:pt x="2848684" y="565143"/>
                    </a:lnTo>
                    <a:cubicBezTo>
                      <a:pt x="2848684" y="633723"/>
                      <a:pt x="2792804" y="689603"/>
                      <a:pt x="2724224" y="689603"/>
                    </a:cubicBezTo>
                    <a:close/>
                  </a:path>
                </a:pathLst>
              </a:custGeom>
              <a:solidFill>
                <a:srgbClr val="FACCC9"/>
              </a:solidFill>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prstClr val="black"/>
                  </a:solidFill>
                  <a:effectLst/>
                  <a:uLnTx/>
                  <a:uFillTx/>
                  <a:latin typeface="Cambria" panose="02040503050406030204" pitchFamily="18" charset="0"/>
                  <a:ea typeface="Cambria" panose="02040503050406030204" pitchFamily="18" charset="0"/>
                  <a:cs typeface="+mn-cs"/>
                </a:endParaRPr>
              </a:p>
            </p:txBody>
          </p:sp>
        </p:grpSp>
        <p:sp>
          <p:nvSpPr>
            <p:cNvPr id="9" name="TextBox 8">
              <a:extLst>
                <a:ext uri="{FF2B5EF4-FFF2-40B4-BE49-F238E27FC236}">
                  <a16:creationId xmlns:a16="http://schemas.microsoft.com/office/drawing/2014/main" id="{EFBBEE5E-4FEA-03D2-A595-03B76557CC1A}"/>
                </a:ext>
              </a:extLst>
            </p:cNvPr>
            <p:cNvSpPr txBox="1"/>
            <p:nvPr/>
          </p:nvSpPr>
          <p:spPr>
            <a:xfrm>
              <a:off x="1254477" y="3053397"/>
              <a:ext cx="7885371" cy="1924421"/>
            </a:xfrm>
            <a:prstGeom prst="rect">
              <a:avLst/>
            </a:prstGeom>
          </p:spPr>
          <p:txBody>
            <a:bodyPr wrap="square" lIns="0" tIns="0" rIns="0" bIns="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sz="4000" dirty="0">
                  <a:solidFill>
                    <a:srgbClr val="002060"/>
                  </a:solidFill>
                  <a:latin typeface="Cambria" panose="02040503050406030204" pitchFamily="18" charset="0"/>
                  <a:ea typeface="Cambria" panose="02040503050406030204" pitchFamily="18" charset="0"/>
                </a:rPr>
                <a:t>B</a:t>
              </a:r>
              <a:r>
                <a:rPr lang="vi-VN" sz="4000" dirty="0">
                  <a:solidFill>
                    <a:srgbClr val="002060"/>
                  </a:solidFill>
                  <a:latin typeface="Cambria" panose="02040503050406030204" pitchFamily="18" charset="0"/>
                  <a:ea typeface="Cambria" panose="02040503050406030204" pitchFamily="18" charset="0"/>
                </a:rPr>
                <a:t>ạn nam có nguy cơ bị xâm hại nếu gặp người xấu vì bạn đi một mình ở nơi tối tăm, vắng vẻ.</a:t>
              </a:r>
              <a:endParaRPr kumimoji="0" lang="en-US" sz="40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mn-cs"/>
              </a:endParaRPr>
            </a:p>
          </p:txBody>
        </p:sp>
      </p:grpSp>
      <p:pic>
        <p:nvPicPr>
          <p:cNvPr id="5" name="Picture 4">
            <a:extLst>
              <a:ext uri="{FF2B5EF4-FFF2-40B4-BE49-F238E27FC236}">
                <a16:creationId xmlns:a16="http://schemas.microsoft.com/office/drawing/2014/main" id="{70F63832-4C52-D52A-FA1B-61C78AB5F928}"/>
              </a:ext>
            </a:extLst>
          </p:cNvPr>
          <p:cNvPicPr>
            <a:picLocks noChangeAspect="1"/>
          </p:cNvPicPr>
          <p:nvPr/>
        </p:nvPicPr>
        <p:blipFill>
          <a:blip r:embed="rId3"/>
          <a:stretch>
            <a:fillRect/>
          </a:stretch>
        </p:blipFill>
        <p:spPr>
          <a:xfrm>
            <a:off x="767443" y="1367518"/>
            <a:ext cx="4191000" cy="4514850"/>
          </a:xfrm>
          <a:prstGeom prst="rect">
            <a:avLst/>
          </a:prstGeom>
        </p:spPr>
      </p:pic>
    </p:spTree>
    <p:extLst>
      <p:ext uri="{BB962C8B-B14F-4D97-AF65-F5344CB8AC3E}">
        <p14:creationId xmlns:p14="http://schemas.microsoft.com/office/powerpoint/2010/main" val="208275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圆角 33">
            <a:extLst>
              <a:ext uri="{FF2B5EF4-FFF2-40B4-BE49-F238E27FC236}">
                <a16:creationId xmlns:a16="http://schemas.microsoft.com/office/drawing/2014/main" id="{196E4E3F-EDAF-0AB5-58BF-F1168746AD14}"/>
              </a:ext>
            </a:extLst>
          </p:cNvPr>
          <p:cNvSpPr/>
          <p:nvPr/>
        </p:nvSpPr>
        <p:spPr>
          <a:xfrm>
            <a:off x="810821" y="106349"/>
            <a:ext cx="10440785" cy="949565"/>
          </a:xfrm>
          <a:custGeom>
            <a:avLst/>
            <a:gdLst>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 name="connsiteX0" fmla="*/ 0 w 8599714"/>
              <a:gd name="connsiteY0" fmla="*/ 722100 h 4332514"/>
              <a:gd name="connsiteX1" fmla="*/ 722100 w 8599714"/>
              <a:gd name="connsiteY1" fmla="*/ 0 h 4332514"/>
              <a:gd name="connsiteX2" fmla="*/ 7877614 w 8599714"/>
              <a:gd name="connsiteY2" fmla="*/ 0 h 4332514"/>
              <a:gd name="connsiteX3" fmla="*/ 8599714 w 8599714"/>
              <a:gd name="connsiteY3" fmla="*/ 722100 h 4332514"/>
              <a:gd name="connsiteX4" fmla="*/ 8599714 w 8599714"/>
              <a:gd name="connsiteY4" fmla="*/ 3610414 h 4332514"/>
              <a:gd name="connsiteX5" fmla="*/ 7877614 w 8599714"/>
              <a:gd name="connsiteY5" fmla="*/ 4332514 h 4332514"/>
              <a:gd name="connsiteX6" fmla="*/ 722100 w 8599714"/>
              <a:gd name="connsiteY6" fmla="*/ 4332514 h 4332514"/>
              <a:gd name="connsiteX7" fmla="*/ 0 w 8599714"/>
              <a:gd name="connsiteY7" fmla="*/ 3610414 h 4332514"/>
              <a:gd name="connsiteX8" fmla="*/ 0 w 8599714"/>
              <a:gd name="connsiteY8" fmla="*/ 722100 h 4332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99714" h="4332514">
                <a:moveTo>
                  <a:pt x="0" y="722100"/>
                </a:moveTo>
                <a:cubicBezTo>
                  <a:pt x="0" y="323295"/>
                  <a:pt x="323295" y="0"/>
                  <a:pt x="722100" y="0"/>
                </a:cubicBezTo>
                <a:cubicBezTo>
                  <a:pt x="3150813" y="468086"/>
                  <a:pt x="4632472" y="261257"/>
                  <a:pt x="7877614" y="0"/>
                </a:cubicBezTo>
                <a:cubicBezTo>
                  <a:pt x="8276419" y="0"/>
                  <a:pt x="8599714" y="323295"/>
                  <a:pt x="8599714" y="722100"/>
                </a:cubicBezTo>
                <a:cubicBezTo>
                  <a:pt x="8360228" y="2729900"/>
                  <a:pt x="8599714" y="2647643"/>
                  <a:pt x="8599714" y="3610414"/>
                </a:cubicBezTo>
                <a:cubicBezTo>
                  <a:pt x="8599714" y="4009219"/>
                  <a:pt x="8276419" y="4332514"/>
                  <a:pt x="7877614" y="4332514"/>
                </a:cubicBezTo>
                <a:cubicBezTo>
                  <a:pt x="5492443" y="4332514"/>
                  <a:pt x="3727757" y="3984171"/>
                  <a:pt x="722100" y="4332514"/>
                </a:cubicBezTo>
                <a:cubicBezTo>
                  <a:pt x="323295" y="4332514"/>
                  <a:pt x="0" y="4009219"/>
                  <a:pt x="0" y="3610414"/>
                </a:cubicBezTo>
                <a:cubicBezTo>
                  <a:pt x="0" y="2647643"/>
                  <a:pt x="119743" y="2446871"/>
                  <a:pt x="0" y="722100"/>
                </a:cubicBezTo>
                <a:close/>
              </a:path>
            </a:pathLst>
          </a:custGeom>
          <a:solidFill>
            <a:srgbClr val="C8E597">
              <a:alpha val="95000"/>
            </a:srgbClr>
          </a:solidFill>
          <a:ln w="28575">
            <a:solidFill>
              <a:srgbClr val="72A02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lvl="0" algn="ctr">
              <a:defRPr/>
            </a:pPr>
            <a:r>
              <a:rPr lang="vi-VN" altLang="zh-CN" sz="4400" b="1" dirty="0">
                <a:solidFill>
                  <a:schemeClr val="tx1"/>
                </a:solidFill>
                <a:latin typeface="Cambria" panose="02040503050406030204" pitchFamily="18" charset="0"/>
                <a:ea typeface="阿里巴巴普惠体" panose="00020600040101010101"/>
              </a:rPr>
              <a:t>Một số nguy cơ bị xâm hại khác</a:t>
            </a:r>
            <a:endParaRPr lang="en-US" altLang="zh-CN" sz="4400" b="1" dirty="0">
              <a:solidFill>
                <a:schemeClr val="tx1"/>
              </a:solidFill>
              <a:latin typeface="Cambria" panose="02040503050406030204" pitchFamily="18" charset="0"/>
              <a:ea typeface="阿里巴巴普惠体" panose="00020600040101010101"/>
            </a:endParaRPr>
          </a:p>
        </p:txBody>
      </p:sp>
      <p:sp>
        <p:nvSpPr>
          <p:cNvPr id="3" name="TextBox 2">
            <a:extLst>
              <a:ext uri="{FF2B5EF4-FFF2-40B4-BE49-F238E27FC236}">
                <a16:creationId xmlns:a16="http://schemas.microsoft.com/office/drawing/2014/main" id="{EF80ADCC-A888-6E05-F211-0193C92D8EC0}"/>
              </a:ext>
            </a:extLst>
          </p:cNvPr>
          <p:cNvSpPr txBox="1"/>
          <p:nvPr/>
        </p:nvSpPr>
        <p:spPr>
          <a:xfrm>
            <a:off x="1240970" y="1589314"/>
            <a:ext cx="10123715" cy="5016758"/>
          </a:xfrm>
          <a:prstGeom prst="rect">
            <a:avLst/>
          </a:prstGeom>
          <a:noFill/>
        </p:spPr>
        <p:txBody>
          <a:bodyPr wrap="square" rtlCol="0">
            <a:spAutoFit/>
          </a:bodyPr>
          <a:lstStyle/>
          <a:p>
            <a:pPr marL="571500" indent="-571500" algn="just">
              <a:buFont typeface="Arial" panose="020B0604020202020204" pitchFamily="34" charset="0"/>
              <a:buChar char="•"/>
            </a:pPr>
            <a:r>
              <a:rPr lang="en-US" sz="4000" dirty="0">
                <a:effectLst/>
                <a:latin typeface="Cambria" panose="02040503050406030204" pitchFamily="18" charset="0"/>
                <a:ea typeface="Cambria" panose="02040503050406030204" pitchFamily="18" charset="0"/>
              </a:rPr>
              <a:t>Đ</a:t>
            </a:r>
            <a:r>
              <a:rPr lang="vi-VN" sz="4000" dirty="0">
                <a:effectLst/>
                <a:latin typeface="Cambria" panose="02040503050406030204" pitchFamily="18" charset="0"/>
                <a:ea typeface="Cambria" panose="02040503050406030204" pitchFamily="18" charset="0"/>
              </a:rPr>
              <a:t>ưa quá nhiều hình ảnh, thông tin của bản thân lên mạng xã hội;</a:t>
            </a:r>
            <a:endParaRPr lang="en-US" sz="4000" dirty="0">
              <a:effectLst/>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en-US" sz="4000" dirty="0">
                <a:latin typeface="Cambria" panose="02040503050406030204" pitchFamily="18" charset="0"/>
                <a:ea typeface="Cambria" panose="02040503050406030204" pitchFamily="18" charset="0"/>
              </a:rPr>
              <a:t>K</a:t>
            </a:r>
            <a:r>
              <a:rPr lang="vi-VN" sz="4000" dirty="0">
                <a:effectLst/>
                <a:latin typeface="Cambria" panose="02040503050406030204" pitchFamily="18" charset="0"/>
                <a:ea typeface="Cambria" panose="02040503050406030204" pitchFamily="18" charset="0"/>
              </a:rPr>
              <a:t>ết bạn, nói chuyện với những người không quen biết</a:t>
            </a:r>
            <a:endParaRPr lang="en-US" sz="4000" dirty="0">
              <a:effectLst/>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en-US" sz="4000" dirty="0">
                <a:latin typeface="Cambria" panose="02040503050406030204" pitchFamily="18" charset="0"/>
                <a:ea typeface="Cambria" panose="02040503050406030204" pitchFamily="18" charset="0"/>
              </a:rPr>
              <a:t>T</a:t>
            </a:r>
            <a:r>
              <a:rPr lang="vi-VN" sz="4000" dirty="0">
                <a:effectLst/>
                <a:latin typeface="Cambria" panose="02040503050406030204" pitchFamily="18" charset="0"/>
                <a:ea typeface="Cambria" panose="02040503050406030204" pitchFamily="18" charset="0"/>
              </a:rPr>
              <a:t>ò mò truy cập vào những trang web có nội dung không lành mạnh;</a:t>
            </a:r>
            <a:endParaRPr lang="en-US" sz="4000" dirty="0">
              <a:effectLst/>
              <a:latin typeface="Cambria" panose="02040503050406030204" pitchFamily="18" charset="0"/>
              <a:ea typeface="Cambria" panose="02040503050406030204" pitchFamily="18" charset="0"/>
            </a:endParaRPr>
          </a:p>
          <a:p>
            <a:pPr marL="571500" indent="-571500" algn="just">
              <a:buFont typeface="Arial" panose="020B0604020202020204" pitchFamily="34" charset="0"/>
              <a:buChar char="•"/>
            </a:pPr>
            <a:r>
              <a:rPr lang="en-US" sz="4000" dirty="0">
                <a:effectLst/>
                <a:latin typeface="Cambria" panose="02040503050406030204" pitchFamily="18" charset="0"/>
                <a:ea typeface="Cambria" panose="02040503050406030204" pitchFamily="18" charset="0"/>
              </a:rPr>
              <a:t>Đ</a:t>
            </a:r>
            <a:r>
              <a:rPr lang="vi-VN" sz="4000" dirty="0">
                <a:effectLst/>
                <a:latin typeface="Cambria" panose="02040503050406030204" pitchFamily="18" charset="0"/>
                <a:ea typeface="Cambria" panose="02040503050406030204" pitchFamily="18" charset="0"/>
              </a:rPr>
              <a:t>i chơi với người mới quen trên mạng...</a:t>
            </a:r>
            <a:endParaRPr lang="en-US" sz="4000" dirty="0">
              <a:effectLst/>
              <a:latin typeface="Cambria" panose="02040503050406030204" pitchFamily="18" charset="0"/>
              <a:ea typeface="Cambria" panose="02040503050406030204" pitchFamily="18" charset="0"/>
            </a:endParaRPr>
          </a:p>
          <a:p>
            <a:pPr algn="just"/>
            <a:endParaRPr lang="en-US" sz="4000"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46010087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主题">
  <a:themeElements>
    <a:clrScheme name="自定义 14">
      <a:dk1>
        <a:sysClr val="windowText" lastClr="000000"/>
      </a:dk1>
      <a:lt1>
        <a:sysClr val="window" lastClr="FFFFFF"/>
      </a:lt1>
      <a:dk2>
        <a:srgbClr val="ED7D31"/>
      </a:dk2>
      <a:lt2>
        <a:srgbClr val="E7E6E6"/>
      </a:lt2>
      <a:accent1>
        <a:srgbClr val="ED7D31"/>
      </a:accent1>
      <a:accent2>
        <a:srgbClr val="ED7D31"/>
      </a:accent2>
      <a:accent3>
        <a:srgbClr val="A5A5A5"/>
      </a:accent3>
      <a:accent4>
        <a:srgbClr val="FFC000"/>
      </a:accent4>
      <a:accent5>
        <a:srgbClr val="A5A5A5"/>
      </a:accent5>
      <a:accent6>
        <a:srgbClr val="F4B183"/>
      </a:accent6>
      <a:hlink>
        <a:srgbClr val="0C0C0C"/>
      </a:hlink>
      <a:folHlink>
        <a:srgbClr val="954F72"/>
      </a:folHlink>
    </a:clrScheme>
    <a:fontScheme name="Office">
      <a:majorFont>
        <a:latin typeface="Calibri"/>
        <a:ea typeface=""/>
        <a:cs typeface=""/>
        <a:font script="Jpan" typeface="ＭＳ Ｐゴシック"/>
        <a:font script="Hang" typeface="맑은 고딕"/>
        <a:font script="Hans" typeface="微软雅黑"/>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微软雅黑"/>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602</TotalTime>
  <Words>1015</Words>
  <Application>Microsoft Office PowerPoint</Application>
  <PresentationFormat>Widescreen</PresentationFormat>
  <Paragraphs>63</Paragraphs>
  <Slides>25</Slides>
  <Notes>1</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25</vt:i4>
      </vt:variant>
    </vt:vector>
  </HeadingPairs>
  <TitlesOfParts>
    <vt:vector size="32" baseType="lpstr">
      <vt:lpstr>Arial</vt:lpstr>
      <vt:lpstr>Calibri</vt:lpstr>
      <vt:lpstr>Cambria</vt:lpstr>
      <vt:lpstr>Tahoma</vt:lpstr>
      <vt:lpstr>字魂156号-萌趣苏打饼</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Huong Thao - 0972115126</dc:creator>
  <cp:keywords>MĂNGNON</cp:keywords>
  <cp:lastModifiedBy>Trung Vu Duc</cp:lastModifiedBy>
  <cp:revision>75</cp:revision>
  <dcterms:created xsi:type="dcterms:W3CDTF">2024-01-13T10:44:00Z</dcterms:created>
  <dcterms:modified xsi:type="dcterms:W3CDTF">2026-03-27T01:17:19Z</dcterms:modified>
</cp:coreProperties>
</file>