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7616" r:id="rId2"/>
    <p:sldId id="364" r:id="rId3"/>
    <p:sldId id="307" r:id="rId4"/>
    <p:sldId id="367" r:id="rId5"/>
    <p:sldId id="313" r:id="rId6"/>
    <p:sldId id="369" r:id="rId7"/>
    <p:sldId id="371" r:id="rId8"/>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D96"/>
    <a:srgbClr val="A40B5D"/>
    <a:srgbClr val="90BF37"/>
    <a:srgbClr val="51347B"/>
    <a:srgbClr val="FDE9E0"/>
    <a:srgbClr val="179FD9"/>
    <a:srgbClr val="FFC776"/>
    <a:srgbClr val="2CA349"/>
    <a:srgbClr val="FFFF00"/>
    <a:srgbClr val="A6D6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2" autoAdjust="0"/>
    <p:restoredTop sz="93557" autoAdjust="0"/>
  </p:normalViewPr>
  <p:slideViewPr>
    <p:cSldViewPr snapToGrid="0" showGuides="1">
      <p:cViewPr varScale="1">
        <p:scale>
          <a:sx n="70" d="100"/>
          <a:sy n="70" d="100"/>
        </p:scale>
        <p:origin x="810" y="60"/>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C0158-2C1A-43B2-8202-82BA280AD8E9}" type="datetimeFigureOut">
              <a:rPr lang="zh-CN" altLang="en-US" smtClean="0"/>
              <a:t>2026/3/27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426D0-F3A2-41D6-BD02-43A23AB2FB47}" type="slidenum">
              <a:rPr lang="zh-CN" altLang="en-US" smtClean="0"/>
              <a:t>‹#›</a:t>
            </a:fld>
            <a:endParaRPr lang="zh-CN" altLang="en-US"/>
          </a:p>
        </p:txBody>
      </p:sp>
    </p:spTree>
    <p:extLst>
      <p:ext uri="{BB962C8B-B14F-4D97-AF65-F5344CB8AC3E}">
        <p14:creationId xmlns:p14="http://schemas.microsoft.com/office/powerpoint/2010/main" val="222376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426D0-F3A2-41D6-BD02-43A23AB2FB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416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D426D0-F3A2-41D6-BD02-43A23AB2FB47}" type="slidenum">
              <a:rPr lang="zh-CN" altLang="en-US" smtClean="0"/>
              <a:t>2</a:t>
            </a:fld>
            <a:endParaRPr lang="zh-CN" altLang="en-US"/>
          </a:p>
        </p:txBody>
      </p:sp>
    </p:spTree>
    <p:extLst>
      <p:ext uri="{BB962C8B-B14F-4D97-AF65-F5344CB8AC3E}">
        <p14:creationId xmlns:p14="http://schemas.microsoft.com/office/powerpoint/2010/main" val="13817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6D426D0-F3A2-41D6-BD02-43A23AB2FB47}" type="slidenum">
              <a:rPr lang="zh-CN" altLang="en-US" smtClean="0"/>
              <a:t>3</a:t>
            </a:fld>
            <a:endParaRPr lang="zh-CN" altLang="en-US"/>
          </a:p>
        </p:txBody>
      </p:sp>
    </p:spTree>
    <p:extLst>
      <p:ext uri="{BB962C8B-B14F-4D97-AF65-F5344CB8AC3E}">
        <p14:creationId xmlns:p14="http://schemas.microsoft.com/office/powerpoint/2010/main" val="243060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5"/>
          </p:nvPr>
        </p:nvSpPr>
        <p:spPr/>
        <p:txBody>
          <a:bodyPr/>
          <a:lstStyle/>
          <a:p>
            <a:fld id="{D6D426D0-F3A2-41D6-BD02-43A23AB2FB47}" type="slidenum">
              <a:rPr lang="zh-CN" altLang="en-US" smtClean="0"/>
              <a:t>4</a:t>
            </a:fld>
            <a:endParaRPr lang="zh-CN" altLang="en-US"/>
          </a:p>
        </p:txBody>
      </p:sp>
    </p:spTree>
    <p:extLst>
      <p:ext uri="{BB962C8B-B14F-4D97-AF65-F5344CB8AC3E}">
        <p14:creationId xmlns:p14="http://schemas.microsoft.com/office/powerpoint/2010/main" val="70004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6D426D0-F3A2-41D6-BD02-43A23AB2FB47}" type="slidenum">
              <a:rPr lang="zh-CN" altLang="en-US" smtClean="0"/>
              <a:t>5</a:t>
            </a:fld>
            <a:endParaRPr lang="zh-CN" altLang="en-US"/>
          </a:p>
        </p:txBody>
      </p:sp>
    </p:spTree>
    <p:extLst>
      <p:ext uri="{BB962C8B-B14F-4D97-AF65-F5344CB8AC3E}">
        <p14:creationId xmlns:p14="http://schemas.microsoft.com/office/powerpoint/2010/main" val="66048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6D426D0-F3A2-41D6-BD02-43A23AB2FB47}" type="slidenum">
              <a:rPr lang="zh-CN" altLang="en-US" smtClean="0"/>
              <a:t>6</a:t>
            </a:fld>
            <a:endParaRPr lang="zh-CN" altLang="en-US"/>
          </a:p>
        </p:txBody>
      </p:sp>
    </p:spTree>
    <p:extLst>
      <p:ext uri="{BB962C8B-B14F-4D97-AF65-F5344CB8AC3E}">
        <p14:creationId xmlns:p14="http://schemas.microsoft.com/office/powerpoint/2010/main" val="120915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có thể khẳng định là việc đổi đơn vị đo vận tốc phức tạp hơn đổi đơn vị đo thời gian và quãng đường, chính vì vậy người ta thường chọn cách đổi số đo thời gian và quãng đường theo đơn vị của thời gian và quãng đường có trong đơn vị đo vận tốc.</a:t>
            </a:r>
            <a:endParaRPr lang="zh-CN" altLang="en-US"/>
          </a:p>
        </p:txBody>
      </p:sp>
      <p:sp>
        <p:nvSpPr>
          <p:cNvPr id="4" name="灯片编号占位符 3"/>
          <p:cNvSpPr>
            <a:spLocks noGrp="1"/>
          </p:cNvSpPr>
          <p:nvPr>
            <p:ph type="sldNum" sz="quarter" idx="5"/>
          </p:nvPr>
        </p:nvSpPr>
        <p:spPr/>
        <p:txBody>
          <a:bodyPr/>
          <a:lstStyle/>
          <a:p>
            <a:fld id="{D6D426D0-F3A2-41D6-BD02-43A23AB2FB47}" type="slidenum">
              <a:rPr lang="zh-CN" altLang="en-US" smtClean="0"/>
              <a:t>7</a:t>
            </a:fld>
            <a:endParaRPr lang="zh-CN" altLang="en-US"/>
          </a:p>
        </p:txBody>
      </p:sp>
    </p:spTree>
    <p:extLst>
      <p:ext uri="{BB962C8B-B14F-4D97-AF65-F5344CB8AC3E}">
        <p14:creationId xmlns:p14="http://schemas.microsoft.com/office/powerpoint/2010/main" val="53875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FBAE70-1DC8-4869-BAB8-36946FA338B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47FE65-97E7-4D91-8DC6-0849DAEFEE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53E5D7B-8CB8-4840-BC04-DB32ADD7B63C}"/>
              </a:ext>
            </a:extLst>
          </p:cNvPr>
          <p:cNvSpPr>
            <a:spLocks noGrp="1"/>
          </p:cNvSpPr>
          <p:nvPr>
            <p:ph type="dt" sz="half" idx="10"/>
          </p:nvPr>
        </p:nvSpPr>
        <p:spPr>
          <a:xfrm>
            <a:off x="838200" y="6356350"/>
            <a:ext cx="2743200" cy="365125"/>
          </a:xfrm>
          <a:prstGeom prst="rect">
            <a:avLst/>
          </a:prstGeom>
        </p:spPr>
        <p:txBody>
          <a:bodyPr/>
          <a:lstStyle/>
          <a:p>
            <a:fld id="{9CC68DE5-B4D3-4D65-AA79-156406646F5F}" type="datetimeFigureOut">
              <a:rPr lang="zh-CN" altLang="en-US" smtClean="0"/>
              <a:t>2026/3/27</a:t>
            </a:fld>
            <a:endParaRPr lang="zh-CN" altLang="en-US"/>
          </a:p>
        </p:txBody>
      </p:sp>
      <p:sp>
        <p:nvSpPr>
          <p:cNvPr id="5" name="页脚占位符 4">
            <a:extLst>
              <a:ext uri="{FF2B5EF4-FFF2-40B4-BE49-F238E27FC236}">
                <a16:creationId xmlns:a16="http://schemas.microsoft.com/office/drawing/2014/main" id="{BDA85048-E43A-4486-A8EF-3669E608D5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CC6DCD4-8DD9-443B-BC61-E127907C698B}"/>
              </a:ext>
            </a:extLst>
          </p:cNvPr>
          <p:cNvSpPr>
            <a:spLocks noGrp="1"/>
          </p:cNvSpPr>
          <p:nvPr>
            <p:ph type="sldNum" sz="quarter" idx="12"/>
          </p:nvPr>
        </p:nvSpPr>
        <p:spPr>
          <a:xfrm>
            <a:off x="8610600" y="6356350"/>
            <a:ext cx="2743200" cy="365125"/>
          </a:xfrm>
          <a:prstGeom prst="rect">
            <a:avLst/>
          </a:prstGeom>
        </p:spPr>
        <p:txBody>
          <a:bodyPr/>
          <a:lstStyle/>
          <a:p>
            <a:fld id="{1D102200-79E6-4660-A4D2-717052B92E7C}" type="slidenum">
              <a:rPr lang="zh-CN" altLang="en-US" smtClean="0"/>
              <a:t>‹#›</a:t>
            </a:fld>
            <a:endParaRPr lang="zh-CN" altLang="en-US"/>
          </a:p>
        </p:txBody>
      </p:sp>
    </p:spTree>
    <p:extLst>
      <p:ext uri="{BB962C8B-B14F-4D97-AF65-F5344CB8AC3E}">
        <p14:creationId xmlns:p14="http://schemas.microsoft.com/office/powerpoint/2010/main" val="385117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DED9F9-C31A-4A75-9B76-938040C3D2D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15AC40F-F7D4-4D2A-A859-2C0C36EEAD6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858260-D67F-4B74-9D5A-7B026D08AC3E}"/>
              </a:ext>
            </a:extLst>
          </p:cNvPr>
          <p:cNvSpPr>
            <a:spLocks noGrp="1"/>
          </p:cNvSpPr>
          <p:nvPr>
            <p:ph type="dt" sz="half" idx="10"/>
          </p:nvPr>
        </p:nvSpPr>
        <p:spPr>
          <a:xfrm>
            <a:off x="838200" y="6356350"/>
            <a:ext cx="2743200" cy="365125"/>
          </a:xfrm>
          <a:prstGeom prst="rect">
            <a:avLst/>
          </a:prstGeom>
        </p:spPr>
        <p:txBody>
          <a:bodyPr/>
          <a:lstStyle/>
          <a:p>
            <a:fld id="{9CC68DE5-B4D3-4D65-AA79-156406646F5F}" type="datetimeFigureOut">
              <a:rPr lang="zh-CN" altLang="en-US" smtClean="0"/>
              <a:t>2026/3/27</a:t>
            </a:fld>
            <a:endParaRPr lang="zh-CN" altLang="en-US"/>
          </a:p>
        </p:txBody>
      </p:sp>
      <p:sp>
        <p:nvSpPr>
          <p:cNvPr id="5" name="页脚占位符 4">
            <a:extLst>
              <a:ext uri="{FF2B5EF4-FFF2-40B4-BE49-F238E27FC236}">
                <a16:creationId xmlns:a16="http://schemas.microsoft.com/office/drawing/2014/main" id="{70697B0C-8D23-4106-BBC9-B3FCD849180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3C1160E-F021-4FF7-AB43-732448770707}"/>
              </a:ext>
            </a:extLst>
          </p:cNvPr>
          <p:cNvSpPr>
            <a:spLocks noGrp="1"/>
          </p:cNvSpPr>
          <p:nvPr>
            <p:ph type="sldNum" sz="quarter" idx="12"/>
          </p:nvPr>
        </p:nvSpPr>
        <p:spPr>
          <a:xfrm>
            <a:off x="8610600" y="6356350"/>
            <a:ext cx="2743200" cy="365125"/>
          </a:xfrm>
          <a:prstGeom prst="rect">
            <a:avLst/>
          </a:prstGeom>
        </p:spPr>
        <p:txBody>
          <a:bodyPr/>
          <a:lstStyle/>
          <a:p>
            <a:fld id="{1D102200-79E6-4660-A4D2-717052B92E7C}" type="slidenum">
              <a:rPr lang="zh-CN" altLang="en-US" smtClean="0"/>
              <a:t>‹#›</a:t>
            </a:fld>
            <a:endParaRPr lang="zh-CN" altLang="en-US"/>
          </a:p>
        </p:txBody>
      </p:sp>
    </p:spTree>
    <p:extLst>
      <p:ext uri="{BB962C8B-B14F-4D97-AF65-F5344CB8AC3E}">
        <p14:creationId xmlns:p14="http://schemas.microsoft.com/office/powerpoint/2010/main" val="341145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314B568-3B83-4D21-ADBD-2D31DF89347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E1E8BCD-6657-46B9-9C6D-6B7B8C5EF36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180A45-8A71-4254-8DE4-2AD068E857C7}"/>
              </a:ext>
            </a:extLst>
          </p:cNvPr>
          <p:cNvSpPr>
            <a:spLocks noGrp="1"/>
          </p:cNvSpPr>
          <p:nvPr>
            <p:ph type="dt" sz="half" idx="10"/>
          </p:nvPr>
        </p:nvSpPr>
        <p:spPr>
          <a:xfrm>
            <a:off x="838200" y="6356350"/>
            <a:ext cx="2743200" cy="365125"/>
          </a:xfrm>
          <a:prstGeom prst="rect">
            <a:avLst/>
          </a:prstGeom>
        </p:spPr>
        <p:txBody>
          <a:bodyPr/>
          <a:lstStyle/>
          <a:p>
            <a:fld id="{9CC68DE5-B4D3-4D65-AA79-156406646F5F}" type="datetimeFigureOut">
              <a:rPr lang="zh-CN" altLang="en-US" smtClean="0"/>
              <a:t>2026/3/27</a:t>
            </a:fld>
            <a:endParaRPr lang="zh-CN" altLang="en-US"/>
          </a:p>
        </p:txBody>
      </p:sp>
      <p:sp>
        <p:nvSpPr>
          <p:cNvPr id="5" name="页脚占位符 4">
            <a:extLst>
              <a:ext uri="{FF2B5EF4-FFF2-40B4-BE49-F238E27FC236}">
                <a16:creationId xmlns:a16="http://schemas.microsoft.com/office/drawing/2014/main" id="{658D08D9-5EFB-43A2-B7CA-3FD392954A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F22A91C-1C4C-4E13-9F70-9A6F7414D11D}"/>
              </a:ext>
            </a:extLst>
          </p:cNvPr>
          <p:cNvSpPr>
            <a:spLocks noGrp="1"/>
          </p:cNvSpPr>
          <p:nvPr>
            <p:ph type="sldNum" sz="quarter" idx="12"/>
          </p:nvPr>
        </p:nvSpPr>
        <p:spPr>
          <a:xfrm>
            <a:off x="8610600" y="6356350"/>
            <a:ext cx="2743200" cy="365125"/>
          </a:xfrm>
          <a:prstGeom prst="rect">
            <a:avLst/>
          </a:prstGeom>
        </p:spPr>
        <p:txBody>
          <a:bodyPr/>
          <a:lstStyle/>
          <a:p>
            <a:fld id="{1D102200-79E6-4660-A4D2-717052B92E7C}" type="slidenum">
              <a:rPr lang="zh-CN" altLang="en-US" smtClean="0"/>
              <a:t>‹#›</a:t>
            </a:fld>
            <a:endParaRPr lang="zh-CN" altLang="en-US"/>
          </a:p>
        </p:txBody>
      </p:sp>
    </p:spTree>
    <p:extLst>
      <p:ext uri="{BB962C8B-B14F-4D97-AF65-F5344CB8AC3E}">
        <p14:creationId xmlns:p14="http://schemas.microsoft.com/office/powerpoint/2010/main" val="398888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D74003-EB0D-42A6-94D7-23CF14A472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C11C0A-2DF4-419E-9AEF-CB3C1CB57FC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2C2D02D-38A9-48F7-9904-BFC92B0A19FC}"/>
              </a:ext>
            </a:extLst>
          </p:cNvPr>
          <p:cNvSpPr>
            <a:spLocks noGrp="1"/>
          </p:cNvSpPr>
          <p:nvPr>
            <p:ph type="dt" sz="half" idx="10"/>
          </p:nvPr>
        </p:nvSpPr>
        <p:spPr>
          <a:xfrm>
            <a:off x="838200" y="6356350"/>
            <a:ext cx="2743200" cy="365125"/>
          </a:xfrm>
          <a:prstGeom prst="rect">
            <a:avLst/>
          </a:prstGeom>
        </p:spPr>
        <p:txBody>
          <a:bodyPr/>
          <a:lstStyle/>
          <a:p>
            <a:fld id="{9CC68DE5-B4D3-4D65-AA79-156406646F5F}" type="datetimeFigureOut">
              <a:rPr lang="zh-CN" altLang="en-US" smtClean="0"/>
              <a:t>2026/3/27</a:t>
            </a:fld>
            <a:endParaRPr lang="zh-CN" altLang="en-US"/>
          </a:p>
        </p:txBody>
      </p:sp>
      <p:sp>
        <p:nvSpPr>
          <p:cNvPr id="5" name="页脚占位符 4">
            <a:extLst>
              <a:ext uri="{FF2B5EF4-FFF2-40B4-BE49-F238E27FC236}">
                <a16:creationId xmlns:a16="http://schemas.microsoft.com/office/drawing/2014/main" id="{AA42F73F-BCAB-4D6D-9734-E3986F65C82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311AA22-1990-4051-B3F0-0453D8E40C9F}"/>
              </a:ext>
            </a:extLst>
          </p:cNvPr>
          <p:cNvSpPr>
            <a:spLocks noGrp="1"/>
          </p:cNvSpPr>
          <p:nvPr>
            <p:ph type="sldNum" sz="quarter" idx="12"/>
          </p:nvPr>
        </p:nvSpPr>
        <p:spPr>
          <a:xfrm>
            <a:off x="8610600" y="6356350"/>
            <a:ext cx="2743200" cy="365125"/>
          </a:xfrm>
          <a:prstGeom prst="rect">
            <a:avLst/>
          </a:prstGeom>
        </p:spPr>
        <p:txBody>
          <a:bodyPr/>
          <a:lstStyle/>
          <a:p>
            <a:fld id="{1D102200-79E6-4660-A4D2-717052B92E7C}" type="slidenum">
              <a:rPr lang="zh-CN" altLang="en-US" smtClean="0"/>
              <a:t>‹#›</a:t>
            </a:fld>
            <a:endParaRPr lang="zh-CN" altLang="en-US"/>
          </a:p>
        </p:txBody>
      </p:sp>
    </p:spTree>
    <p:extLst>
      <p:ext uri="{BB962C8B-B14F-4D97-AF65-F5344CB8AC3E}">
        <p14:creationId xmlns:p14="http://schemas.microsoft.com/office/powerpoint/2010/main" val="95557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9EC6F3-AF31-474E-9C34-1C6344E807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E12F99-3E1A-4382-949F-CC90C5EE18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8C0C217-BA0B-46B7-9A77-8534B58D8A0A}"/>
              </a:ext>
            </a:extLst>
          </p:cNvPr>
          <p:cNvSpPr>
            <a:spLocks noGrp="1"/>
          </p:cNvSpPr>
          <p:nvPr>
            <p:ph type="dt" sz="half" idx="10"/>
          </p:nvPr>
        </p:nvSpPr>
        <p:spPr>
          <a:xfrm>
            <a:off x="838200" y="6356350"/>
            <a:ext cx="2743200" cy="365125"/>
          </a:xfrm>
          <a:prstGeom prst="rect">
            <a:avLst/>
          </a:prstGeom>
        </p:spPr>
        <p:txBody>
          <a:bodyPr/>
          <a:lstStyle/>
          <a:p>
            <a:fld id="{9CC68DE5-B4D3-4D65-AA79-156406646F5F}" type="datetimeFigureOut">
              <a:rPr lang="zh-CN" altLang="en-US" smtClean="0"/>
              <a:t>2026/3/27</a:t>
            </a:fld>
            <a:endParaRPr lang="zh-CN" altLang="en-US"/>
          </a:p>
        </p:txBody>
      </p:sp>
      <p:sp>
        <p:nvSpPr>
          <p:cNvPr id="5" name="页脚占位符 4">
            <a:extLst>
              <a:ext uri="{FF2B5EF4-FFF2-40B4-BE49-F238E27FC236}">
                <a16:creationId xmlns:a16="http://schemas.microsoft.com/office/drawing/2014/main" id="{7A5A10F5-8685-48B8-8574-EF5319BF71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0BD264F-54D3-4252-9470-86529612960A}"/>
              </a:ext>
            </a:extLst>
          </p:cNvPr>
          <p:cNvSpPr>
            <a:spLocks noGrp="1"/>
          </p:cNvSpPr>
          <p:nvPr>
            <p:ph type="sldNum" sz="quarter" idx="12"/>
          </p:nvPr>
        </p:nvSpPr>
        <p:spPr>
          <a:xfrm>
            <a:off x="8610600" y="6356350"/>
            <a:ext cx="2743200" cy="365125"/>
          </a:xfrm>
          <a:prstGeom prst="rect">
            <a:avLst/>
          </a:prstGeom>
        </p:spPr>
        <p:txBody>
          <a:bodyPr/>
          <a:lstStyle/>
          <a:p>
            <a:fld id="{1D102200-79E6-4660-A4D2-717052B92E7C}" type="slidenum">
              <a:rPr lang="zh-CN" altLang="en-US" smtClean="0"/>
              <a:t>‹#›</a:t>
            </a:fld>
            <a:endParaRPr lang="zh-CN" altLang="en-US"/>
          </a:p>
        </p:txBody>
      </p:sp>
    </p:spTree>
    <p:extLst>
      <p:ext uri="{BB962C8B-B14F-4D97-AF65-F5344CB8AC3E}">
        <p14:creationId xmlns:p14="http://schemas.microsoft.com/office/powerpoint/2010/main" val="241128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EB572-AD9F-4B82-83EB-A85A751980D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136F982-4175-4F82-B234-0A1B94B38E3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37F03B1-ED2A-4134-8EC2-0A2A7DF3AC50}"/>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18724CB-6F7A-47E4-9DFD-22D18883D1CC}"/>
              </a:ext>
            </a:extLst>
          </p:cNvPr>
          <p:cNvSpPr>
            <a:spLocks noGrp="1"/>
          </p:cNvSpPr>
          <p:nvPr>
            <p:ph type="dt" sz="half" idx="10"/>
          </p:nvPr>
        </p:nvSpPr>
        <p:spPr>
          <a:xfrm>
            <a:off x="838200" y="6356350"/>
            <a:ext cx="2743200" cy="365125"/>
          </a:xfrm>
          <a:prstGeom prst="rect">
            <a:avLst/>
          </a:prstGeom>
        </p:spPr>
        <p:txBody>
          <a:bodyPr/>
          <a:lstStyle/>
          <a:p>
            <a:fld id="{9CC68DE5-B4D3-4D65-AA79-156406646F5F}" type="datetimeFigureOut">
              <a:rPr lang="zh-CN" altLang="en-US" smtClean="0"/>
              <a:t>2026/3/27</a:t>
            </a:fld>
            <a:endParaRPr lang="zh-CN" altLang="en-US"/>
          </a:p>
        </p:txBody>
      </p:sp>
      <p:sp>
        <p:nvSpPr>
          <p:cNvPr id="6" name="页脚占位符 5">
            <a:extLst>
              <a:ext uri="{FF2B5EF4-FFF2-40B4-BE49-F238E27FC236}">
                <a16:creationId xmlns:a16="http://schemas.microsoft.com/office/drawing/2014/main" id="{78BB19E7-E7DC-4E29-815C-78EA8CE5AB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023E32-0933-4CAA-87B3-245F855C1244}"/>
              </a:ext>
            </a:extLst>
          </p:cNvPr>
          <p:cNvSpPr>
            <a:spLocks noGrp="1"/>
          </p:cNvSpPr>
          <p:nvPr>
            <p:ph type="sldNum" sz="quarter" idx="12"/>
          </p:nvPr>
        </p:nvSpPr>
        <p:spPr>
          <a:xfrm>
            <a:off x="8610600" y="6356350"/>
            <a:ext cx="2743200" cy="365125"/>
          </a:xfrm>
          <a:prstGeom prst="rect">
            <a:avLst/>
          </a:prstGeom>
        </p:spPr>
        <p:txBody>
          <a:bodyPr/>
          <a:lstStyle/>
          <a:p>
            <a:fld id="{1D102200-79E6-4660-A4D2-717052B92E7C}" type="slidenum">
              <a:rPr lang="zh-CN" altLang="en-US" smtClean="0"/>
              <a:t>‹#›</a:t>
            </a:fld>
            <a:endParaRPr lang="zh-CN" altLang="en-US"/>
          </a:p>
        </p:txBody>
      </p:sp>
    </p:spTree>
    <p:extLst>
      <p:ext uri="{BB962C8B-B14F-4D97-AF65-F5344CB8AC3E}">
        <p14:creationId xmlns:p14="http://schemas.microsoft.com/office/powerpoint/2010/main" val="11793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18D920-F3B8-401C-A13B-FD426F5A5DC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5D4831A-FE42-4151-8498-F9AC2D7F16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9BFE978-7DA1-4508-9A96-891528C57BEB}"/>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ADB28B9-6807-4294-BB21-C96F9E4D3AD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CC88FF4-0B67-4EE7-8E1D-4C5CBC0D9DE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E8DA02-5EE8-4C13-AB3D-51B50427C6F2}"/>
              </a:ext>
            </a:extLst>
          </p:cNvPr>
          <p:cNvSpPr>
            <a:spLocks noGrp="1"/>
          </p:cNvSpPr>
          <p:nvPr>
            <p:ph type="dt" sz="half" idx="10"/>
          </p:nvPr>
        </p:nvSpPr>
        <p:spPr>
          <a:xfrm>
            <a:off x="838200" y="6356350"/>
            <a:ext cx="2743200" cy="365125"/>
          </a:xfrm>
          <a:prstGeom prst="rect">
            <a:avLst/>
          </a:prstGeom>
        </p:spPr>
        <p:txBody>
          <a:bodyPr/>
          <a:lstStyle/>
          <a:p>
            <a:fld id="{9CC68DE5-B4D3-4D65-AA79-156406646F5F}" type="datetimeFigureOut">
              <a:rPr lang="zh-CN" altLang="en-US" smtClean="0"/>
              <a:t>2026/3/27</a:t>
            </a:fld>
            <a:endParaRPr lang="zh-CN" altLang="en-US"/>
          </a:p>
        </p:txBody>
      </p:sp>
      <p:sp>
        <p:nvSpPr>
          <p:cNvPr id="8" name="页脚占位符 7">
            <a:extLst>
              <a:ext uri="{FF2B5EF4-FFF2-40B4-BE49-F238E27FC236}">
                <a16:creationId xmlns:a16="http://schemas.microsoft.com/office/drawing/2014/main" id="{F3D0BE6A-46AD-4DBD-BC27-06FCC555D21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6371F87-6101-493B-9241-82391C19CF6C}"/>
              </a:ext>
            </a:extLst>
          </p:cNvPr>
          <p:cNvSpPr>
            <a:spLocks noGrp="1"/>
          </p:cNvSpPr>
          <p:nvPr>
            <p:ph type="sldNum" sz="quarter" idx="12"/>
          </p:nvPr>
        </p:nvSpPr>
        <p:spPr>
          <a:xfrm>
            <a:off x="8610600" y="6356350"/>
            <a:ext cx="2743200" cy="365125"/>
          </a:xfrm>
          <a:prstGeom prst="rect">
            <a:avLst/>
          </a:prstGeom>
        </p:spPr>
        <p:txBody>
          <a:bodyPr/>
          <a:lstStyle/>
          <a:p>
            <a:fld id="{1D102200-79E6-4660-A4D2-717052B92E7C}" type="slidenum">
              <a:rPr lang="zh-CN" altLang="en-US" smtClean="0"/>
              <a:t>‹#›</a:t>
            </a:fld>
            <a:endParaRPr lang="zh-CN" altLang="en-US"/>
          </a:p>
        </p:txBody>
      </p:sp>
    </p:spTree>
    <p:extLst>
      <p:ext uri="{BB962C8B-B14F-4D97-AF65-F5344CB8AC3E}">
        <p14:creationId xmlns:p14="http://schemas.microsoft.com/office/powerpoint/2010/main" val="201238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020EEC-086C-4096-91DD-5A97A6BDDB1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D824DEA-794B-4C03-B074-5E7E91CE8FF9}"/>
              </a:ext>
            </a:extLst>
          </p:cNvPr>
          <p:cNvSpPr>
            <a:spLocks noGrp="1"/>
          </p:cNvSpPr>
          <p:nvPr>
            <p:ph type="dt" sz="half" idx="10"/>
          </p:nvPr>
        </p:nvSpPr>
        <p:spPr>
          <a:xfrm>
            <a:off x="838200" y="6356350"/>
            <a:ext cx="2743200" cy="365125"/>
          </a:xfrm>
          <a:prstGeom prst="rect">
            <a:avLst/>
          </a:prstGeom>
        </p:spPr>
        <p:txBody>
          <a:bodyPr/>
          <a:lstStyle/>
          <a:p>
            <a:fld id="{9CC68DE5-B4D3-4D65-AA79-156406646F5F}" type="datetimeFigureOut">
              <a:rPr lang="zh-CN" altLang="en-US" smtClean="0"/>
              <a:t>2026/3/27</a:t>
            </a:fld>
            <a:endParaRPr lang="zh-CN" altLang="en-US"/>
          </a:p>
        </p:txBody>
      </p:sp>
      <p:sp>
        <p:nvSpPr>
          <p:cNvPr id="4" name="页脚占位符 3">
            <a:extLst>
              <a:ext uri="{FF2B5EF4-FFF2-40B4-BE49-F238E27FC236}">
                <a16:creationId xmlns:a16="http://schemas.microsoft.com/office/drawing/2014/main" id="{573A5EB5-45B4-43D4-8E50-42618A9B025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64A234F4-78D5-48D5-8538-F06D7D7C1BF0}"/>
              </a:ext>
            </a:extLst>
          </p:cNvPr>
          <p:cNvSpPr>
            <a:spLocks noGrp="1"/>
          </p:cNvSpPr>
          <p:nvPr>
            <p:ph type="sldNum" sz="quarter" idx="12"/>
          </p:nvPr>
        </p:nvSpPr>
        <p:spPr>
          <a:xfrm>
            <a:off x="8610600" y="6356350"/>
            <a:ext cx="2743200" cy="365125"/>
          </a:xfrm>
          <a:prstGeom prst="rect">
            <a:avLst/>
          </a:prstGeom>
        </p:spPr>
        <p:txBody>
          <a:bodyPr/>
          <a:lstStyle/>
          <a:p>
            <a:fld id="{1D102200-79E6-4660-A4D2-717052B92E7C}" type="slidenum">
              <a:rPr lang="zh-CN" altLang="en-US" smtClean="0"/>
              <a:t>‹#›</a:t>
            </a:fld>
            <a:endParaRPr lang="zh-CN" altLang="en-US"/>
          </a:p>
        </p:txBody>
      </p:sp>
    </p:spTree>
    <p:extLst>
      <p:ext uri="{BB962C8B-B14F-4D97-AF65-F5344CB8AC3E}">
        <p14:creationId xmlns:p14="http://schemas.microsoft.com/office/powerpoint/2010/main" val="337466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EE9E0F-D22C-465E-B7A4-D7A627A26B17}"/>
              </a:ext>
            </a:extLst>
          </p:cNvPr>
          <p:cNvSpPr>
            <a:spLocks noGrp="1"/>
          </p:cNvSpPr>
          <p:nvPr>
            <p:ph type="dt" sz="half" idx="10"/>
          </p:nvPr>
        </p:nvSpPr>
        <p:spPr>
          <a:xfrm>
            <a:off x="838200" y="6356350"/>
            <a:ext cx="2743200" cy="365125"/>
          </a:xfrm>
          <a:prstGeom prst="rect">
            <a:avLst/>
          </a:prstGeom>
        </p:spPr>
        <p:txBody>
          <a:bodyPr/>
          <a:lstStyle/>
          <a:p>
            <a:fld id="{9CC68DE5-B4D3-4D65-AA79-156406646F5F}" type="datetimeFigureOut">
              <a:rPr lang="zh-CN" altLang="en-US" smtClean="0"/>
              <a:t>2026/3/27</a:t>
            </a:fld>
            <a:endParaRPr lang="zh-CN" altLang="en-US"/>
          </a:p>
        </p:txBody>
      </p:sp>
      <p:sp>
        <p:nvSpPr>
          <p:cNvPr id="3" name="页脚占位符 2">
            <a:extLst>
              <a:ext uri="{FF2B5EF4-FFF2-40B4-BE49-F238E27FC236}">
                <a16:creationId xmlns:a16="http://schemas.microsoft.com/office/drawing/2014/main" id="{6D82BD80-A5D3-4BF7-B30D-2B003E2648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8DD7D4E-1C36-456F-9944-1EB0D658862B}"/>
              </a:ext>
            </a:extLst>
          </p:cNvPr>
          <p:cNvSpPr>
            <a:spLocks noGrp="1"/>
          </p:cNvSpPr>
          <p:nvPr>
            <p:ph type="sldNum" sz="quarter" idx="12"/>
          </p:nvPr>
        </p:nvSpPr>
        <p:spPr>
          <a:xfrm>
            <a:off x="8610600" y="6356350"/>
            <a:ext cx="2743200" cy="365125"/>
          </a:xfrm>
          <a:prstGeom prst="rect">
            <a:avLst/>
          </a:prstGeom>
        </p:spPr>
        <p:txBody>
          <a:bodyPr/>
          <a:lstStyle/>
          <a:p>
            <a:fld id="{1D102200-79E6-4660-A4D2-717052B92E7C}" type="slidenum">
              <a:rPr lang="zh-CN" altLang="en-US" smtClean="0"/>
              <a:t>‹#›</a:t>
            </a:fld>
            <a:endParaRPr lang="zh-CN" altLang="en-US"/>
          </a:p>
        </p:txBody>
      </p:sp>
    </p:spTree>
    <p:extLst>
      <p:ext uri="{BB962C8B-B14F-4D97-AF65-F5344CB8AC3E}">
        <p14:creationId xmlns:p14="http://schemas.microsoft.com/office/powerpoint/2010/main" val="335980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F2CE30-9E24-4CDE-B495-CF228FED4A1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A3A750-F11E-4D1A-AA61-7AC4764FC9F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EF61592-31EF-4180-AEC2-453528A00E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1A066A4-5D37-45E6-A3BA-7E21B58808BD}"/>
              </a:ext>
            </a:extLst>
          </p:cNvPr>
          <p:cNvSpPr>
            <a:spLocks noGrp="1"/>
          </p:cNvSpPr>
          <p:nvPr>
            <p:ph type="dt" sz="half" idx="10"/>
          </p:nvPr>
        </p:nvSpPr>
        <p:spPr>
          <a:xfrm>
            <a:off x="838200" y="6356350"/>
            <a:ext cx="2743200" cy="365125"/>
          </a:xfrm>
          <a:prstGeom prst="rect">
            <a:avLst/>
          </a:prstGeom>
        </p:spPr>
        <p:txBody>
          <a:bodyPr/>
          <a:lstStyle/>
          <a:p>
            <a:fld id="{9CC68DE5-B4D3-4D65-AA79-156406646F5F}" type="datetimeFigureOut">
              <a:rPr lang="zh-CN" altLang="en-US" smtClean="0"/>
              <a:t>2026/3/27</a:t>
            </a:fld>
            <a:endParaRPr lang="zh-CN" altLang="en-US"/>
          </a:p>
        </p:txBody>
      </p:sp>
      <p:sp>
        <p:nvSpPr>
          <p:cNvPr id="6" name="页脚占位符 5">
            <a:extLst>
              <a:ext uri="{FF2B5EF4-FFF2-40B4-BE49-F238E27FC236}">
                <a16:creationId xmlns:a16="http://schemas.microsoft.com/office/drawing/2014/main" id="{AE763623-E8F3-4019-BBD9-AD1A7B2AC5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8F5724C-7F83-4654-9705-EE87AC915395}"/>
              </a:ext>
            </a:extLst>
          </p:cNvPr>
          <p:cNvSpPr>
            <a:spLocks noGrp="1"/>
          </p:cNvSpPr>
          <p:nvPr>
            <p:ph type="sldNum" sz="quarter" idx="12"/>
          </p:nvPr>
        </p:nvSpPr>
        <p:spPr>
          <a:xfrm>
            <a:off x="8610600" y="6356350"/>
            <a:ext cx="2743200" cy="365125"/>
          </a:xfrm>
          <a:prstGeom prst="rect">
            <a:avLst/>
          </a:prstGeom>
        </p:spPr>
        <p:txBody>
          <a:bodyPr/>
          <a:lstStyle/>
          <a:p>
            <a:fld id="{1D102200-79E6-4660-A4D2-717052B92E7C}" type="slidenum">
              <a:rPr lang="zh-CN" altLang="en-US" smtClean="0"/>
              <a:t>‹#›</a:t>
            </a:fld>
            <a:endParaRPr lang="zh-CN" altLang="en-US"/>
          </a:p>
        </p:txBody>
      </p:sp>
    </p:spTree>
    <p:extLst>
      <p:ext uri="{BB962C8B-B14F-4D97-AF65-F5344CB8AC3E}">
        <p14:creationId xmlns:p14="http://schemas.microsoft.com/office/powerpoint/2010/main" val="305038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F9D96-C06A-4DDE-949F-3655F8FECD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159E232-A10C-40D5-8583-C450C60C778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ABCC541-3E3C-4B26-A63C-3D21DB4F5A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8E7A232-1648-4480-86E6-AD83081F1583}"/>
              </a:ext>
            </a:extLst>
          </p:cNvPr>
          <p:cNvSpPr>
            <a:spLocks noGrp="1"/>
          </p:cNvSpPr>
          <p:nvPr>
            <p:ph type="dt" sz="half" idx="10"/>
          </p:nvPr>
        </p:nvSpPr>
        <p:spPr>
          <a:xfrm>
            <a:off x="838200" y="6356350"/>
            <a:ext cx="2743200" cy="365125"/>
          </a:xfrm>
          <a:prstGeom prst="rect">
            <a:avLst/>
          </a:prstGeom>
        </p:spPr>
        <p:txBody>
          <a:bodyPr/>
          <a:lstStyle/>
          <a:p>
            <a:fld id="{9CC68DE5-B4D3-4D65-AA79-156406646F5F}" type="datetimeFigureOut">
              <a:rPr lang="zh-CN" altLang="en-US" smtClean="0"/>
              <a:t>2026/3/27</a:t>
            </a:fld>
            <a:endParaRPr lang="zh-CN" altLang="en-US"/>
          </a:p>
        </p:txBody>
      </p:sp>
      <p:sp>
        <p:nvSpPr>
          <p:cNvPr id="6" name="页脚占位符 5">
            <a:extLst>
              <a:ext uri="{FF2B5EF4-FFF2-40B4-BE49-F238E27FC236}">
                <a16:creationId xmlns:a16="http://schemas.microsoft.com/office/drawing/2014/main" id="{955C4265-2923-4878-9481-9ADC7DB0AD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FBB11D3-519A-4A4F-8EFD-F5FC94D164F1}"/>
              </a:ext>
            </a:extLst>
          </p:cNvPr>
          <p:cNvSpPr>
            <a:spLocks noGrp="1"/>
          </p:cNvSpPr>
          <p:nvPr>
            <p:ph type="sldNum" sz="quarter" idx="12"/>
          </p:nvPr>
        </p:nvSpPr>
        <p:spPr>
          <a:xfrm>
            <a:off x="8610600" y="6356350"/>
            <a:ext cx="2743200" cy="365125"/>
          </a:xfrm>
          <a:prstGeom prst="rect">
            <a:avLst/>
          </a:prstGeom>
        </p:spPr>
        <p:txBody>
          <a:bodyPr/>
          <a:lstStyle/>
          <a:p>
            <a:fld id="{1D102200-79E6-4660-A4D2-717052B92E7C}" type="slidenum">
              <a:rPr lang="zh-CN" altLang="en-US" smtClean="0"/>
              <a:t>‹#›</a:t>
            </a:fld>
            <a:endParaRPr lang="zh-CN" altLang="en-US"/>
          </a:p>
        </p:txBody>
      </p:sp>
    </p:spTree>
    <p:extLst>
      <p:ext uri="{BB962C8B-B14F-4D97-AF65-F5344CB8AC3E}">
        <p14:creationId xmlns:p14="http://schemas.microsoft.com/office/powerpoint/2010/main" val="33020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A1ADA33A-DB22-93A6-985E-799FE8F4F69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0645" y="212305"/>
            <a:ext cx="1525545" cy="1525545"/>
          </a:xfrm>
          <a:prstGeom prst="rect">
            <a:avLst/>
          </a:prstGeom>
        </p:spPr>
      </p:pic>
    </p:spTree>
    <p:extLst>
      <p:ext uri="{BB962C8B-B14F-4D97-AF65-F5344CB8AC3E}">
        <p14:creationId xmlns:p14="http://schemas.microsoft.com/office/powerpoint/2010/main" val="94688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xml"/><Relationship Id="rId7" Type="http://schemas.openxmlformats.org/officeDocument/2006/relationships/image" Target="../media/image5.emf"/><Relationship Id="rId12" Type="http://schemas.openxmlformats.org/officeDocument/2006/relationships/image" Target="../media/image510.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4.png"/><Relationship Id="rId11" Type="http://schemas.openxmlformats.org/officeDocument/2006/relationships/image" Target="../media/image22.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19.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4.xml"/><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1.png"/><Relationship Id="rId2" Type="http://schemas.openxmlformats.org/officeDocument/2006/relationships/slideLayout" Target="../slideLayouts/slideLayout7.xml"/><Relationship Id="rId16" Type="http://schemas.openxmlformats.org/officeDocument/2006/relationships/image" Target="../media/image24.png"/><Relationship Id="rId1" Type="http://schemas.openxmlformats.org/officeDocument/2006/relationships/themeOverride" Target="../theme/themeOverride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23.pn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sv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5.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31.png"/><Relationship Id="rId5" Type="http://schemas.microsoft.com/office/2007/relationships/hdphoto" Target="../media/hdphoto3.wdp"/><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D74F8E2-1E6E-2B36-C0CC-68B28022CB28}"/>
              </a:ext>
            </a:extLst>
          </p:cNvPr>
          <p:cNvSpPr/>
          <p:nvPr/>
        </p:nvSpPr>
        <p:spPr>
          <a:xfrm>
            <a:off x="391887" y="261258"/>
            <a:ext cx="11483438" cy="62458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2BC54D74-DD66-D63C-0177-522F8B67F312}"/>
              </a:ext>
            </a:extLst>
          </p:cNvPr>
          <p:cNvPicPr>
            <a:picLocks noChangeAspect="1"/>
          </p:cNvPicPr>
          <p:nvPr/>
        </p:nvPicPr>
        <p:blipFill>
          <a:blip r:embed="rId4"/>
          <a:stretch>
            <a:fillRect/>
          </a:stretch>
        </p:blipFill>
        <p:spPr>
          <a:xfrm>
            <a:off x="1265276" y="869587"/>
            <a:ext cx="9737318" cy="5087968"/>
          </a:xfrm>
          <a:prstGeom prst="rect">
            <a:avLst/>
          </a:prstGeom>
        </p:spPr>
      </p:pic>
    </p:spTree>
    <p:extLst>
      <p:ext uri="{BB962C8B-B14F-4D97-AF65-F5344CB8AC3E}">
        <p14:creationId xmlns:p14="http://schemas.microsoft.com/office/powerpoint/2010/main" val="529863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E9E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5938BC-8ABA-4836-B0F7-6C129F0B569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4206"/>
          <a:stretch/>
        </p:blipFill>
        <p:spPr>
          <a:xfrm>
            <a:off x="315685" y="73925"/>
            <a:ext cx="12930053" cy="1768986"/>
          </a:xfrm>
          <a:prstGeom prst="rect">
            <a:avLst/>
          </a:prstGeom>
        </p:spPr>
      </p:pic>
      <p:pic>
        <p:nvPicPr>
          <p:cNvPr id="3" name="Picture 2">
            <a:extLst>
              <a:ext uri="{FF2B5EF4-FFF2-40B4-BE49-F238E27FC236}">
                <a16:creationId xmlns:a16="http://schemas.microsoft.com/office/drawing/2014/main" id="{708430AA-CDE7-4D9C-9A42-E7E827941A0B}"/>
              </a:ext>
            </a:extLst>
          </p:cNvPr>
          <p:cNvPicPr>
            <a:picLocks noChangeAspect="1"/>
          </p:cNvPicPr>
          <p:nvPr/>
        </p:nvPicPr>
        <p:blipFill rotWithShape="1">
          <a:blip r:embed="rId5">
            <a:extLst>
              <a:ext uri="{28A0092B-C50C-407E-A947-70E740481C1C}">
                <a14:useLocalDpi xmlns:a14="http://schemas.microsoft.com/office/drawing/2010/main" val="0"/>
              </a:ext>
            </a:extLst>
          </a:blip>
          <a:srcRect l="53439" t="33918" r="1" b="38713"/>
          <a:stretch/>
        </p:blipFill>
        <p:spPr>
          <a:xfrm>
            <a:off x="192505" y="0"/>
            <a:ext cx="2720512" cy="1658983"/>
          </a:xfrm>
          <a:prstGeom prst="rect">
            <a:avLst/>
          </a:prstGeom>
        </p:spPr>
      </p:pic>
      <p:sp>
        <p:nvSpPr>
          <p:cNvPr id="4" name="TextBox 3">
            <a:extLst>
              <a:ext uri="{FF2B5EF4-FFF2-40B4-BE49-F238E27FC236}">
                <a16:creationId xmlns:a16="http://schemas.microsoft.com/office/drawing/2014/main" id="{DCDFB13D-9FFB-44A7-927F-FAF579C06A97}"/>
              </a:ext>
            </a:extLst>
          </p:cNvPr>
          <p:cNvSpPr txBox="1"/>
          <p:nvPr/>
        </p:nvSpPr>
        <p:spPr>
          <a:xfrm>
            <a:off x="508491" y="644556"/>
            <a:ext cx="1946366" cy="584775"/>
          </a:xfrm>
          <a:prstGeom prst="rect">
            <a:avLst/>
          </a:prstGeom>
          <a:noFill/>
        </p:spPr>
        <p:txBody>
          <a:bodyPr wrap="square" rtlCol="0">
            <a:spAutoFit/>
          </a:bodyPr>
          <a:lstStyle/>
          <a:p>
            <a:pPr algn="ctr"/>
            <a:r>
              <a:rPr lang="en-US" sz="3200" dirty="0" err="1">
                <a:latin typeface="Cambria" panose="02040503050406030204" pitchFamily="18" charset="0"/>
                <a:ea typeface="Cambria" panose="02040503050406030204" pitchFamily="18" charset="0"/>
              </a:rPr>
              <a:t>Bài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toán</a:t>
            </a:r>
            <a:endParaRPr lang="en-US" sz="3200" dirty="0">
              <a:latin typeface="Cambria" panose="02040503050406030204" pitchFamily="18" charset="0"/>
              <a:ea typeface="Cambria" panose="02040503050406030204" pitchFamily="18" charset="0"/>
            </a:endParaRPr>
          </a:p>
        </p:txBody>
      </p:sp>
      <p:pic>
        <p:nvPicPr>
          <p:cNvPr id="5" name="图片 8">
            <a:extLst>
              <a:ext uri="{FF2B5EF4-FFF2-40B4-BE49-F238E27FC236}">
                <a16:creationId xmlns:a16="http://schemas.microsoft.com/office/drawing/2014/main" id="{187D5AE7-DE84-4290-9BC8-04246B37CB28}"/>
              </a:ext>
            </a:extLst>
          </p:cNvPr>
          <p:cNvPicPr>
            <a:picLocks noChangeAspect="1"/>
          </p:cNvPicPr>
          <p:nvPr/>
        </p:nvPicPr>
        <p:blipFill>
          <a:blip r:embed="rId6"/>
          <a:stretch>
            <a:fillRect/>
          </a:stretch>
        </p:blipFill>
        <p:spPr>
          <a:xfrm>
            <a:off x="0" y="5089015"/>
            <a:ext cx="12218080" cy="1768985"/>
          </a:xfrm>
          <a:prstGeom prst="rect">
            <a:avLst/>
          </a:prstGeom>
        </p:spPr>
      </p:pic>
      <p:sp>
        <p:nvSpPr>
          <p:cNvPr id="8" name="TextBox 7">
            <a:extLst>
              <a:ext uri="{FF2B5EF4-FFF2-40B4-BE49-F238E27FC236}">
                <a16:creationId xmlns:a16="http://schemas.microsoft.com/office/drawing/2014/main" id="{24A77352-E029-4264-8C87-869233913825}"/>
              </a:ext>
            </a:extLst>
          </p:cNvPr>
          <p:cNvSpPr txBox="1"/>
          <p:nvPr/>
        </p:nvSpPr>
        <p:spPr>
          <a:xfrm>
            <a:off x="2756263" y="339634"/>
            <a:ext cx="8895348" cy="954107"/>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ô </a:t>
            </a:r>
            <a:r>
              <a:rPr lang="en-US" sz="2800" dirty="0" err="1">
                <a:latin typeface="Cambria" panose="02040503050406030204" pitchFamily="18" charset="0"/>
                <a:ea typeface="Cambria" panose="02040503050406030204" pitchFamily="18" charset="0"/>
              </a:rPr>
              <a:t>tô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vận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tốc</a:t>
            </a:r>
            <a:r>
              <a:rPr lang="en-US" sz="2800" dirty="0">
                <a:latin typeface="Cambria" panose="02040503050406030204" pitchFamily="18" charset="0"/>
                <a:ea typeface="Cambria" panose="02040503050406030204" pitchFamily="18" charset="0"/>
              </a:rPr>
              <a:t> 65 km/</a:t>
            </a:r>
            <a:r>
              <a:rPr lang="en-US" sz="2800" dirty="0" err="1">
                <a:latin typeface="Cambria" panose="02040503050406030204" pitchFamily="18" charset="0"/>
                <a:ea typeface="Cambria" panose="02040503050406030204" pitchFamily="18" charset="0"/>
              </a:rPr>
              <a:t>giờ</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đường</a:t>
            </a:r>
            <a:r>
              <a:rPr lang="en-US" sz="2800" dirty="0">
                <a:latin typeface="Cambria" panose="02040503050406030204" pitchFamily="18" charset="0"/>
                <a:ea typeface="Cambria" panose="02040503050406030204" pitchFamily="18" charset="0"/>
              </a:rPr>
              <a:t> ô </a:t>
            </a:r>
            <a:r>
              <a:rPr lang="en-US" sz="2800" dirty="0" err="1">
                <a:latin typeface="Cambria" panose="02040503050406030204" pitchFamily="18" charset="0"/>
                <a:ea typeface="Cambria" panose="02040503050406030204" pitchFamily="18" charset="0"/>
              </a:rPr>
              <a:t>tô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2 </a:t>
            </a:r>
            <a:r>
              <a:rPr lang="en-US" sz="2800" dirty="0" err="1">
                <a:latin typeface="Cambria" panose="02040503050406030204" pitchFamily="18" charset="0"/>
                <a:ea typeface="Cambria" panose="02040503050406030204" pitchFamily="18" charset="0"/>
              </a:rPr>
              <a:t>giờ</a:t>
            </a:r>
            <a:r>
              <a:rPr lang="en-US" sz="2800" dirty="0">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CACAF152-A922-456B-9352-A0FBAAF279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587" y="-340243"/>
            <a:ext cx="6677247" cy="7442791"/>
          </a:xfrm>
          <a:prstGeom prst="rect">
            <a:avLst/>
          </a:prstGeom>
        </p:spPr>
      </p:pic>
      <p:sp>
        <p:nvSpPr>
          <p:cNvPr id="12" name="TextBox 11">
            <a:extLst>
              <a:ext uri="{FF2B5EF4-FFF2-40B4-BE49-F238E27FC236}">
                <a16:creationId xmlns:a16="http://schemas.microsoft.com/office/drawing/2014/main" id="{F4E99CD5-3F65-4221-9481-9929DA50D4A0}"/>
              </a:ext>
            </a:extLst>
          </p:cNvPr>
          <p:cNvSpPr txBox="1"/>
          <p:nvPr/>
        </p:nvSpPr>
        <p:spPr>
          <a:xfrm>
            <a:off x="1763131" y="2319417"/>
            <a:ext cx="2581634"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cs typeface="#9Slide05 Pattaya" panose="00000500000000000000" pitchFamily="2" charset="-34"/>
              </a:rPr>
              <a:t>Bài</a:t>
            </a:r>
            <a:r>
              <a:rPr lang="en-US" sz="2400" dirty="0">
                <a:latin typeface="Cambria" panose="02040503050406030204" pitchFamily="18" charset="0"/>
                <a:ea typeface="Cambria" panose="02040503050406030204" pitchFamily="18" charset="0"/>
                <a:cs typeface="#9Slide05 Pattaya" panose="00000500000000000000" pitchFamily="2" charset="-34"/>
              </a:rPr>
              <a:t> </a:t>
            </a:r>
            <a:r>
              <a:rPr lang="en-US" sz="2400" dirty="0" err="1">
                <a:latin typeface="Cambria" panose="02040503050406030204" pitchFamily="18" charset="0"/>
                <a:ea typeface="Cambria" panose="02040503050406030204" pitchFamily="18" charset="0"/>
                <a:cs typeface="#9Slide05 Pattaya" panose="00000500000000000000" pitchFamily="2" charset="-34"/>
              </a:rPr>
              <a:t>giải</a:t>
            </a:r>
            <a:endParaRPr lang="en-US" sz="2400" dirty="0">
              <a:latin typeface="Cambria" panose="02040503050406030204" pitchFamily="18" charset="0"/>
              <a:ea typeface="Cambria" panose="02040503050406030204" pitchFamily="18" charset="0"/>
              <a:cs typeface="#9Slide05 Pattaya" panose="00000500000000000000" pitchFamily="2" charset="-34"/>
            </a:endParaRPr>
          </a:p>
        </p:txBody>
      </p:sp>
      <p:cxnSp>
        <p:nvCxnSpPr>
          <p:cNvPr id="29" name="Straight Connector 28">
            <a:extLst>
              <a:ext uri="{FF2B5EF4-FFF2-40B4-BE49-F238E27FC236}">
                <a16:creationId xmlns:a16="http://schemas.microsoft.com/office/drawing/2014/main" id="{71E626E3-847C-42EA-9A5B-07DF9CB0C605}"/>
              </a:ext>
            </a:extLst>
          </p:cNvPr>
          <p:cNvCxnSpPr>
            <a:cxnSpLocks/>
          </p:cNvCxnSpPr>
          <p:nvPr/>
        </p:nvCxnSpPr>
        <p:spPr>
          <a:xfrm>
            <a:off x="32334" y="6137231"/>
            <a:ext cx="0" cy="36143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306DCE-95B0-4768-9875-77E1FFD9904C}"/>
              </a:ext>
            </a:extLst>
          </p:cNvPr>
          <p:cNvCxnSpPr>
            <a:cxnSpLocks/>
          </p:cNvCxnSpPr>
          <p:nvPr/>
        </p:nvCxnSpPr>
        <p:spPr>
          <a:xfrm>
            <a:off x="3066808" y="6158082"/>
            <a:ext cx="0" cy="36143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D5E21C-9B6B-448C-B4EB-50FFADA33933}"/>
              </a:ext>
            </a:extLst>
          </p:cNvPr>
          <p:cNvCxnSpPr>
            <a:cxnSpLocks/>
          </p:cNvCxnSpPr>
          <p:nvPr/>
        </p:nvCxnSpPr>
        <p:spPr>
          <a:xfrm>
            <a:off x="6101282" y="6158082"/>
            <a:ext cx="0" cy="36143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25FF95-6E2B-4468-A8F9-DAA855CA723C}"/>
              </a:ext>
            </a:extLst>
          </p:cNvPr>
          <p:cNvCxnSpPr>
            <a:cxnSpLocks/>
          </p:cNvCxnSpPr>
          <p:nvPr/>
        </p:nvCxnSpPr>
        <p:spPr>
          <a:xfrm>
            <a:off x="9135756" y="6158082"/>
            <a:ext cx="0" cy="36143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23E601-A132-4111-986C-572E6B23CCB2}"/>
              </a:ext>
            </a:extLst>
          </p:cNvPr>
          <p:cNvCxnSpPr>
            <a:cxnSpLocks/>
          </p:cNvCxnSpPr>
          <p:nvPr/>
        </p:nvCxnSpPr>
        <p:spPr>
          <a:xfrm>
            <a:off x="12170229" y="6158082"/>
            <a:ext cx="0" cy="36143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4800D4-DA7D-4CA4-B0B8-FB2ABC4A173F}"/>
              </a:ext>
            </a:extLst>
          </p:cNvPr>
          <p:cNvCxnSpPr>
            <a:cxnSpLocks/>
          </p:cNvCxnSpPr>
          <p:nvPr/>
        </p:nvCxnSpPr>
        <p:spPr>
          <a:xfrm>
            <a:off x="32334" y="6339995"/>
            <a:ext cx="303447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40A48E-DC5D-4B62-BE60-7060C69CA074}"/>
              </a:ext>
            </a:extLst>
          </p:cNvPr>
          <p:cNvCxnSpPr>
            <a:cxnSpLocks/>
          </p:cNvCxnSpPr>
          <p:nvPr/>
        </p:nvCxnSpPr>
        <p:spPr>
          <a:xfrm>
            <a:off x="3048005" y="6338797"/>
            <a:ext cx="306103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73302E0-86BF-46A1-82EC-D6235142125E}"/>
              </a:ext>
            </a:extLst>
          </p:cNvPr>
          <p:cNvCxnSpPr>
            <a:cxnSpLocks/>
          </p:cNvCxnSpPr>
          <p:nvPr/>
        </p:nvCxnSpPr>
        <p:spPr>
          <a:xfrm>
            <a:off x="6094080" y="6338797"/>
            <a:ext cx="306103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2B10031-BE2D-4633-AF7B-33FB6F6BCA08}"/>
              </a:ext>
            </a:extLst>
          </p:cNvPr>
          <p:cNvCxnSpPr>
            <a:cxnSpLocks/>
          </p:cNvCxnSpPr>
          <p:nvPr/>
        </p:nvCxnSpPr>
        <p:spPr>
          <a:xfrm>
            <a:off x="9002908" y="6338797"/>
            <a:ext cx="316732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8" name="Left Bracket 47">
            <a:extLst>
              <a:ext uri="{FF2B5EF4-FFF2-40B4-BE49-F238E27FC236}">
                <a16:creationId xmlns:a16="http://schemas.microsoft.com/office/drawing/2014/main" id="{9BC62E18-CE3E-45DA-97AE-8C5AC51E6DC5}"/>
              </a:ext>
            </a:extLst>
          </p:cNvPr>
          <p:cNvSpPr/>
          <p:nvPr/>
        </p:nvSpPr>
        <p:spPr>
          <a:xfrm rot="16200000">
            <a:off x="1412433" y="4990076"/>
            <a:ext cx="244912" cy="3026235"/>
          </a:xfrm>
          <a:prstGeom prst="leftBracket">
            <a:avLst>
              <a:gd name="adj" fmla="val 617821"/>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1E849CF9-BC28-4EC2-9497-93D5AAA6ED78}"/>
              </a:ext>
            </a:extLst>
          </p:cNvPr>
          <p:cNvSpPr txBox="1"/>
          <p:nvPr/>
        </p:nvSpPr>
        <p:spPr>
          <a:xfrm>
            <a:off x="966300" y="6425595"/>
            <a:ext cx="1139818" cy="400110"/>
          </a:xfrm>
          <a:prstGeom prst="rect">
            <a:avLst/>
          </a:prstGeom>
          <a:solidFill>
            <a:srgbClr val="A6D625"/>
          </a:solidFill>
          <a:ln>
            <a:solidFill>
              <a:srgbClr val="A6D625"/>
            </a:solidFill>
          </a:ln>
        </p:spPr>
        <p:txBody>
          <a:bodyPr wrap="square" rtlCol="0">
            <a:spAutoFit/>
          </a:bodyPr>
          <a:lstStyle/>
          <a:p>
            <a:pPr algn="ctr"/>
            <a:r>
              <a:rPr lang="en-US" sz="2000" dirty="0">
                <a:latin typeface="Cambria" panose="02040503050406030204" pitchFamily="18" charset="0"/>
                <a:ea typeface="Cambria" panose="02040503050406030204" pitchFamily="18" charset="0"/>
              </a:rPr>
              <a:t>65 km</a:t>
            </a:r>
          </a:p>
        </p:txBody>
      </p:sp>
      <p:pic>
        <p:nvPicPr>
          <p:cNvPr id="55" name="图片 2">
            <a:extLst>
              <a:ext uri="{FF2B5EF4-FFF2-40B4-BE49-F238E27FC236}">
                <a16:creationId xmlns:a16="http://schemas.microsoft.com/office/drawing/2014/main" id="{2F23DABB-84BD-4C49-A74D-D7F26525EF6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5104" t="32963" r="13646" b="19629"/>
          <a:stretch/>
        </p:blipFill>
        <p:spPr>
          <a:xfrm flipH="1">
            <a:off x="2200187" y="5286449"/>
            <a:ext cx="1695635" cy="882281"/>
          </a:xfrm>
          <a:prstGeom prst="rect">
            <a:avLst/>
          </a:prstGeom>
        </p:spPr>
      </p:pic>
      <p:sp>
        <p:nvSpPr>
          <p:cNvPr id="2" name="TextBox 1">
            <a:extLst>
              <a:ext uri="{FF2B5EF4-FFF2-40B4-BE49-F238E27FC236}">
                <a16:creationId xmlns:a16="http://schemas.microsoft.com/office/drawing/2014/main" id="{A219BDC7-C816-1E61-45BD-3A1196572E15}"/>
              </a:ext>
            </a:extLst>
          </p:cNvPr>
          <p:cNvSpPr txBox="1"/>
          <p:nvPr/>
        </p:nvSpPr>
        <p:spPr>
          <a:xfrm>
            <a:off x="285206" y="2765985"/>
            <a:ext cx="4584506" cy="830997"/>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cs typeface="#9Slide05 Pattaya" panose="00000500000000000000" pitchFamily="2" charset="-34"/>
              </a:rPr>
              <a:t>Quãng</a:t>
            </a:r>
            <a:r>
              <a:rPr lang="en-US" sz="2400" dirty="0">
                <a:latin typeface="Cambria" panose="02040503050406030204" pitchFamily="18" charset="0"/>
                <a:ea typeface="Cambria" panose="02040503050406030204" pitchFamily="18" charset="0"/>
                <a:cs typeface="#9Slide05 Pattaya" panose="00000500000000000000" pitchFamily="2" charset="-34"/>
              </a:rPr>
              <a:t> </a:t>
            </a:r>
            <a:r>
              <a:rPr lang="en-US" sz="2400" dirty="0" err="1">
                <a:latin typeface="Cambria" panose="02040503050406030204" pitchFamily="18" charset="0"/>
                <a:ea typeface="Cambria" panose="02040503050406030204" pitchFamily="18" charset="0"/>
                <a:cs typeface="#9Slide05 Pattaya" panose="00000500000000000000" pitchFamily="2" charset="-34"/>
              </a:rPr>
              <a:t>đường</a:t>
            </a:r>
            <a:r>
              <a:rPr lang="en-US" sz="2400" dirty="0">
                <a:latin typeface="Cambria" panose="02040503050406030204" pitchFamily="18" charset="0"/>
                <a:ea typeface="Cambria" panose="02040503050406030204" pitchFamily="18" charset="0"/>
                <a:cs typeface="#9Slide05 Pattaya" panose="00000500000000000000" pitchFamily="2" charset="-34"/>
              </a:rPr>
              <a:t> ô </a:t>
            </a:r>
            <a:r>
              <a:rPr lang="en-US" sz="2400" dirty="0" err="1">
                <a:latin typeface="Cambria" panose="02040503050406030204" pitchFamily="18" charset="0"/>
                <a:ea typeface="Cambria" panose="02040503050406030204" pitchFamily="18" charset="0"/>
                <a:cs typeface="#9Slide05 Pattaya" panose="00000500000000000000" pitchFamily="2" charset="-34"/>
              </a:rPr>
              <a:t>tô</a:t>
            </a:r>
            <a:r>
              <a:rPr lang="en-US" sz="2400" dirty="0">
                <a:latin typeface="Cambria" panose="02040503050406030204" pitchFamily="18" charset="0"/>
                <a:ea typeface="Cambria" panose="02040503050406030204" pitchFamily="18" charset="0"/>
                <a:cs typeface="#9Slide05 Pattaya" panose="00000500000000000000" pitchFamily="2" charset="-34"/>
              </a:rPr>
              <a:t> </a:t>
            </a:r>
            <a:r>
              <a:rPr lang="en-US" sz="2400" dirty="0" err="1">
                <a:latin typeface="Cambria" panose="02040503050406030204" pitchFamily="18" charset="0"/>
                <a:ea typeface="Cambria" panose="02040503050406030204" pitchFamily="18" charset="0"/>
                <a:cs typeface="#9Slide05 Pattaya" panose="00000500000000000000" pitchFamily="2" charset="-34"/>
              </a:rPr>
              <a:t>đi</a:t>
            </a:r>
            <a:r>
              <a:rPr lang="en-US" sz="2400" dirty="0">
                <a:latin typeface="Cambria" panose="02040503050406030204" pitchFamily="18" charset="0"/>
                <a:ea typeface="Cambria" panose="02040503050406030204" pitchFamily="18" charset="0"/>
                <a:cs typeface="#9Slide05 Pattaya" panose="00000500000000000000" pitchFamily="2" charset="-34"/>
              </a:rPr>
              <a:t> </a:t>
            </a:r>
            <a:r>
              <a:rPr lang="en-US" sz="2400" dirty="0" err="1">
                <a:latin typeface="Cambria" panose="02040503050406030204" pitchFamily="18" charset="0"/>
                <a:ea typeface="Cambria" panose="02040503050406030204" pitchFamily="18" charset="0"/>
                <a:cs typeface="#9Slide05 Pattaya" panose="00000500000000000000" pitchFamily="2" charset="-34"/>
              </a:rPr>
              <a:t>được</a:t>
            </a:r>
            <a:r>
              <a:rPr lang="en-US" sz="2400" dirty="0">
                <a:latin typeface="Cambria" panose="02040503050406030204" pitchFamily="18" charset="0"/>
                <a:ea typeface="Cambria" panose="02040503050406030204" pitchFamily="18" charset="0"/>
                <a:cs typeface="#9Slide05 Pattaya" panose="00000500000000000000" pitchFamily="2" charset="-34"/>
              </a:rPr>
              <a:t> </a:t>
            </a:r>
            <a:r>
              <a:rPr lang="en-US" sz="2400" dirty="0" err="1">
                <a:latin typeface="Cambria" panose="02040503050406030204" pitchFamily="18" charset="0"/>
                <a:ea typeface="Cambria" panose="02040503050406030204" pitchFamily="18" charset="0"/>
                <a:cs typeface="#9Slide05 Pattaya" panose="00000500000000000000" pitchFamily="2" charset="-34"/>
              </a:rPr>
              <a:t>trong</a:t>
            </a:r>
            <a:r>
              <a:rPr lang="en-US" sz="2400" dirty="0">
                <a:latin typeface="Cambria" panose="02040503050406030204" pitchFamily="18" charset="0"/>
                <a:ea typeface="Cambria" panose="02040503050406030204" pitchFamily="18" charset="0"/>
                <a:cs typeface="#9Slide05 Pattaya" panose="00000500000000000000" pitchFamily="2" charset="-34"/>
              </a:rPr>
              <a:t> 2 </a:t>
            </a:r>
            <a:r>
              <a:rPr lang="en-US" sz="2400" dirty="0" err="1">
                <a:latin typeface="Cambria" panose="02040503050406030204" pitchFamily="18" charset="0"/>
                <a:ea typeface="Cambria" panose="02040503050406030204" pitchFamily="18" charset="0"/>
                <a:cs typeface="#9Slide05 Pattaya" panose="00000500000000000000" pitchFamily="2" charset="-34"/>
              </a:rPr>
              <a:t>giờ</a:t>
            </a:r>
            <a:r>
              <a:rPr lang="en-US" sz="2400" dirty="0">
                <a:latin typeface="Cambria" panose="02040503050406030204" pitchFamily="18" charset="0"/>
                <a:ea typeface="Cambria" panose="02040503050406030204" pitchFamily="18" charset="0"/>
                <a:cs typeface="#9Slide05 Pattaya" panose="00000500000000000000" pitchFamily="2" charset="-34"/>
              </a:rPr>
              <a:t> </a:t>
            </a:r>
            <a:r>
              <a:rPr lang="en-US" sz="2400" dirty="0" err="1">
                <a:latin typeface="Cambria" panose="02040503050406030204" pitchFamily="18" charset="0"/>
                <a:ea typeface="Cambria" panose="02040503050406030204" pitchFamily="18" charset="0"/>
                <a:cs typeface="#9Slide05 Pattaya" panose="00000500000000000000" pitchFamily="2" charset="-34"/>
              </a:rPr>
              <a:t>là</a:t>
            </a:r>
            <a:r>
              <a:rPr lang="en-US" sz="2400" dirty="0">
                <a:latin typeface="Cambria" panose="02040503050406030204" pitchFamily="18" charset="0"/>
                <a:ea typeface="Cambria" panose="02040503050406030204" pitchFamily="18" charset="0"/>
                <a:cs typeface="#9Slide05 Pattaya" panose="00000500000000000000" pitchFamily="2" charset="-34"/>
              </a:rPr>
              <a:t>:</a:t>
            </a:r>
          </a:p>
        </p:txBody>
      </p:sp>
      <p:sp>
        <p:nvSpPr>
          <p:cNvPr id="6" name="TextBox 5">
            <a:extLst>
              <a:ext uri="{FF2B5EF4-FFF2-40B4-BE49-F238E27FC236}">
                <a16:creationId xmlns:a16="http://schemas.microsoft.com/office/drawing/2014/main" id="{0822FCEA-7B7E-D887-FF70-A52887D80267}"/>
              </a:ext>
            </a:extLst>
          </p:cNvPr>
          <p:cNvSpPr txBox="1"/>
          <p:nvPr/>
        </p:nvSpPr>
        <p:spPr>
          <a:xfrm>
            <a:off x="285206" y="3563427"/>
            <a:ext cx="4584506" cy="461665"/>
          </a:xfrm>
          <a:prstGeom prst="rect">
            <a:avLst/>
          </a:prstGeom>
          <a:noFill/>
        </p:spPr>
        <p:txBody>
          <a:bodyPr wrap="square" rtlCol="0">
            <a:spAutoFit/>
          </a:bodyPr>
          <a:lstStyle/>
          <a:p>
            <a:pPr algn="ctr"/>
            <a:r>
              <a:rPr lang="en-US" sz="2400" dirty="0">
                <a:latin typeface="Cambria" panose="02040503050406030204" pitchFamily="18" charset="0"/>
                <a:ea typeface="Cambria" panose="02040503050406030204" pitchFamily="18" charset="0"/>
                <a:cs typeface="#9Slide05 Pattaya" panose="00000500000000000000" pitchFamily="2" charset="-34"/>
              </a:rPr>
              <a:t>65 x 2 = 130 (km)</a:t>
            </a:r>
          </a:p>
        </p:txBody>
      </p:sp>
      <p:sp>
        <p:nvSpPr>
          <p:cNvPr id="9" name="TextBox 8">
            <a:extLst>
              <a:ext uri="{FF2B5EF4-FFF2-40B4-BE49-F238E27FC236}">
                <a16:creationId xmlns:a16="http://schemas.microsoft.com/office/drawing/2014/main" id="{CDFB3436-98BA-609F-900E-42805DCB45F4}"/>
              </a:ext>
            </a:extLst>
          </p:cNvPr>
          <p:cNvSpPr txBox="1"/>
          <p:nvPr/>
        </p:nvSpPr>
        <p:spPr>
          <a:xfrm>
            <a:off x="327736" y="4137585"/>
            <a:ext cx="4584506" cy="461665"/>
          </a:xfrm>
          <a:prstGeom prst="rect">
            <a:avLst/>
          </a:prstGeom>
          <a:noFill/>
        </p:spPr>
        <p:txBody>
          <a:bodyPr wrap="square" rtlCol="0">
            <a:spAutoFit/>
          </a:bodyPr>
          <a:lstStyle/>
          <a:p>
            <a:pPr algn="r"/>
            <a:r>
              <a:rPr lang="en-US" sz="2400" dirty="0" err="1">
                <a:latin typeface="Cambria" panose="02040503050406030204" pitchFamily="18" charset="0"/>
                <a:ea typeface="Cambria" panose="02040503050406030204" pitchFamily="18" charset="0"/>
                <a:cs typeface="#9Slide05 Pattaya" panose="00000500000000000000" pitchFamily="2" charset="-34"/>
              </a:rPr>
              <a:t>Đáp</a:t>
            </a:r>
            <a:r>
              <a:rPr lang="en-US" sz="2400" dirty="0">
                <a:latin typeface="Cambria" panose="02040503050406030204" pitchFamily="18" charset="0"/>
                <a:ea typeface="Cambria" panose="02040503050406030204" pitchFamily="18" charset="0"/>
                <a:cs typeface="#9Slide05 Pattaya" panose="00000500000000000000" pitchFamily="2" charset="-34"/>
              </a:rPr>
              <a:t> </a:t>
            </a:r>
            <a:r>
              <a:rPr lang="en-US" sz="2400" dirty="0" err="1">
                <a:latin typeface="Cambria" panose="02040503050406030204" pitchFamily="18" charset="0"/>
                <a:ea typeface="Cambria" panose="02040503050406030204" pitchFamily="18" charset="0"/>
                <a:cs typeface="#9Slide05 Pattaya" panose="00000500000000000000" pitchFamily="2" charset="-34"/>
              </a:rPr>
              <a:t>số</a:t>
            </a:r>
            <a:r>
              <a:rPr lang="en-US" sz="2400" dirty="0">
                <a:latin typeface="Cambria" panose="02040503050406030204" pitchFamily="18" charset="0"/>
                <a:ea typeface="Cambria" panose="02040503050406030204" pitchFamily="18" charset="0"/>
                <a:cs typeface="#9Slide05 Pattaya" panose="00000500000000000000" pitchFamily="2" charset="-34"/>
              </a:rPr>
              <a:t>: 130 km</a:t>
            </a:r>
          </a:p>
        </p:txBody>
      </p:sp>
      <p:grpSp>
        <p:nvGrpSpPr>
          <p:cNvPr id="11" name="组合 12">
            <a:extLst>
              <a:ext uri="{FF2B5EF4-FFF2-40B4-BE49-F238E27FC236}">
                <a16:creationId xmlns:a16="http://schemas.microsoft.com/office/drawing/2014/main" id="{866F4B73-4420-9909-BAC7-4B6188B38B00}"/>
              </a:ext>
            </a:extLst>
          </p:cNvPr>
          <p:cNvGrpSpPr/>
          <p:nvPr/>
        </p:nvGrpSpPr>
        <p:grpSpPr>
          <a:xfrm>
            <a:off x="4688958" y="1041559"/>
            <a:ext cx="7421526" cy="4923306"/>
            <a:chOff x="4621357" y="939029"/>
            <a:chExt cx="7421391" cy="6045972"/>
          </a:xfrm>
          <a:effectLst>
            <a:outerShdw blurRad="38100" dist="25400" dir="2700000" algn="tl" rotWithShape="0">
              <a:prstClr val="black">
                <a:alpha val="40000"/>
              </a:prstClr>
            </a:outerShdw>
          </a:effectLst>
        </p:grpSpPr>
        <p:sp>
          <p:nvSpPr>
            <p:cNvPr id="19" name="矩形: 圆角 11">
              <a:extLst>
                <a:ext uri="{FF2B5EF4-FFF2-40B4-BE49-F238E27FC236}">
                  <a16:creationId xmlns:a16="http://schemas.microsoft.com/office/drawing/2014/main" id="{C4D4E657-2662-C609-E8D8-434EC5A8BE05}"/>
                </a:ext>
              </a:extLst>
            </p:cNvPr>
            <p:cNvSpPr/>
            <p:nvPr/>
          </p:nvSpPr>
          <p:spPr>
            <a:xfrm>
              <a:off x="5473700" y="2095500"/>
              <a:ext cx="6045200" cy="3695700"/>
            </a:xfrm>
            <a:prstGeom prst="roundRect">
              <a:avLst>
                <a:gd name="adj" fmla="val 122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0">
              <a:extLst>
                <a:ext uri="{FF2B5EF4-FFF2-40B4-BE49-F238E27FC236}">
                  <a16:creationId xmlns:a16="http://schemas.microsoft.com/office/drawing/2014/main" id="{2B4C3FC0-5666-5DAC-2BFF-E2BE5DDA89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1357" y="939029"/>
              <a:ext cx="7421391" cy="6045972"/>
            </a:xfrm>
            <a:prstGeom prst="rect">
              <a:avLst/>
            </a:prstGeom>
          </p:spPr>
        </p:pic>
      </p:grpSp>
      <p:sp>
        <p:nvSpPr>
          <p:cNvPr id="21" name="文本框 3">
            <a:extLst>
              <a:ext uri="{FF2B5EF4-FFF2-40B4-BE49-F238E27FC236}">
                <a16:creationId xmlns:a16="http://schemas.microsoft.com/office/drawing/2014/main" id="{A2066A43-3678-3A6D-DD41-5F2241075D1A}"/>
              </a:ext>
            </a:extLst>
          </p:cNvPr>
          <p:cNvSpPr txBox="1"/>
          <p:nvPr/>
        </p:nvSpPr>
        <p:spPr>
          <a:xfrm>
            <a:off x="5910226" y="2493503"/>
            <a:ext cx="5445345" cy="1569660"/>
          </a:xfrm>
          <a:prstGeom prst="rect">
            <a:avLst/>
          </a:prstGeom>
          <a:noFill/>
        </p:spPr>
        <p:txBody>
          <a:bodyPr wrap="square" rtlCol="0">
            <a:spAutoFit/>
          </a:bodyPr>
          <a:lstStyle/>
          <a:p>
            <a:pPr algn="just"/>
            <a:r>
              <a:rPr lang="en-US" altLang="zh-CN" sz="3200" i="1" dirty="0" err="1">
                <a:latin typeface="Cambria" panose="02040503050406030204" pitchFamily="18" charset="0"/>
                <a:ea typeface="Cambria" panose="02040503050406030204" pitchFamily="18" charset="0"/>
              </a:rPr>
              <a:t>Muốn</a:t>
            </a:r>
            <a:r>
              <a:rPr lang="en-US" altLang="zh-CN" sz="3200" i="1" dirty="0">
                <a:latin typeface="Cambria" panose="02040503050406030204" pitchFamily="18" charset="0"/>
                <a:ea typeface="Cambria" panose="02040503050406030204" pitchFamily="18" charset="0"/>
              </a:rPr>
              <a:t> </a:t>
            </a:r>
            <a:r>
              <a:rPr lang="en-US" altLang="zh-CN" sz="3200" i="1" dirty="0" err="1">
                <a:latin typeface="Cambria" panose="02040503050406030204" pitchFamily="18" charset="0"/>
                <a:ea typeface="Cambria" panose="02040503050406030204" pitchFamily="18" charset="0"/>
              </a:rPr>
              <a:t>tính</a:t>
            </a:r>
            <a:r>
              <a:rPr lang="en-US" altLang="zh-CN" sz="3200" i="1" dirty="0">
                <a:latin typeface="Cambria" panose="02040503050406030204" pitchFamily="18" charset="0"/>
                <a:ea typeface="Cambria" panose="02040503050406030204" pitchFamily="18" charset="0"/>
              </a:rPr>
              <a:t> </a:t>
            </a:r>
            <a:r>
              <a:rPr lang="en-US" altLang="zh-CN" sz="3200" i="1" dirty="0" err="1">
                <a:latin typeface="Cambria" panose="02040503050406030204" pitchFamily="18" charset="0"/>
                <a:ea typeface="Cambria" panose="02040503050406030204" pitchFamily="18" charset="0"/>
              </a:rPr>
              <a:t>quãng</a:t>
            </a:r>
            <a:r>
              <a:rPr lang="en-US" altLang="zh-CN" sz="3200" i="1" dirty="0">
                <a:latin typeface="Cambria" panose="02040503050406030204" pitchFamily="18" charset="0"/>
                <a:ea typeface="Cambria" panose="02040503050406030204" pitchFamily="18" charset="0"/>
              </a:rPr>
              <a:t> </a:t>
            </a:r>
            <a:r>
              <a:rPr lang="en-US" altLang="zh-CN" sz="3200" i="1" dirty="0" err="1">
                <a:latin typeface="Cambria" panose="02040503050406030204" pitchFamily="18" charset="0"/>
                <a:ea typeface="Cambria" panose="02040503050406030204" pitchFamily="18" charset="0"/>
              </a:rPr>
              <a:t>đường</a:t>
            </a:r>
            <a:r>
              <a:rPr lang="en-US" altLang="zh-CN" sz="3200" i="1" dirty="0">
                <a:latin typeface="Cambria" panose="02040503050406030204" pitchFamily="18" charset="0"/>
                <a:ea typeface="Cambria" panose="02040503050406030204" pitchFamily="18" charset="0"/>
              </a:rPr>
              <a:t>, ta </a:t>
            </a:r>
            <a:r>
              <a:rPr lang="en-US" altLang="zh-CN" sz="3200" i="1" dirty="0" err="1">
                <a:latin typeface="Cambria" panose="02040503050406030204" pitchFamily="18" charset="0"/>
                <a:ea typeface="Cambria" panose="02040503050406030204" pitchFamily="18" charset="0"/>
              </a:rPr>
              <a:t>lấy</a:t>
            </a:r>
            <a:r>
              <a:rPr lang="en-US" altLang="zh-CN" sz="3200" i="1" dirty="0">
                <a:latin typeface="Cambria" panose="02040503050406030204" pitchFamily="18" charset="0"/>
                <a:ea typeface="Cambria" panose="02040503050406030204" pitchFamily="18" charset="0"/>
              </a:rPr>
              <a:t> </a:t>
            </a:r>
            <a:r>
              <a:rPr lang="en-US" altLang="zh-CN" sz="3200" i="1" dirty="0" err="1">
                <a:latin typeface="Cambria" panose="02040503050406030204" pitchFamily="18" charset="0"/>
                <a:ea typeface="Cambria" panose="02040503050406030204" pitchFamily="18" charset="0"/>
              </a:rPr>
              <a:t>vận</a:t>
            </a:r>
            <a:r>
              <a:rPr lang="en-US" altLang="zh-CN" sz="3200" i="1" dirty="0">
                <a:latin typeface="Cambria" panose="02040503050406030204" pitchFamily="18" charset="0"/>
                <a:ea typeface="Cambria" panose="02040503050406030204" pitchFamily="18" charset="0"/>
              </a:rPr>
              <a:t> </a:t>
            </a:r>
            <a:r>
              <a:rPr lang="en-US" altLang="zh-CN" sz="3200" i="1" dirty="0" err="1">
                <a:latin typeface="Cambria" panose="02040503050406030204" pitchFamily="18" charset="0"/>
                <a:ea typeface="Cambria" panose="02040503050406030204" pitchFamily="18" charset="0"/>
              </a:rPr>
              <a:t>tốc</a:t>
            </a:r>
            <a:r>
              <a:rPr lang="en-US" altLang="zh-CN" sz="3200" i="1" dirty="0">
                <a:latin typeface="Cambria" panose="02040503050406030204" pitchFamily="18" charset="0"/>
                <a:ea typeface="Cambria" panose="02040503050406030204" pitchFamily="18" charset="0"/>
              </a:rPr>
              <a:t> </a:t>
            </a:r>
            <a:r>
              <a:rPr lang="en-US" altLang="zh-CN" sz="3200" i="1" dirty="0" err="1">
                <a:latin typeface="Cambria" panose="02040503050406030204" pitchFamily="18" charset="0"/>
                <a:ea typeface="Cambria" panose="02040503050406030204" pitchFamily="18" charset="0"/>
              </a:rPr>
              <a:t>nhân</a:t>
            </a:r>
            <a:r>
              <a:rPr lang="en-US" altLang="zh-CN" sz="3200" i="1" dirty="0">
                <a:latin typeface="Cambria" panose="02040503050406030204" pitchFamily="18" charset="0"/>
                <a:ea typeface="Cambria" panose="02040503050406030204" pitchFamily="18" charset="0"/>
              </a:rPr>
              <a:t> </a:t>
            </a:r>
            <a:r>
              <a:rPr lang="en-US" altLang="zh-CN" sz="3200" i="1" dirty="0" err="1">
                <a:latin typeface="Cambria" panose="02040503050406030204" pitchFamily="18" charset="0"/>
                <a:ea typeface="Cambria" panose="02040503050406030204" pitchFamily="18" charset="0"/>
              </a:rPr>
              <a:t>với</a:t>
            </a:r>
            <a:r>
              <a:rPr lang="en-US" altLang="zh-CN" sz="3200" i="1" dirty="0">
                <a:latin typeface="Cambria" panose="02040503050406030204" pitchFamily="18" charset="0"/>
                <a:ea typeface="Cambria" panose="02040503050406030204" pitchFamily="18" charset="0"/>
              </a:rPr>
              <a:t> </a:t>
            </a:r>
            <a:r>
              <a:rPr lang="en-US" altLang="zh-CN" sz="3200" i="1" dirty="0" err="1">
                <a:latin typeface="Cambria" panose="02040503050406030204" pitchFamily="18" charset="0"/>
                <a:ea typeface="Cambria" panose="02040503050406030204" pitchFamily="18" charset="0"/>
              </a:rPr>
              <a:t>thời</a:t>
            </a:r>
            <a:r>
              <a:rPr lang="en-US" altLang="zh-CN" sz="3200" i="1" dirty="0">
                <a:latin typeface="Cambria" panose="02040503050406030204" pitchFamily="18" charset="0"/>
                <a:ea typeface="Cambria" panose="02040503050406030204" pitchFamily="18" charset="0"/>
              </a:rPr>
              <a:t> </a:t>
            </a:r>
            <a:r>
              <a:rPr lang="en-US" altLang="zh-CN" sz="3200" i="1" dirty="0" err="1">
                <a:latin typeface="Cambria" panose="02040503050406030204" pitchFamily="18" charset="0"/>
                <a:ea typeface="Cambria" panose="02040503050406030204" pitchFamily="18" charset="0"/>
              </a:rPr>
              <a:t>gian</a:t>
            </a:r>
            <a:r>
              <a:rPr lang="en-US" altLang="zh-CN" sz="3200" i="1" dirty="0">
                <a:latin typeface="Cambria" panose="02040503050406030204" pitchFamily="18" charset="0"/>
                <a:ea typeface="Cambria" panose="02040503050406030204" pitchFamily="18" charset="0"/>
              </a:rPr>
              <a:t>.</a:t>
            </a:r>
          </a:p>
          <a:p>
            <a:pPr algn="just"/>
            <a:endParaRPr lang="zh-CN" altLang="en-US" sz="3200" i="1" dirty="0">
              <a:latin typeface="Cambria" panose="02040503050406030204" pitchFamily="18" charset="0"/>
              <a:ea typeface="字魂105号-简雅黑" panose="00000500000000000000" pitchFamily="2" charset="-122"/>
            </a:endParaRPr>
          </a:p>
        </p:txBody>
      </p:sp>
      <p:grpSp>
        <p:nvGrpSpPr>
          <p:cNvPr id="23" name="Group 22">
            <a:extLst>
              <a:ext uri="{FF2B5EF4-FFF2-40B4-BE49-F238E27FC236}">
                <a16:creationId xmlns:a16="http://schemas.microsoft.com/office/drawing/2014/main" id="{DB6AE9D5-1C2F-D12B-2D67-8AF26843A833}"/>
              </a:ext>
            </a:extLst>
          </p:cNvPr>
          <p:cNvGrpSpPr/>
          <p:nvPr/>
        </p:nvGrpSpPr>
        <p:grpSpPr>
          <a:xfrm>
            <a:off x="6559788" y="3558499"/>
            <a:ext cx="4190449" cy="1114983"/>
            <a:chOff x="4784151" y="3856210"/>
            <a:chExt cx="4190449" cy="1114983"/>
          </a:xfrm>
        </p:grpSpPr>
        <p:pic>
          <p:nvPicPr>
            <p:cNvPr id="28" name="Graphic 27">
              <a:extLst>
                <a:ext uri="{FF2B5EF4-FFF2-40B4-BE49-F238E27FC236}">
                  <a16:creationId xmlns:a16="http://schemas.microsoft.com/office/drawing/2014/main" id="{912C0625-29C8-699E-87D7-7BE1DEF43C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10041" y="3856210"/>
              <a:ext cx="564559" cy="1100890"/>
            </a:xfrm>
            <a:prstGeom prst="rect">
              <a:avLst/>
            </a:prstGeom>
          </p:spPr>
        </p:pic>
        <p:pic>
          <p:nvPicPr>
            <p:cNvPr id="30" name="Graphic 29">
              <a:extLst>
                <a:ext uri="{FF2B5EF4-FFF2-40B4-BE49-F238E27FC236}">
                  <a16:creationId xmlns:a16="http://schemas.microsoft.com/office/drawing/2014/main" id="{C2CC6C15-F108-8343-50F5-E1FDD8F1D8AE}"/>
                </a:ext>
              </a:extLst>
            </p:cNvPr>
            <p:cNvPicPr>
              <a:picLocks noChangeAspect="1"/>
            </p:cNvPicPr>
            <p:nvPr/>
          </p:nvPicPr>
          <p:blipFill>
            <a:blip r:embed="rId12">
              <a:duotone>
                <a:prstClr val="black"/>
                <a:schemeClr val="accent2">
                  <a:tint val="45000"/>
                  <a:satMod val="400000"/>
                </a:schemeClr>
              </a:duotone>
              <a:extLst>
                <a:ext uri="{96DAC541-7B7A-43D3-8B79-37D633B846F1}">
                  <asvg:svgBlip xmlns:asvg="http://schemas.microsoft.com/office/drawing/2016/SVG/main" r:embed="rId13"/>
                </a:ext>
              </a:extLst>
            </a:blip>
            <a:stretch>
              <a:fillRect/>
            </a:stretch>
          </p:blipFill>
          <p:spPr>
            <a:xfrm>
              <a:off x="4784151" y="4098915"/>
              <a:ext cx="419385" cy="848756"/>
            </a:xfrm>
            <a:prstGeom prst="rect">
              <a:avLst/>
            </a:prstGeom>
          </p:spPr>
        </p:pic>
        <p:pic>
          <p:nvPicPr>
            <p:cNvPr id="35" name="Graphic 34">
              <a:extLst>
                <a:ext uri="{FF2B5EF4-FFF2-40B4-BE49-F238E27FC236}">
                  <a16:creationId xmlns:a16="http://schemas.microsoft.com/office/drawing/2014/main" id="{EBB8AAFC-3986-9CC9-1F10-28C85E0BAA6A}"/>
                </a:ext>
              </a:extLst>
            </p:cNvPr>
            <p:cNvPicPr>
              <a:picLocks noChangeAspect="1"/>
            </p:cNvPicPr>
            <p:nvPr/>
          </p:nvPicPr>
          <p:blipFill>
            <a:blip r:embed="rId14">
              <a:duotone>
                <a:prstClr val="black"/>
                <a:schemeClr val="accent5">
                  <a:tint val="45000"/>
                  <a:satMod val="400000"/>
                </a:schemeClr>
              </a:duotone>
              <a:extLst>
                <a:ext uri="{96DAC541-7B7A-43D3-8B79-37D633B846F1}">
                  <asvg:svgBlip xmlns:asvg="http://schemas.microsoft.com/office/drawing/2016/SVG/main" r:embed="rId15"/>
                </a:ext>
              </a:extLst>
            </a:blip>
            <a:stretch>
              <a:fillRect/>
            </a:stretch>
          </p:blipFill>
          <p:spPr>
            <a:xfrm>
              <a:off x="6765941" y="4019756"/>
              <a:ext cx="799159" cy="928753"/>
            </a:xfrm>
            <a:prstGeom prst="rect">
              <a:avLst/>
            </a:prstGeom>
          </p:spPr>
        </p:pic>
        <p:pic>
          <p:nvPicPr>
            <p:cNvPr id="36" name="Graphic 35">
              <a:extLst>
                <a:ext uri="{FF2B5EF4-FFF2-40B4-BE49-F238E27FC236}">
                  <a16:creationId xmlns:a16="http://schemas.microsoft.com/office/drawing/2014/main" id="{FBA2B5CC-B97A-BBBE-F93F-89EFB17AFD7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20776" y="4387712"/>
              <a:ext cx="769969" cy="536645"/>
            </a:xfrm>
            <a:prstGeom prst="rect">
              <a:avLst/>
            </a:prstGeom>
          </p:spPr>
        </p:pic>
        <p:pic>
          <p:nvPicPr>
            <p:cNvPr id="38" name="Graphic 37">
              <a:extLst>
                <a:ext uri="{FF2B5EF4-FFF2-40B4-BE49-F238E27FC236}">
                  <a16:creationId xmlns:a16="http://schemas.microsoft.com/office/drawing/2014/main" id="{84FB387F-6DD4-8EC5-3719-86EDF083F7C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2802046">
              <a:off x="7680316" y="4337760"/>
              <a:ext cx="662668" cy="604197"/>
            </a:xfrm>
            <a:prstGeom prst="rect">
              <a:avLst/>
            </a:prstGeom>
          </p:spPr>
        </p:pic>
      </p:grpSp>
    </p:spTree>
    <p:extLst>
      <p:ext uri="{BB962C8B-B14F-4D97-AF65-F5344CB8AC3E}">
        <p14:creationId xmlns:p14="http://schemas.microsoft.com/office/powerpoint/2010/main" val="872369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6" grpId="0"/>
      <p:bldP spid="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0"/>
        </a:solidFill>
        <a:effectLst/>
      </p:bgPr>
    </p:bg>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8F7CD861-A23A-43BC-BA00-1FFB6CC74D95}"/>
              </a:ext>
            </a:extLst>
          </p:cNvPr>
          <p:cNvSpPr/>
          <p:nvPr/>
        </p:nvSpPr>
        <p:spPr>
          <a:xfrm>
            <a:off x="7317298" y="3679394"/>
            <a:ext cx="1678085" cy="626259"/>
          </a:xfrm>
          <a:prstGeom prst="roundRect">
            <a:avLst/>
          </a:prstGeom>
          <a:solidFill>
            <a:srgbClr val="179FD9"/>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3200" b="1">
                <a:effectLst>
                  <a:outerShdw blurRad="38100" dist="38100" dir="2700000" algn="tl">
                    <a:srgbClr val="000000">
                      <a:alpha val="43137"/>
                    </a:srgbClr>
                  </a:outerShdw>
                </a:effectLst>
                <a:latin typeface="Calibri" panose="020F0502020204030204" pitchFamily="34" charset="0"/>
                <a:ea typeface="字魂105号-简雅黑" panose="00000500000000000000" pitchFamily="2" charset="-122"/>
                <a:cs typeface="Calibri" panose="020F0502020204030204" pitchFamily="34" charset="0"/>
              </a:rPr>
              <a:t>Bài giải</a:t>
            </a:r>
            <a:endParaRPr lang="zh-CN" altLang="en-US" sz="3200" b="1" dirty="0">
              <a:effectLst>
                <a:outerShdw blurRad="38100" dist="38100" dir="2700000" algn="tl">
                  <a:srgbClr val="000000">
                    <a:alpha val="43137"/>
                  </a:srgbClr>
                </a:outerShdw>
              </a:effectLst>
              <a:latin typeface="Calibri" panose="020F0502020204030204" pitchFamily="34" charset="0"/>
              <a:ea typeface="字魂105号-简雅黑" panose="00000500000000000000" pitchFamily="2" charset="-122"/>
              <a:cs typeface="Calibri" panose="020F0502020204030204" pitchFamily="34" charset="0"/>
            </a:endParaRPr>
          </a:p>
        </p:txBody>
      </p:sp>
      <p:pic>
        <p:nvPicPr>
          <p:cNvPr id="8" name="Picture 7">
            <a:extLst>
              <a:ext uri="{FF2B5EF4-FFF2-40B4-BE49-F238E27FC236}">
                <a16:creationId xmlns:a16="http://schemas.microsoft.com/office/drawing/2014/main" id="{51A7540E-6383-4E4A-8800-C5D7EE9370EF}"/>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7200"/>
                    </a14:imgEffect>
                    <a14:imgEffect>
                      <a14:brightnessContrast bright="20000" contrast="-40000"/>
                    </a14:imgEffect>
                  </a14:imgLayer>
                </a14:imgProps>
              </a:ext>
              <a:ext uri="{28A0092B-C50C-407E-A947-70E740481C1C}">
                <a14:useLocalDpi xmlns:a14="http://schemas.microsoft.com/office/drawing/2010/main" val="0"/>
              </a:ext>
            </a:extLst>
          </a:blip>
          <a:srcRect t="74206"/>
          <a:stretch/>
        </p:blipFill>
        <p:spPr>
          <a:xfrm>
            <a:off x="315685" y="73925"/>
            <a:ext cx="12930053" cy="1768986"/>
          </a:xfrm>
          <a:prstGeom prst="rect">
            <a:avLst/>
          </a:prstGeom>
        </p:spPr>
      </p:pic>
      <p:pic>
        <p:nvPicPr>
          <p:cNvPr id="9" name="Picture 8">
            <a:extLst>
              <a:ext uri="{FF2B5EF4-FFF2-40B4-BE49-F238E27FC236}">
                <a16:creationId xmlns:a16="http://schemas.microsoft.com/office/drawing/2014/main" id="{3914B407-5840-4E78-995E-0964F1C790F2}"/>
              </a:ext>
            </a:extLst>
          </p:cNvPr>
          <p:cNvPicPr>
            <a:picLocks noChangeAspect="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l="53439" t="33918" r="1" b="38713"/>
          <a:stretch/>
        </p:blipFill>
        <p:spPr>
          <a:xfrm>
            <a:off x="192505" y="0"/>
            <a:ext cx="2720512" cy="1658983"/>
          </a:xfrm>
          <a:prstGeom prst="rect">
            <a:avLst/>
          </a:prstGeom>
        </p:spPr>
      </p:pic>
      <p:sp>
        <p:nvSpPr>
          <p:cNvPr id="10" name="TextBox 9">
            <a:extLst>
              <a:ext uri="{FF2B5EF4-FFF2-40B4-BE49-F238E27FC236}">
                <a16:creationId xmlns:a16="http://schemas.microsoft.com/office/drawing/2014/main" id="{D3F242BA-4525-4FE0-9F46-9F5D8F0DFD53}"/>
              </a:ext>
            </a:extLst>
          </p:cNvPr>
          <p:cNvSpPr txBox="1"/>
          <p:nvPr/>
        </p:nvSpPr>
        <p:spPr>
          <a:xfrm>
            <a:off x="540389" y="644556"/>
            <a:ext cx="1946366" cy="523220"/>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Ví</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dụ</a:t>
            </a:r>
            <a:endParaRPr lang="en-US" sz="2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A9D6A33-6961-4A21-969F-99465D9FA959}"/>
              </a:ext>
            </a:extLst>
          </p:cNvPr>
          <p:cNvSpPr txBox="1"/>
          <p:nvPr/>
        </p:nvSpPr>
        <p:spPr>
          <a:xfrm>
            <a:off x="2609935" y="400485"/>
            <a:ext cx="8648337" cy="954107"/>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Một người đi xe đạp với vận tốc 12 km/giờ trong </a:t>
            </a:r>
          </a:p>
          <a:p>
            <a:r>
              <a:rPr lang="en-US" sz="2800">
                <a:latin typeface="Calibri" panose="020F0502020204030204" pitchFamily="34" charset="0"/>
                <a:cs typeface="Calibri" panose="020F0502020204030204" pitchFamily="34" charset="0"/>
              </a:rPr>
              <a:t>2 giờ 30 phút. Tính quãng đường người đó đã đi được.</a:t>
            </a:r>
          </a:p>
        </p:txBody>
      </p:sp>
      <p:pic>
        <p:nvPicPr>
          <p:cNvPr id="13" name="图片 8">
            <a:extLst>
              <a:ext uri="{FF2B5EF4-FFF2-40B4-BE49-F238E27FC236}">
                <a16:creationId xmlns:a16="http://schemas.microsoft.com/office/drawing/2014/main" id="{A8F9C82A-9454-4099-BDD6-134EF2568CA5}"/>
              </a:ext>
            </a:extLst>
          </p:cNvPr>
          <p:cNvPicPr>
            <a:picLocks noChangeAspect="1"/>
          </p:cNvPicPr>
          <p:nvPr/>
        </p:nvPicPr>
        <p:blipFill>
          <a:blip r:embed="rId7"/>
          <a:stretch>
            <a:fillRect/>
          </a:stretch>
        </p:blipFill>
        <p:spPr>
          <a:xfrm flipV="1">
            <a:off x="0" y="1541409"/>
            <a:ext cx="12218080" cy="1768985"/>
          </a:xfrm>
          <a:prstGeom prst="rect">
            <a:avLst/>
          </a:prstGeom>
        </p:spPr>
      </p:pic>
      <p:pic>
        <p:nvPicPr>
          <p:cNvPr id="19" name="图片 18">
            <a:extLst>
              <a:ext uri="{FF2B5EF4-FFF2-40B4-BE49-F238E27FC236}">
                <a16:creationId xmlns:a16="http://schemas.microsoft.com/office/drawing/2014/main" id="{CCD2E681-53EE-48C6-A361-7AF0033EAC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56985" y="73925"/>
            <a:ext cx="1989252" cy="1989252"/>
          </a:xfrm>
          <a:prstGeom prst="rect">
            <a:avLst/>
          </a:prstGeom>
          <a:effectLst>
            <a:outerShdw blurRad="12700" algn="ctr" rotWithShape="0">
              <a:prstClr val="black">
                <a:alpha val="73000"/>
              </a:prstClr>
            </a:outerShdw>
          </a:effectLst>
        </p:spPr>
      </p:pic>
      <p:pic>
        <p:nvPicPr>
          <p:cNvPr id="16" name="Picture 15">
            <a:extLst>
              <a:ext uri="{FF2B5EF4-FFF2-40B4-BE49-F238E27FC236}">
                <a16:creationId xmlns:a16="http://schemas.microsoft.com/office/drawing/2014/main" id="{0EB9C783-AB2F-459E-8A2D-FE997CBF2777}"/>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t="24282"/>
          <a:stretch/>
        </p:blipFill>
        <p:spPr>
          <a:xfrm>
            <a:off x="-157385" y="3429000"/>
            <a:ext cx="5288280" cy="4890718"/>
          </a:xfrm>
          <a:prstGeom prst="rect">
            <a:avLst/>
          </a:prstGeom>
        </p:spPr>
      </p:pic>
      <p:sp>
        <p:nvSpPr>
          <p:cNvPr id="17" name="TextBox 16">
            <a:extLst>
              <a:ext uri="{FF2B5EF4-FFF2-40B4-BE49-F238E27FC236}">
                <a16:creationId xmlns:a16="http://schemas.microsoft.com/office/drawing/2014/main" id="{D9AB1C55-B5DF-4783-825D-A61A5630FB95}"/>
              </a:ext>
            </a:extLst>
          </p:cNvPr>
          <p:cNvSpPr txBox="1"/>
          <p:nvPr/>
        </p:nvSpPr>
        <p:spPr>
          <a:xfrm>
            <a:off x="681272" y="4211908"/>
            <a:ext cx="2581634" cy="584775"/>
          </a:xfrm>
          <a:prstGeom prst="rect">
            <a:avLst/>
          </a:prstGeom>
          <a:noFill/>
        </p:spPr>
        <p:txBody>
          <a:bodyPr wrap="square" rtlCol="0">
            <a:spAutoFit/>
          </a:bodyPr>
          <a:lstStyle/>
          <a:p>
            <a:r>
              <a:rPr lang="en-US" sz="3200">
                <a:latin typeface="Calibri" panose="020F0502020204030204" pitchFamily="34" charset="0"/>
                <a:cs typeface="Calibri" panose="020F0502020204030204" pitchFamily="34" charset="0"/>
              </a:rPr>
              <a:t>Tóm tắt: </a:t>
            </a:r>
          </a:p>
        </p:txBody>
      </p:sp>
      <p:sp>
        <p:nvSpPr>
          <p:cNvPr id="18" name="TextBox 17">
            <a:extLst>
              <a:ext uri="{FF2B5EF4-FFF2-40B4-BE49-F238E27FC236}">
                <a16:creationId xmlns:a16="http://schemas.microsoft.com/office/drawing/2014/main" id="{CBB71576-AADD-4643-9B21-E19261EDC28C}"/>
              </a:ext>
            </a:extLst>
          </p:cNvPr>
          <p:cNvSpPr txBox="1"/>
          <p:nvPr/>
        </p:nvSpPr>
        <p:spPr>
          <a:xfrm>
            <a:off x="1243199" y="5282180"/>
            <a:ext cx="3067543" cy="523220"/>
          </a:xfrm>
          <a:prstGeom prst="rect">
            <a:avLst/>
          </a:prstGeom>
          <a:noFill/>
        </p:spPr>
        <p:txBody>
          <a:bodyPr wrap="square" rtlCol="0">
            <a:spAutoFit/>
          </a:bodyPr>
          <a:lstStyle/>
          <a:p>
            <a:r>
              <a:rPr lang="en-US" sz="2800">
                <a:solidFill>
                  <a:srgbClr val="002060"/>
                </a:solidFill>
                <a:latin typeface="Calibri" panose="020F0502020204030204" pitchFamily="34" charset="0"/>
                <a:cs typeface="Calibri" panose="020F0502020204030204" pitchFamily="34" charset="0"/>
              </a:rPr>
              <a:t>t = 2 giờ 30 phút</a:t>
            </a:r>
          </a:p>
        </p:txBody>
      </p:sp>
      <p:sp>
        <p:nvSpPr>
          <p:cNvPr id="22" name="TextBox 21">
            <a:extLst>
              <a:ext uri="{FF2B5EF4-FFF2-40B4-BE49-F238E27FC236}">
                <a16:creationId xmlns:a16="http://schemas.microsoft.com/office/drawing/2014/main" id="{64DCF0AE-3D44-4018-B56D-A589ADDEF705}"/>
              </a:ext>
            </a:extLst>
          </p:cNvPr>
          <p:cNvSpPr txBox="1"/>
          <p:nvPr/>
        </p:nvSpPr>
        <p:spPr>
          <a:xfrm>
            <a:off x="1243200" y="4787287"/>
            <a:ext cx="3458564" cy="523220"/>
          </a:xfrm>
          <a:prstGeom prst="rect">
            <a:avLst/>
          </a:prstGeom>
          <a:noFill/>
        </p:spPr>
        <p:txBody>
          <a:bodyPr wrap="square" rtlCol="0">
            <a:spAutoFit/>
          </a:bodyPr>
          <a:lstStyle/>
          <a:p>
            <a:r>
              <a:rPr lang="en-US" sz="2800">
                <a:solidFill>
                  <a:srgbClr val="002060"/>
                </a:solidFill>
                <a:latin typeface="Calibri" panose="020F0502020204030204" pitchFamily="34" charset="0"/>
                <a:cs typeface="Calibri" panose="020F0502020204030204" pitchFamily="34" charset="0"/>
              </a:rPr>
              <a:t>v = 12 km/giờ</a:t>
            </a:r>
          </a:p>
        </p:txBody>
      </p:sp>
      <p:sp>
        <p:nvSpPr>
          <p:cNvPr id="23" name="TextBox 22">
            <a:extLst>
              <a:ext uri="{FF2B5EF4-FFF2-40B4-BE49-F238E27FC236}">
                <a16:creationId xmlns:a16="http://schemas.microsoft.com/office/drawing/2014/main" id="{24C6DED4-C6AF-4A67-B096-EC497C92835B}"/>
              </a:ext>
            </a:extLst>
          </p:cNvPr>
          <p:cNvSpPr txBox="1"/>
          <p:nvPr/>
        </p:nvSpPr>
        <p:spPr>
          <a:xfrm>
            <a:off x="1243200" y="5777073"/>
            <a:ext cx="3458564" cy="523220"/>
          </a:xfrm>
          <a:prstGeom prst="rect">
            <a:avLst/>
          </a:prstGeom>
          <a:noFill/>
        </p:spPr>
        <p:txBody>
          <a:bodyPr wrap="square" rtlCol="0">
            <a:spAutoFit/>
          </a:bodyPr>
          <a:lstStyle/>
          <a:p>
            <a:r>
              <a:rPr lang="en-US" sz="2800">
                <a:solidFill>
                  <a:srgbClr val="002060"/>
                </a:solidFill>
                <a:latin typeface="Calibri" panose="020F0502020204030204" pitchFamily="34" charset="0"/>
                <a:cs typeface="Calibri" panose="020F0502020204030204" pitchFamily="34" charset="0"/>
              </a:rPr>
              <a:t>s = ... ?</a:t>
            </a:r>
          </a:p>
        </p:txBody>
      </p:sp>
      <p:sp>
        <p:nvSpPr>
          <p:cNvPr id="2" name="TextBox 1">
            <a:extLst>
              <a:ext uri="{FF2B5EF4-FFF2-40B4-BE49-F238E27FC236}">
                <a16:creationId xmlns:a16="http://schemas.microsoft.com/office/drawing/2014/main" id="{6E4D9DC8-F39B-47FF-B2A9-E46A28599A18}"/>
              </a:ext>
            </a:extLst>
          </p:cNvPr>
          <p:cNvSpPr txBox="1"/>
          <p:nvPr/>
        </p:nvSpPr>
        <p:spPr>
          <a:xfrm>
            <a:off x="6190478" y="389853"/>
            <a:ext cx="4245428" cy="523220"/>
          </a:xfrm>
          <a:prstGeom prst="rect">
            <a:avLst/>
          </a:prstGeom>
          <a:noFill/>
        </p:spPr>
        <p:txBody>
          <a:bodyPr wrap="square" rtlCol="0">
            <a:spAutoFit/>
          </a:bodyPr>
          <a:lstStyle/>
          <a:p>
            <a:r>
              <a:rPr lang="en-US" sz="2800" dirty="0" err="1">
                <a:solidFill>
                  <a:srgbClr val="0070C0"/>
                </a:solidFill>
                <a:latin typeface="Calibri" panose="020F0502020204030204" pitchFamily="34" charset="0"/>
                <a:cs typeface="Calibri" panose="020F0502020204030204" pitchFamily="34" charset="0"/>
              </a:rPr>
              <a:t>vận</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tốc</a:t>
            </a:r>
            <a:r>
              <a:rPr lang="en-US" sz="2800" dirty="0">
                <a:solidFill>
                  <a:srgbClr val="0070C0"/>
                </a:solidFill>
                <a:latin typeface="Calibri" panose="020F0502020204030204" pitchFamily="34" charset="0"/>
                <a:cs typeface="Calibri" panose="020F0502020204030204" pitchFamily="34" charset="0"/>
              </a:rPr>
              <a:t> 12 km/</a:t>
            </a:r>
            <a:r>
              <a:rPr lang="en-US" sz="2800" dirty="0" err="1">
                <a:solidFill>
                  <a:srgbClr val="0070C0"/>
                </a:solidFill>
                <a:latin typeface="Calibri" panose="020F0502020204030204" pitchFamily="34" charset="0"/>
                <a:cs typeface="Calibri" panose="020F0502020204030204" pitchFamily="34" charset="0"/>
              </a:rPr>
              <a:t>giờ</a:t>
            </a:r>
            <a:endParaRPr lang="en-US" sz="2800" dirty="0">
              <a:solidFill>
                <a:srgbClr val="0070C0"/>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46B22BAF-2B41-4D9E-B81E-EB28AA051D6D}"/>
              </a:ext>
            </a:extLst>
          </p:cNvPr>
          <p:cNvSpPr txBox="1"/>
          <p:nvPr/>
        </p:nvSpPr>
        <p:spPr>
          <a:xfrm>
            <a:off x="2609935" y="818371"/>
            <a:ext cx="4245428" cy="523220"/>
          </a:xfrm>
          <a:prstGeom prst="rect">
            <a:avLst/>
          </a:prstGeom>
          <a:noFill/>
        </p:spPr>
        <p:txBody>
          <a:bodyPr wrap="square" rtlCol="0">
            <a:spAutoFit/>
          </a:bodyPr>
          <a:lstStyle/>
          <a:p>
            <a:r>
              <a:rPr lang="en-US" sz="2800">
                <a:solidFill>
                  <a:srgbClr val="0070C0"/>
                </a:solidFill>
                <a:latin typeface="Calibri" panose="020F0502020204030204" pitchFamily="34" charset="0"/>
                <a:cs typeface="Calibri" panose="020F0502020204030204" pitchFamily="34" charset="0"/>
              </a:rPr>
              <a:t>2 giờ 30 phút</a:t>
            </a:r>
          </a:p>
        </p:txBody>
      </p:sp>
      <p:sp>
        <p:nvSpPr>
          <p:cNvPr id="25" name="TextBox 24">
            <a:extLst>
              <a:ext uri="{FF2B5EF4-FFF2-40B4-BE49-F238E27FC236}">
                <a16:creationId xmlns:a16="http://schemas.microsoft.com/office/drawing/2014/main" id="{D2E88333-D57B-4671-835C-CC598DD2BBDC}"/>
              </a:ext>
            </a:extLst>
          </p:cNvPr>
          <p:cNvSpPr txBox="1"/>
          <p:nvPr/>
        </p:nvSpPr>
        <p:spPr>
          <a:xfrm>
            <a:off x="4684911" y="814629"/>
            <a:ext cx="4245428" cy="523220"/>
          </a:xfrm>
          <a:prstGeom prst="rect">
            <a:avLst/>
          </a:prstGeom>
          <a:noFill/>
        </p:spPr>
        <p:txBody>
          <a:bodyPr wrap="square" rtlCol="0">
            <a:spAutoFit/>
          </a:bodyPr>
          <a:lstStyle/>
          <a:p>
            <a:r>
              <a:rPr lang="en-US" sz="2800" dirty="0" err="1">
                <a:solidFill>
                  <a:srgbClr val="A40B5D"/>
                </a:solidFill>
                <a:latin typeface="Calibri" panose="020F0502020204030204" pitchFamily="34" charset="0"/>
                <a:cs typeface="Calibri" panose="020F0502020204030204" pitchFamily="34" charset="0"/>
              </a:rPr>
              <a:t>Tính</a:t>
            </a:r>
            <a:r>
              <a:rPr lang="en-US" sz="2800" dirty="0">
                <a:solidFill>
                  <a:srgbClr val="A40B5D"/>
                </a:solidFill>
                <a:latin typeface="Calibri" panose="020F0502020204030204" pitchFamily="34" charset="0"/>
                <a:cs typeface="Calibri" panose="020F0502020204030204" pitchFamily="34" charset="0"/>
              </a:rPr>
              <a:t> </a:t>
            </a:r>
            <a:r>
              <a:rPr lang="en-US" sz="2800" dirty="0" err="1">
                <a:solidFill>
                  <a:srgbClr val="A40B5D"/>
                </a:solidFill>
                <a:latin typeface="Calibri" panose="020F0502020204030204" pitchFamily="34" charset="0"/>
                <a:cs typeface="Calibri" panose="020F0502020204030204" pitchFamily="34" charset="0"/>
              </a:rPr>
              <a:t>quãng</a:t>
            </a:r>
            <a:r>
              <a:rPr lang="en-US" sz="2800" dirty="0">
                <a:solidFill>
                  <a:srgbClr val="A40B5D"/>
                </a:solidFill>
                <a:latin typeface="Calibri" panose="020F0502020204030204" pitchFamily="34" charset="0"/>
                <a:cs typeface="Calibri" panose="020F0502020204030204" pitchFamily="34" charset="0"/>
              </a:rPr>
              <a:t> </a:t>
            </a:r>
            <a:r>
              <a:rPr lang="en-US" sz="2800" dirty="0" err="1">
                <a:solidFill>
                  <a:srgbClr val="A40B5D"/>
                </a:solidFill>
                <a:latin typeface="Calibri" panose="020F0502020204030204" pitchFamily="34" charset="0"/>
                <a:cs typeface="Calibri" panose="020F0502020204030204" pitchFamily="34" charset="0"/>
              </a:rPr>
              <a:t>đường</a:t>
            </a:r>
            <a:endParaRPr lang="en-US" sz="2800" dirty="0">
              <a:solidFill>
                <a:srgbClr val="A40B5D"/>
              </a:solidFill>
              <a:latin typeface="Calibri" panose="020F0502020204030204" pitchFamily="34" charset="0"/>
              <a:cs typeface="Calibri" panose="020F0502020204030204" pitchFamily="34" charset="0"/>
            </a:endParaRPr>
          </a:p>
        </p:txBody>
      </p:sp>
      <p:sp>
        <p:nvSpPr>
          <p:cNvPr id="3" name="Left Brace 2">
            <a:extLst>
              <a:ext uri="{FF2B5EF4-FFF2-40B4-BE49-F238E27FC236}">
                <a16:creationId xmlns:a16="http://schemas.microsoft.com/office/drawing/2014/main" id="{59F1D88D-F34E-482F-8036-19F61A9823F7}"/>
              </a:ext>
            </a:extLst>
          </p:cNvPr>
          <p:cNvSpPr/>
          <p:nvPr/>
        </p:nvSpPr>
        <p:spPr>
          <a:xfrm rot="16200000">
            <a:off x="5912696" y="-2933822"/>
            <a:ext cx="419404" cy="12139205"/>
          </a:xfrm>
          <a:prstGeom prst="leftBrace">
            <a:avLst>
              <a:gd name="adj1" fmla="val 105484"/>
              <a:gd name="adj2" fmla="val 50000"/>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3F880B1-2216-4B0B-A3E2-48D071373083}"/>
              </a:ext>
            </a:extLst>
          </p:cNvPr>
          <p:cNvSpPr txBox="1"/>
          <p:nvPr/>
        </p:nvSpPr>
        <p:spPr>
          <a:xfrm>
            <a:off x="5955553" y="3406807"/>
            <a:ext cx="1678085" cy="646331"/>
          </a:xfrm>
          <a:prstGeom prst="rect">
            <a:avLst/>
          </a:prstGeom>
          <a:noFill/>
        </p:spPr>
        <p:txBody>
          <a:bodyPr wrap="square" rtlCol="0">
            <a:spAutoFit/>
          </a:bodyPr>
          <a:lstStyle/>
          <a:p>
            <a:r>
              <a:rPr lang="en-US" sz="3600" b="1">
                <a:solidFill>
                  <a:srgbClr val="A40B5D"/>
                </a:solidFill>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0202FDA9-0904-4CEC-91BA-CBC270C64ADA}"/>
              </a:ext>
            </a:extLst>
          </p:cNvPr>
          <p:cNvGrpSpPr/>
          <p:nvPr/>
        </p:nvGrpSpPr>
        <p:grpSpPr>
          <a:xfrm>
            <a:off x="-966185" y="798665"/>
            <a:ext cx="2751724" cy="1940903"/>
            <a:chOff x="-966185" y="798665"/>
            <a:chExt cx="2751724" cy="1940903"/>
          </a:xfrm>
        </p:grpSpPr>
        <p:pic>
          <p:nvPicPr>
            <p:cNvPr id="1026" name="Picture 2" descr="Download HD Bicycle Cartoon Clip Art - Ride A Bike Animado Transparent PNG  Image - NicePNG.com">
              <a:extLst>
                <a:ext uri="{FF2B5EF4-FFF2-40B4-BE49-F238E27FC236}">
                  <a16:creationId xmlns:a16="http://schemas.microsoft.com/office/drawing/2014/main" id="{404476C9-9B76-4733-BA70-A6BC9446DA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940" y="798665"/>
              <a:ext cx="2613479" cy="1940903"/>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Punched Tape 4">
              <a:extLst>
                <a:ext uri="{FF2B5EF4-FFF2-40B4-BE49-F238E27FC236}">
                  <a16:creationId xmlns:a16="http://schemas.microsoft.com/office/drawing/2014/main" id="{CB44D177-FCAD-452A-AFA0-1A697759A61B}"/>
                </a:ext>
              </a:extLst>
            </p:cNvPr>
            <p:cNvSpPr/>
            <p:nvPr/>
          </p:nvSpPr>
          <p:spPr>
            <a:xfrm>
              <a:off x="-934973" y="1286382"/>
              <a:ext cx="934973" cy="637011"/>
            </a:xfrm>
            <a:prstGeom prst="flowChartPunchedTape">
              <a:avLst/>
            </a:prstGeom>
            <a:solidFill>
              <a:srgbClr val="A40B5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B9A1034-7FC5-47B0-B8D1-43D151099FF5}"/>
                </a:ext>
              </a:extLst>
            </p:cNvPr>
            <p:cNvSpPr txBox="1"/>
            <p:nvPr/>
          </p:nvSpPr>
          <p:spPr>
            <a:xfrm rot="21344926">
              <a:off x="-966185" y="1327246"/>
              <a:ext cx="1092358" cy="555280"/>
            </a:xfrm>
            <a:prstGeom prst="rect">
              <a:avLst/>
            </a:prstGeom>
            <a:noFill/>
          </p:spPr>
          <p:txBody>
            <a:bodyPr wrap="square" rtlCol="0">
              <a:spAutoFit/>
            </a:bodyPr>
            <a:lstStyle/>
            <a:p>
              <a:pPr>
                <a:lnSpc>
                  <a:spcPct val="94000"/>
                </a:lnSpc>
              </a:pPr>
              <a:r>
                <a:rPr lang="en-US" sz="1600">
                  <a:solidFill>
                    <a:srgbClr val="FDE9E0"/>
                  </a:solidFill>
                  <a:latin typeface="Calibri" panose="020F0502020204030204" pitchFamily="34" charset="0"/>
                  <a:ea typeface="#9Slide02 Noi dung rat dai" panose="02000000000000000000" pitchFamily="2" charset="0"/>
                  <a:cs typeface="Calibri" panose="020F0502020204030204" pitchFamily="34" charset="0"/>
                </a:rPr>
                <a:t>vận tốc</a:t>
              </a:r>
            </a:p>
            <a:p>
              <a:pPr>
                <a:lnSpc>
                  <a:spcPct val="94000"/>
                </a:lnSpc>
              </a:pPr>
              <a:r>
                <a:rPr lang="en-US" sz="1600">
                  <a:solidFill>
                    <a:srgbClr val="FDE9E0"/>
                  </a:solidFill>
                  <a:latin typeface="Calibri" panose="020F0502020204030204" pitchFamily="34" charset="0"/>
                  <a:ea typeface="#9Slide02 Noi dung rat dai" panose="02000000000000000000" pitchFamily="2" charset="0"/>
                  <a:cs typeface="Calibri" panose="020F0502020204030204" pitchFamily="34" charset="0"/>
                </a:rPr>
                <a:t>12 km/giờ</a:t>
              </a:r>
            </a:p>
          </p:txBody>
        </p:sp>
      </p:grpSp>
      <p:sp>
        <p:nvSpPr>
          <p:cNvPr id="27" name="TextBox 26">
            <a:extLst>
              <a:ext uri="{FF2B5EF4-FFF2-40B4-BE49-F238E27FC236}">
                <a16:creationId xmlns:a16="http://schemas.microsoft.com/office/drawing/2014/main" id="{7CC6CEF1-8BF7-4122-9E45-90A12D195879}"/>
              </a:ext>
            </a:extLst>
          </p:cNvPr>
          <p:cNvSpPr txBox="1"/>
          <p:nvPr/>
        </p:nvSpPr>
        <p:spPr>
          <a:xfrm>
            <a:off x="1972089" y="5284858"/>
            <a:ext cx="803602" cy="523220"/>
          </a:xfrm>
          <a:prstGeom prst="rect">
            <a:avLst/>
          </a:prstGeom>
          <a:noFill/>
        </p:spPr>
        <p:txBody>
          <a:bodyPr wrap="square" rtlCol="0">
            <a:spAutoFit/>
          </a:bodyPr>
          <a:lstStyle/>
          <a:p>
            <a:r>
              <a:rPr lang="en-US" sz="2800" dirty="0" err="1">
                <a:solidFill>
                  <a:srgbClr val="92D050"/>
                </a:solidFill>
                <a:latin typeface="Calibri" panose="020F0502020204030204" pitchFamily="34" charset="0"/>
                <a:cs typeface="Calibri" panose="020F0502020204030204" pitchFamily="34" charset="0"/>
              </a:rPr>
              <a:t>giờ</a:t>
            </a:r>
            <a:r>
              <a:rPr lang="en-US" sz="2800" dirty="0">
                <a:solidFill>
                  <a:srgbClr val="92D050"/>
                </a:solidFill>
                <a:latin typeface="Calibri" panose="020F0502020204030204" pitchFamily="34" charset="0"/>
                <a:cs typeface="Calibri" panose="020F0502020204030204" pitchFamily="34" charset="0"/>
              </a:rPr>
              <a:t>       </a:t>
            </a:r>
          </a:p>
        </p:txBody>
      </p:sp>
      <p:sp>
        <p:nvSpPr>
          <p:cNvPr id="28" name="TextBox 27">
            <a:extLst>
              <a:ext uri="{FF2B5EF4-FFF2-40B4-BE49-F238E27FC236}">
                <a16:creationId xmlns:a16="http://schemas.microsoft.com/office/drawing/2014/main" id="{99474D0C-90D3-4622-A194-0BAB560ED056}"/>
              </a:ext>
            </a:extLst>
          </p:cNvPr>
          <p:cNvSpPr txBox="1"/>
          <p:nvPr/>
        </p:nvSpPr>
        <p:spPr>
          <a:xfrm>
            <a:off x="2923953" y="5284144"/>
            <a:ext cx="1065709" cy="523220"/>
          </a:xfrm>
          <a:prstGeom prst="rect">
            <a:avLst/>
          </a:prstGeom>
          <a:noFill/>
        </p:spPr>
        <p:txBody>
          <a:bodyPr wrap="square" rtlCol="0">
            <a:spAutoFit/>
          </a:bodyPr>
          <a:lstStyle/>
          <a:p>
            <a:r>
              <a:rPr lang="en-US" sz="2800" dirty="0" err="1">
                <a:solidFill>
                  <a:srgbClr val="92D050"/>
                </a:solidFill>
                <a:latin typeface="Calibri" panose="020F0502020204030204" pitchFamily="34" charset="0"/>
                <a:cs typeface="Calibri" panose="020F0502020204030204" pitchFamily="34" charset="0"/>
              </a:rPr>
              <a:t>phút</a:t>
            </a:r>
            <a:r>
              <a:rPr lang="en-US" sz="2800" dirty="0">
                <a:solidFill>
                  <a:srgbClr val="92D050"/>
                </a:solidFill>
                <a:latin typeface="Calibri" panose="020F0502020204030204" pitchFamily="34" charset="0"/>
                <a:cs typeface="Calibri" panose="020F0502020204030204" pitchFamily="34" charset="0"/>
              </a:rPr>
              <a:t>    </a:t>
            </a:r>
          </a:p>
        </p:txBody>
      </p:sp>
      <p:sp>
        <p:nvSpPr>
          <p:cNvPr id="34" name="TextBox 33">
            <a:extLst>
              <a:ext uri="{FF2B5EF4-FFF2-40B4-BE49-F238E27FC236}">
                <a16:creationId xmlns:a16="http://schemas.microsoft.com/office/drawing/2014/main" id="{570A91EC-49E4-4E72-9895-150921484B50}"/>
              </a:ext>
            </a:extLst>
          </p:cNvPr>
          <p:cNvSpPr txBox="1"/>
          <p:nvPr/>
        </p:nvSpPr>
        <p:spPr>
          <a:xfrm>
            <a:off x="5399806" y="4332143"/>
            <a:ext cx="4238164" cy="523220"/>
          </a:xfrm>
          <a:prstGeom prst="rect">
            <a:avLst/>
          </a:prstGeom>
          <a:solidFill>
            <a:srgbClr val="FDE9E0"/>
          </a:solidFill>
        </p:spPr>
        <p:txBody>
          <a:bodyPr wrap="square" rtlCol="0">
            <a:spAutoFit/>
          </a:bodyPr>
          <a:lstStyle/>
          <a:p>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2 </a:t>
            </a:r>
            <a:r>
              <a:rPr lang="en-US" sz="2800" dirty="0" err="1">
                <a:solidFill>
                  <a:srgbClr val="002060"/>
                </a:solidFill>
                <a:latin typeface="Calibri" panose="020F0502020204030204" pitchFamily="34" charset="0"/>
                <a:cs typeface="Calibri" panose="020F0502020204030204" pitchFamily="34" charset="0"/>
              </a:rPr>
              <a:t>giờ</a:t>
            </a:r>
            <a:r>
              <a:rPr lang="en-US" sz="2800" dirty="0">
                <a:solidFill>
                  <a:srgbClr val="002060"/>
                </a:solidFill>
                <a:latin typeface="Calibri" panose="020F0502020204030204" pitchFamily="34" charset="0"/>
                <a:cs typeface="Calibri" panose="020F0502020204030204" pitchFamily="34" charset="0"/>
              </a:rPr>
              <a:t> 30 </a:t>
            </a:r>
            <a:r>
              <a:rPr lang="en-US" sz="2800" dirty="0" err="1">
                <a:solidFill>
                  <a:srgbClr val="002060"/>
                </a:solidFill>
                <a:latin typeface="Calibri" panose="020F0502020204030204" pitchFamily="34" charset="0"/>
                <a:cs typeface="Calibri" panose="020F0502020204030204" pitchFamily="34" charset="0"/>
              </a:rPr>
              <a:t>phút</a:t>
            </a:r>
            <a:r>
              <a:rPr lang="en-US" sz="2800" dirty="0">
                <a:solidFill>
                  <a:srgbClr val="002060"/>
                </a:solidFill>
                <a:latin typeface="Calibri" panose="020F0502020204030204" pitchFamily="34" charset="0"/>
                <a:cs typeface="Calibri" panose="020F0502020204030204" pitchFamily="34" charset="0"/>
              </a:rPr>
              <a:t> = ...  </a:t>
            </a:r>
            <a:r>
              <a:rPr lang="en-US" sz="2800" dirty="0" err="1">
                <a:solidFill>
                  <a:srgbClr val="002060"/>
                </a:solidFill>
                <a:latin typeface="Calibri" panose="020F0502020204030204" pitchFamily="34" charset="0"/>
                <a:cs typeface="Calibri" panose="020F0502020204030204" pitchFamily="34" charset="0"/>
              </a:rPr>
              <a:t>giờ</a:t>
            </a:r>
            <a:endParaRPr lang="en-US" sz="2800" dirty="0">
              <a:solidFill>
                <a:srgbClr val="002060"/>
              </a:solidFill>
              <a:latin typeface="Calibri" panose="020F0502020204030204" pitchFamily="34" charset="0"/>
              <a:cs typeface="Calibri" panose="020F0502020204030204" pitchFamily="34" charset="0"/>
            </a:endParaRPr>
          </a:p>
        </p:txBody>
      </p:sp>
      <p:sp>
        <p:nvSpPr>
          <p:cNvPr id="20" name="Arrow: Down 19">
            <a:extLst>
              <a:ext uri="{FF2B5EF4-FFF2-40B4-BE49-F238E27FC236}">
                <a16:creationId xmlns:a16="http://schemas.microsoft.com/office/drawing/2014/main" id="{9F661E70-C17C-474C-9D79-4D338F9AE13E}"/>
              </a:ext>
            </a:extLst>
          </p:cNvPr>
          <p:cNvSpPr/>
          <p:nvPr/>
        </p:nvSpPr>
        <p:spPr>
          <a:xfrm>
            <a:off x="7404422" y="4865909"/>
            <a:ext cx="332871" cy="522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11C7313-2D78-4148-8FD2-9AAF7720F438}"/>
                  </a:ext>
                </a:extLst>
              </p:cNvPr>
              <p:cNvSpPr txBox="1"/>
              <p:nvPr/>
            </p:nvSpPr>
            <p:spPr>
              <a:xfrm>
                <a:off x="6475989" y="5417345"/>
                <a:ext cx="2598786" cy="874663"/>
              </a:xfrm>
              <a:prstGeom prst="rect">
                <a:avLst/>
              </a:prstGeom>
              <a:solidFill>
                <a:srgbClr val="FDE9E0"/>
              </a:solidFill>
            </p:spPr>
            <p:txBody>
              <a:bodyPr wrap="square">
                <a:spAutoFit/>
              </a:bodyPr>
              <a:lstStyle/>
              <a:p>
                <a14:m>
                  <m:oMath xmlns:m="http://schemas.openxmlformats.org/officeDocument/2006/math">
                    <m:f>
                      <m:fPr>
                        <m:ctrlPr>
                          <a:rPr lang="en-US" sz="3600" b="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2</m:t>
                        </m:r>
                      </m:den>
                    </m:f>
                    <m:r>
                      <a:rPr lang="en-US" sz="3600" b="0" i="1" smtClean="0">
                        <a:solidFill>
                          <a:srgbClr val="FF0000"/>
                        </a:solidFill>
                        <a:latin typeface="Cambria Math" panose="02040503050406030204" pitchFamily="18" charset="0"/>
                      </a:rPr>
                      <m:t> </m:t>
                    </m:r>
                  </m:oMath>
                </a14:m>
                <a:r>
                  <a:rPr lang="en-US" sz="2800">
                    <a:solidFill>
                      <a:srgbClr val="FF0000"/>
                    </a:solidFill>
                    <a:latin typeface="Calibri" panose="020F0502020204030204" pitchFamily="34" charset="0"/>
                    <a:cs typeface="Calibri" panose="020F0502020204030204" pitchFamily="34" charset="0"/>
                  </a:rPr>
                  <a:t>giờ = 0,5 giờ </a:t>
                </a:r>
                <a:endParaRPr lang="en-US">
                  <a:solidFill>
                    <a:srgbClr val="FF0000"/>
                  </a:solidFill>
                  <a:latin typeface="Calibri" panose="020F0502020204030204" pitchFamily="34" charset="0"/>
                  <a:cs typeface="Calibri" panose="020F0502020204030204" pitchFamily="34" charset="0"/>
                </a:endParaRPr>
              </a:p>
            </p:txBody>
          </p:sp>
        </mc:Choice>
        <mc:Fallback xmlns="">
          <p:sp>
            <p:nvSpPr>
              <p:cNvPr id="38" name="TextBox 37">
                <a:extLst>
                  <a:ext uri="{FF2B5EF4-FFF2-40B4-BE49-F238E27FC236}">
                    <a16:creationId xmlns:a16="http://schemas.microsoft.com/office/drawing/2014/main" id="{511C7313-2D78-4148-8FD2-9AAF7720F438}"/>
                  </a:ext>
                </a:extLst>
              </p:cNvPr>
              <p:cNvSpPr txBox="1">
                <a:spLocks noRot="1" noChangeAspect="1" noMove="1" noResize="1" noEditPoints="1" noAdjustHandles="1" noChangeArrowheads="1" noChangeShapeType="1" noTextEdit="1"/>
              </p:cNvSpPr>
              <p:nvPr/>
            </p:nvSpPr>
            <p:spPr>
              <a:xfrm>
                <a:off x="6475989" y="5417345"/>
                <a:ext cx="2598786" cy="874663"/>
              </a:xfrm>
              <a:prstGeom prst="rect">
                <a:avLst/>
              </a:prstGeom>
              <a:blipFill>
                <a:blip r:embed="rId12"/>
                <a:stretch>
                  <a:fillRect b="-3497"/>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3CD1BEC9-8DFA-44B2-9F37-1FF7E5CCE1F6}"/>
              </a:ext>
            </a:extLst>
          </p:cNvPr>
          <p:cNvSpPr txBox="1"/>
          <p:nvPr/>
        </p:nvSpPr>
        <p:spPr>
          <a:xfrm>
            <a:off x="8254829" y="4324476"/>
            <a:ext cx="831604" cy="523220"/>
          </a:xfrm>
          <a:prstGeom prst="rect">
            <a:avLst/>
          </a:prstGeom>
          <a:noFill/>
        </p:spPr>
        <p:txBody>
          <a:bodyPr wrap="square" rtlCol="0">
            <a:spAutoFit/>
          </a:bodyPr>
          <a:lstStyle/>
          <a:p>
            <a:r>
              <a:rPr lang="en-US" sz="2800" dirty="0">
                <a:solidFill>
                  <a:srgbClr val="A40B5D"/>
                </a:solidFill>
                <a:latin typeface="Calibri" panose="020F0502020204030204" pitchFamily="34" charset="0"/>
                <a:cs typeface="Calibri" panose="020F0502020204030204" pitchFamily="34" charset="0"/>
              </a:rPr>
              <a:t>2,5</a:t>
            </a:r>
          </a:p>
        </p:txBody>
      </p:sp>
      <p:sp>
        <p:nvSpPr>
          <p:cNvPr id="40" name="TextBox 39">
            <a:extLst>
              <a:ext uri="{FF2B5EF4-FFF2-40B4-BE49-F238E27FC236}">
                <a16:creationId xmlns:a16="http://schemas.microsoft.com/office/drawing/2014/main" id="{D6AE9C4A-462D-4D03-8117-D5FC949906EB}"/>
              </a:ext>
            </a:extLst>
          </p:cNvPr>
          <p:cNvSpPr txBox="1"/>
          <p:nvPr/>
        </p:nvSpPr>
        <p:spPr>
          <a:xfrm>
            <a:off x="4854877" y="4884413"/>
            <a:ext cx="6905579" cy="1478738"/>
          </a:xfrm>
          <a:prstGeom prst="rect">
            <a:avLst/>
          </a:prstGeom>
          <a:noFill/>
        </p:spPr>
        <p:txBody>
          <a:bodyPr wrap="square" rtlCol="0">
            <a:spAutoFit/>
          </a:bodyPr>
          <a:lstStyle/>
          <a:p>
            <a:pPr>
              <a:lnSpc>
                <a:spcPct val="110000"/>
              </a:lnSpc>
            </a:pPr>
            <a:r>
              <a:rPr lang="en-US" sz="2800" dirty="0" err="1">
                <a:solidFill>
                  <a:srgbClr val="002060"/>
                </a:solidFill>
                <a:latin typeface="Calibri" panose="020F0502020204030204" pitchFamily="34" charset="0"/>
                <a:cs typeface="Calibri" panose="020F0502020204030204" pitchFamily="34" charset="0"/>
              </a:rPr>
              <a:t>Quãng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đường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người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đó</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đã</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là</a:t>
            </a:r>
            <a:r>
              <a:rPr lang="en-US" sz="2800" dirty="0">
                <a:solidFill>
                  <a:srgbClr val="002060"/>
                </a:solidFill>
                <a:latin typeface="Calibri" panose="020F0502020204030204" pitchFamily="34" charset="0"/>
                <a:cs typeface="Calibri" panose="020F0502020204030204" pitchFamily="34" charset="0"/>
              </a:rPr>
              <a:t>: </a:t>
            </a:r>
          </a:p>
          <a:p>
            <a:pPr>
              <a:lnSpc>
                <a:spcPct val="110000"/>
              </a:lnSpc>
            </a:pPr>
            <a:r>
              <a:rPr lang="en-US" sz="2800" dirty="0">
                <a:solidFill>
                  <a:srgbClr val="002060"/>
                </a:solidFill>
                <a:latin typeface="Calibri" panose="020F0502020204030204" pitchFamily="34" charset="0"/>
                <a:cs typeface="Calibri" panose="020F0502020204030204" pitchFamily="34" charset="0"/>
              </a:rPr>
              <a:t>		12 x 2,5 = 30 (km)</a:t>
            </a:r>
          </a:p>
          <a:p>
            <a:pPr>
              <a:lnSpc>
                <a:spcPct val="110000"/>
              </a:lnSpc>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Đáp</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số</a:t>
            </a:r>
            <a:r>
              <a:rPr lang="en-US" sz="2800" dirty="0">
                <a:solidFill>
                  <a:srgbClr val="002060"/>
                </a:solidFill>
                <a:latin typeface="Calibri" panose="020F0502020204030204" pitchFamily="34" charset="0"/>
                <a:cs typeface="Calibri" panose="020F0502020204030204" pitchFamily="34" charset="0"/>
              </a:rPr>
              <a:t>: 30 km</a:t>
            </a:r>
          </a:p>
        </p:txBody>
      </p:sp>
    </p:spTree>
    <p:extLst>
      <p:ext uri="{BB962C8B-B14F-4D97-AF65-F5344CB8AC3E}">
        <p14:creationId xmlns:p14="http://schemas.microsoft.com/office/powerpoint/2010/main" val="28397262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0"/>
                            </p:stCondLst>
                            <p:childTnLst>
                              <p:par>
                                <p:cTn id="26" presetID="63" presetClass="path" presetSubtype="0" accel="50000" decel="50000" fill="hold" nodeType="afterEffect">
                                  <p:stCondLst>
                                    <p:cond delay="0"/>
                                  </p:stCondLst>
                                  <p:childTnLst>
                                    <p:animMotion origin="layout" path="M -3.75E-6 -3.7037E-7 L 1.07917 -3.7037E-7 " pathEditMode="relative" rAng="0" ptsTypes="AA">
                                      <p:cBhvr>
                                        <p:cTn id="27" dur="4500" fill="hold"/>
                                        <p:tgtEl>
                                          <p:spTgt spid="7"/>
                                        </p:tgtEl>
                                        <p:attrNameLst>
                                          <p:attrName>ppt_x</p:attrName>
                                          <p:attrName>ppt_y</p:attrName>
                                        </p:attrNameLst>
                                      </p:cBhvr>
                                      <p:rCtr x="53958" y="0"/>
                                    </p:animMotion>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500"/>
                                        <p:tgtEl>
                                          <p:spTgt spid="2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up)">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ppt_x"/>
                                          </p:val>
                                        </p:tav>
                                        <p:tav tm="100000">
                                          <p:val>
                                            <p:strVal val="#ppt_x"/>
                                          </p:val>
                                        </p:tav>
                                      </p:tavLst>
                                    </p:anim>
                                    <p:anim calcmode="lin" valueType="num">
                                      <p:cBhvr additive="base">
                                        <p:cTn id="75" dur="500" fill="hold"/>
                                        <p:tgtEl>
                                          <p:spTgt spid="20"/>
                                        </p:tgtEl>
                                        <p:attrNameLst>
                                          <p:attrName>ppt_y</p:attrName>
                                        </p:attrNameLst>
                                      </p:cBhvr>
                                      <p:tavLst>
                                        <p:tav tm="0">
                                          <p:val>
                                            <p:strVal val="0-#ppt_h/2"/>
                                          </p:val>
                                        </p:tav>
                                        <p:tav tm="100000">
                                          <p:val>
                                            <p:strVal val="#ppt_y"/>
                                          </p:val>
                                        </p:tav>
                                      </p:tavLst>
                                    </p:anim>
                                  </p:childTnLst>
                                </p:cTn>
                              </p:par>
                            </p:childTnLst>
                          </p:cTn>
                        </p:par>
                        <p:par>
                          <p:cTn id="76" fill="hold">
                            <p:stCondLst>
                              <p:cond delay="500"/>
                            </p:stCondLst>
                            <p:childTnLst>
                              <p:par>
                                <p:cTn id="77" presetID="2" presetClass="entr" presetSubtype="1"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left)">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20"/>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randombar(horizontal)">
                                      <p:cBhvr>
                                        <p:cTn id="96" dur="5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0">
                                            <p:txEl>
                                              <p:pRg st="0" end="0"/>
                                            </p:txEl>
                                          </p:spTgt>
                                        </p:tgtEl>
                                        <p:attrNameLst>
                                          <p:attrName>style.visibility</p:attrName>
                                        </p:attrNameLst>
                                      </p:cBhvr>
                                      <p:to>
                                        <p:strVal val="visible"/>
                                      </p:to>
                                    </p:set>
                                    <p:animEffect transition="in" filter="wipe(left)">
                                      <p:cBhvr>
                                        <p:cTn id="101" dur="500"/>
                                        <p:tgtEl>
                                          <p:spTgt spid="40">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0">
                                            <p:txEl>
                                              <p:pRg st="1" end="1"/>
                                            </p:txEl>
                                          </p:spTgt>
                                        </p:tgtEl>
                                        <p:attrNameLst>
                                          <p:attrName>style.visibility</p:attrName>
                                        </p:attrNameLst>
                                      </p:cBhvr>
                                      <p:to>
                                        <p:strVal val="visible"/>
                                      </p:to>
                                    </p:set>
                                    <p:animEffect transition="in" filter="wipe(left)">
                                      <p:cBhvr>
                                        <p:cTn id="106" dur="500"/>
                                        <p:tgtEl>
                                          <p:spTgt spid="40">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0">
                                            <p:txEl>
                                              <p:pRg st="2" end="2"/>
                                            </p:txEl>
                                          </p:spTgt>
                                        </p:tgtEl>
                                        <p:attrNameLst>
                                          <p:attrName>style.visibility</p:attrName>
                                        </p:attrNameLst>
                                      </p:cBhvr>
                                      <p:to>
                                        <p:strVal val="visible"/>
                                      </p:to>
                                    </p:set>
                                    <p:animEffect transition="in" filter="wipe(left)">
                                      <p:cBhvr>
                                        <p:cTn id="111" dur="500"/>
                                        <p:tgtEl>
                                          <p:spTgt spid="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p:bldP spid="18" grpId="0"/>
      <p:bldP spid="22" grpId="0"/>
      <p:bldP spid="23" grpId="0"/>
      <p:bldP spid="2" grpId="0"/>
      <p:bldP spid="24" grpId="0"/>
      <p:bldP spid="25" grpId="0"/>
      <p:bldP spid="3" grpId="0" animBg="1"/>
      <p:bldP spid="4" grpId="0"/>
      <p:bldP spid="27" grpId="0"/>
      <p:bldP spid="28" grpId="0"/>
      <p:bldP spid="34" grpId="0" animBg="1"/>
      <p:bldP spid="20" grpId="0" animBg="1"/>
      <p:bldP spid="20" grpId="1" animBg="1"/>
      <p:bldP spid="38" grpId="0" animBg="1"/>
      <p:bldP spid="38" grpId="1" animBg="1"/>
      <p:bldP spid="37" grpId="0"/>
      <p:bldP spid="4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0"/>
        </a:solidFill>
        <a:effectLst/>
      </p:bgPr>
    </p:bg>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0158C992-0E15-4269-91D5-89C4753EC3E1}"/>
              </a:ext>
            </a:extLst>
          </p:cNvPr>
          <p:cNvGrpSpPr/>
          <p:nvPr/>
        </p:nvGrpSpPr>
        <p:grpSpPr>
          <a:xfrm>
            <a:off x="2083652" y="165099"/>
            <a:ext cx="8537231" cy="6527801"/>
            <a:chOff x="4621357" y="939029"/>
            <a:chExt cx="7421391" cy="6045972"/>
          </a:xfrm>
          <a:effectLst>
            <a:outerShdw blurRad="38100" dist="25400" dir="2700000" algn="tl" rotWithShape="0">
              <a:prstClr val="black">
                <a:alpha val="40000"/>
              </a:prstClr>
            </a:outerShdw>
          </a:effectLst>
        </p:grpSpPr>
        <p:sp>
          <p:nvSpPr>
            <p:cNvPr id="12" name="矩形: 圆角 11">
              <a:extLst>
                <a:ext uri="{FF2B5EF4-FFF2-40B4-BE49-F238E27FC236}">
                  <a16:creationId xmlns:a16="http://schemas.microsoft.com/office/drawing/2014/main" id="{1F897EC5-9522-4F4E-8BF9-2C18924FBD23}"/>
                </a:ext>
              </a:extLst>
            </p:cNvPr>
            <p:cNvSpPr/>
            <p:nvPr/>
          </p:nvSpPr>
          <p:spPr>
            <a:xfrm>
              <a:off x="5473700" y="2095500"/>
              <a:ext cx="6045200" cy="3695700"/>
            </a:xfrm>
            <a:prstGeom prst="roundRect">
              <a:avLst>
                <a:gd name="adj" fmla="val 122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Cambria" panose="02040503050406030204" pitchFamily="18" charset="0"/>
              </a:endParaRPr>
            </a:p>
          </p:txBody>
        </p:sp>
        <p:pic>
          <p:nvPicPr>
            <p:cNvPr id="11" name="图片 10">
              <a:extLst>
                <a:ext uri="{FF2B5EF4-FFF2-40B4-BE49-F238E27FC236}">
                  <a16:creationId xmlns:a16="http://schemas.microsoft.com/office/drawing/2014/main" id="{62D75673-E365-4F65-AD1D-47A6A6D01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357" y="939029"/>
              <a:ext cx="7421391" cy="6045972"/>
            </a:xfrm>
            <a:prstGeom prst="rect">
              <a:avLst/>
            </a:prstGeom>
          </p:spPr>
        </p:pic>
      </p:grpSp>
      <p:sp>
        <p:nvSpPr>
          <p:cNvPr id="2" name="文本框 1">
            <a:extLst>
              <a:ext uri="{FF2B5EF4-FFF2-40B4-BE49-F238E27FC236}">
                <a16:creationId xmlns:a16="http://schemas.microsoft.com/office/drawing/2014/main" id="{18721427-BBE4-42E6-AA0A-C2364D8EA9DC}"/>
              </a:ext>
            </a:extLst>
          </p:cNvPr>
          <p:cNvSpPr txBox="1"/>
          <p:nvPr/>
        </p:nvSpPr>
        <p:spPr>
          <a:xfrm>
            <a:off x="886114" y="112260"/>
            <a:ext cx="7421392" cy="769441"/>
          </a:xfrm>
          <a:prstGeom prst="rect">
            <a:avLst/>
          </a:prstGeom>
          <a:noFill/>
        </p:spPr>
        <p:txBody>
          <a:bodyPr wrap="square" rtlCol="0">
            <a:spAutoFit/>
          </a:bodyPr>
          <a:lstStyle/>
          <a:p>
            <a:pPr algn="ctr"/>
            <a:r>
              <a:rPr lang="en-US" altLang="zh-CN" sz="4400" b="1" dirty="0">
                <a:effectLst>
                  <a:outerShdw blurRad="25400" dist="25400" dir="2700000" algn="tl" rotWithShape="0">
                    <a:prstClr val="black">
                      <a:alpha val="40000"/>
                    </a:prstClr>
                  </a:outerShdw>
                </a:effectLst>
                <a:latin typeface="Cambria" panose="02040503050406030204" pitchFamily="18" charset="0"/>
                <a:ea typeface="Cambria" panose="02040503050406030204" pitchFamily="18" charset="0"/>
              </a:rPr>
              <a:t>KIẾN THỨC CẦN NHỚ</a:t>
            </a:r>
            <a:endParaRPr lang="zh-CN" altLang="en-US" sz="4400" b="1" dirty="0">
              <a:effectLst>
                <a:outerShdw blurRad="25400" dist="25400" dir="2700000" algn="tl" rotWithShape="0">
                  <a:prstClr val="black">
                    <a:alpha val="40000"/>
                  </a:prstClr>
                </a:outerShdw>
              </a:effectLst>
              <a:latin typeface="Cambria" panose="02040503050406030204" pitchFamily="18" charset="0"/>
              <a:ea typeface="字魂164号-方悦黑" panose="00000500000000000000" pitchFamily="2" charset="-122"/>
            </a:endParaRPr>
          </a:p>
        </p:txBody>
      </p:sp>
      <p:sp>
        <p:nvSpPr>
          <p:cNvPr id="4" name="文本框 3">
            <a:extLst>
              <a:ext uri="{FF2B5EF4-FFF2-40B4-BE49-F238E27FC236}">
                <a16:creationId xmlns:a16="http://schemas.microsoft.com/office/drawing/2014/main" id="{4A9278EF-9D7D-46F6-87A4-6480CC23BAEC}"/>
              </a:ext>
            </a:extLst>
          </p:cNvPr>
          <p:cNvSpPr txBox="1"/>
          <p:nvPr/>
        </p:nvSpPr>
        <p:spPr>
          <a:xfrm>
            <a:off x="4585837" y="1678527"/>
            <a:ext cx="5136674" cy="1754326"/>
          </a:xfrm>
          <a:prstGeom prst="rect">
            <a:avLst/>
          </a:prstGeom>
          <a:noFill/>
        </p:spPr>
        <p:txBody>
          <a:bodyPr wrap="square" rtlCol="0">
            <a:spAutoFit/>
          </a:bodyPr>
          <a:lstStyle/>
          <a:p>
            <a:pPr algn="just"/>
            <a:r>
              <a:rPr lang="en-US" altLang="zh-CN" sz="3600" dirty="0" err="1">
                <a:latin typeface="Cambria" panose="02040503050406030204" pitchFamily="18" charset="0"/>
                <a:ea typeface="Cambria" panose="02040503050406030204" pitchFamily="18" charset="0"/>
              </a:rPr>
              <a:t>Muốn</a:t>
            </a:r>
            <a:r>
              <a:rPr lang="en-US" altLang="zh-CN" sz="3600" dirty="0">
                <a:latin typeface="Cambria" panose="02040503050406030204" pitchFamily="18" charset="0"/>
                <a:ea typeface="Cambria" panose="02040503050406030204" pitchFamily="18" charset="0"/>
              </a:rPr>
              <a:t> </a:t>
            </a:r>
            <a:r>
              <a:rPr lang="en-US" altLang="zh-CN" sz="3600" dirty="0" err="1">
                <a:latin typeface="Cambria" panose="02040503050406030204" pitchFamily="18" charset="0"/>
                <a:ea typeface="Cambria" panose="02040503050406030204" pitchFamily="18" charset="0"/>
              </a:rPr>
              <a:t>tính</a:t>
            </a:r>
            <a:r>
              <a:rPr lang="en-US" altLang="zh-CN" sz="3600" dirty="0">
                <a:latin typeface="Cambria" panose="02040503050406030204" pitchFamily="18" charset="0"/>
                <a:ea typeface="Cambria" panose="02040503050406030204" pitchFamily="18" charset="0"/>
              </a:rPr>
              <a:t> </a:t>
            </a:r>
            <a:r>
              <a:rPr lang="en-US" altLang="zh-CN" sz="3600" dirty="0" err="1">
                <a:latin typeface="Cambria" panose="02040503050406030204" pitchFamily="18" charset="0"/>
                <a:ea typeface="Cambria" panose="02040503050406030204" pitchFamily="18" charset="0"/>
              </a:rPr>
              <a:t>quãng</a:t>
            </a:r>
            <a:r>
              <a:rPr lang="en-US" altLang="zh-CN" sz="3600" dirty="0">
                <a:latin typeface="Cambria" panose="02040503050406030204" pitchFamily="18" charset="0"/>
                <a:ea typeface="Cambria" panose="02040503050406030204" pitchFamily="18" charset="0"/>
              </a:rPr>
              <a:t> </a:t>
            </a:r>
            <a:r>
              <a:rPr lang="en-US" altLang="zh-CN" sz="3600" dirty="0" err="1">
                <a:latin typeface="Cambria" panose="02040503050406030204" pitchFamily="18" charset="0"/>
                <a:ea typeface="Cambria" panose="02040503050406030204" pitchFamily="18" charset="0"/>
              </a:rPr>
              <a:t>đường</a:t>
            </a:r>
            <a:r>
              <a:rPr lang="en-US" altLang="zh-CN" sz="3600" dirty="0">
                <a:latin typeface="Cambria" panose="02040503050406030204" pitchFamily="18" charset="0"/>
                <a:ea typeface="Cambria" panose="02040503050406030204" pitchFamily="18" charset="0"/>
              </a:rPr>
              <a:t>, ta </a:t>
            </a:r>
            <a:r>
              <a:rPr lang="en-US" altLang="zh-CN" sz="3600" dirty="0" err="1">
                <a:latin typeface="Cambria" panose="02040503050406030204" pitchFamily="18" charset="0"/>
                <a:ea typeface="Cambria" panose="02040503050406030204" pitchFamily="18" charset="0"/>
              </a:rPr>
              <a:t>lấy</a:t>
            </a:r>
            <a:r>
              <a:rPr lang="en-US" altLang="zh-CN" sz="3600" dirty="0">
                <a:latin typeface="Cambria" panose="02040503050406030204" pitchFamily="18" charset="0"/>
                <a:ea typeface="Cambria" panose="02040503050406030204" pitchFamily="18" charset="0"/>
              </a:rPr>
              <a:t> </a:t>
            </a:r>
            <a:r>
              <a:rPr lang="en-US" altLang="zh-CN" sz="3600" dirty="0" err="1">
                <a:latin typeface="Cambria" panose="02040503050406030204" pitchFamily="18" charset="0"/>
                <a:ea typeface="Cambria" panose="02040503050406030204" pitchFamily="18" charset="0"/>
              </a:rPr>
              <a:t>vận</a:t>
            </a:r>
            <a:r>
              <a:rPr lang="en-US" altLang="zh-CN" sz="3600" dirty="0">
                <a:latin typeface="Cambria" panose="02040503050406030204" pitchFamily="18" charset="0"/>
                <a:ea typeface="Cambria" panose="02040503050406030204" pitchFamily="18" charset="0"/>
              </a:rPr>
              <a:t> </a:t>
            </a:r>
            <a:r>
              <a:rPr lang="en-US" altLang="zh-CN" sz="3600" dirty="0" err="1">
                <a:latin typeface="Cambria" panose="02040503050406030204" pitchFamily="18" charset="0"/>
                <a:ea typeface="Cambria" panose="02040503050406030204" pitchFamily="18" charset="0"/>
              </a:rPr>
              <a:t>tốc</a:t>
            </a:r>
            <a:r>
              <a:rPr lang="en-US" altLang="zh-CN" sz="3600" dirty="0">
                <a:latin typeface="Cambria" panose="02040503050406030204" pitchFamily="18" charset="0"/>
                <a:ea typeface="Cambria" panose="02040503050406030204" pitchFamily="18" charset="0"/>
              </a:rPr>
              <a:t> </a:t>
            </a:r>
            <a:r>
              <a:rPr lang="en-US" altLang="zh-CN" sz="3600" dirty="0" err="1">
                <a:latin typeface="Cambria" panose="02040503050406030204" pitchFamily="18" charset="0"/>
                <a:ea typeface="Cambria" panose="02040503050406030204" pitchFamily="18" charset="0"/>
              </a:rPr>
              <a:t>nhân</a:t>
            </a:r>
            <a:r>
              <a:rPr lang="en-US" altLang="zh-CN" sz="3600" dirty="0">
                <a:latin typeface="Cambria" panose="02040503050406030204" pitchFamily="18" charset="0"/>
                <a:ea typeface="Cambria" panose="02040503050406030204" pitchFamily="18" charset="0"/>
              </a:rPr>
              <a:t> </a:t>
            </a:r>
            <a:r>
              <a:rPr lang="en-US" altLang="zh-CN" sz="3600" dirty="0" err="1">
                <a:latin typeface="Cambria" panose="02040503050406030204" pitchFamily="18" charset="0"/>
                <a:ea typeface="Cambria" panose="02040503050406030204" pitchFamily="18" charset="0"/>
              </a:rPr>
              <a:t>với</a:t>
            </a:r>
            <a:r>
              <a:rPr lang="en-US" altLang="zh-CN" sz="3600" dirty="0">
                <a:latin typeface="Cambria" panose="02040503050406030204" pitchFamily="18" charset="0"/>
                <a:ea typeface="Cambria" panose="02040503050406030204" pitchFamily="18" charset="0"/>
              </a:rPr>
              <a:t> </a:t>
            </a:r>
            <a:r>
              <a:rPr lang="en-US" altLang="zh-CN" sz="3600" dirty="0" err="1">
                <a:latin typeface="Cambria" panose="02040503050406030204" pitchFamily="18" charset="0"/>
                <a:ea typeface="Cambria" panose="02040503050406030204" pitchFamily="18" charset="0"/>
              </a:rPr>
              <a:t>thời</a:t>
            </a:r>
            <a:r>
              <a:rPr lang="en-US" altLang="zh-CN" sz="3600" dirty="0">
                <a:latin typeface="Cambria" panose="02040503050406030204" pitchFamily="18" charset="0"/>
                <a:ea typeface="Cambria" panose="02040503050406030204" pitchFamily="18" charset="0"/>
              </a:rPr>
              <a:t> </a:t>
            </a:r>
            <a:r>
              <a:rPr lang="en-US" altLang="zh-CN" sz="3600" dirty="0" err="1">
                <a:latin typeface="Cambria" panose="02040503050406030204" pitchFamily="18" charset="0"/>
                <a:ea typeface="Cambria" panose="02040503050406030204" pitchFamily="18" charset="0"/>
              </a:rPr>
              <a:t>gian</a:t>
            </a:r>
            <a:r>
              <a:rPr lang="en-US" altLang="zh-CN" sz="3600" dirty="0">
                <a:latin typeface="Cambria" panose="02040503050406030204" pitchFamily="18" charset="0"/>
                <a:ea typeface="Cambria" panose="02040503050406030204" pitchFamily="18" charset="0"/>
              </a:rPr>
              <a:t>.</a:t>
            </a:r>
            <a:endParaRPr lang="zh-CN" altLang="en-US" sz="3600" dirty="0">
              <a:latin typeface="Cambria" panose="02040503050406030204" pitchFamily="18" charset="0"/>
              <a:ea typeface="字魂105号-简雅黑" panose="00000500000000000000" pitchFamily="2" charset="-122"/>
            </a:endParaRPr>
          </a:p>
        </p:txBody>
      </p:sp>
      <p:pic>
        <p:nvPicPr>
          <p:cNvPr id="22" name="图片 18">
            <a:extLst>
              <a:ext uri="{FF2B5EF4-FFF2-40B4-BE49-F238E27FC236}">
                <a16:creationId xmlns:a16="http://schemas.microsoft.com/office/drawing/2014/main" id="{02F19A29-68AC-4C6D-A1F6-89C5F9AC6F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233" y="3144589"/>
            <a:ext cx="3715164" cy="3715164"/>
          </a:xfrm>
          <a:prstGeom prst="rect">
            <a:avLst/>
          </a:prstGeom>
        </p:spPr>
      </p:pic>
      <p:sp>
        <p:nvSpPr>
          <p:cNvPr id="23" name="文本框 3">
            <a:extLst>
              <a:ext uri="{FF2B5EF4-FFF2-40B4-BE49-F238E27FC236}">
                <a16:creationId xmlns:a16="http://schemas.microsoft.com/office/drawing/2014/main" id="{906E578E-C05D-430E-80C4-FA7282D1C138}"/>
              </a:ext>
            </a:extLst>
          </p:cNvPr>
          <p:cNvSpPr txBox="1"/>
          <p:nvPr/>
        </p:nvSpPr>
        <p:spPr>
          <a:xfrm>
            <a:off x="3965713" y="4378398"/>
            <a:ext cx="5714036" cy="461665"/>
          </a:xfrm>
          <a:prstGeom prst="rect">
            <a:avLst/>
          </a:prstGeom>
          <a:noFill/>
        </p:spPr>
        <p:txBody>
          <a:bodyPr wrap="square" rtlCol="0">
            <a:spAutoFit/>
          </a:bodyPr>
          <a:lstStyle/>
          <a:p>
            <a:pPr algn="just"/>
            <a:r>
              <a:rPr lang="en-US" altLang="zh-CN" sz="2400" dirty="0">
                <a:latin typeface="Cambria" panose="02040503050406030204" pitchFamily="18" charset="0"/>
                <a:ea typeface="Cambria" panose="02040503050406030204" pitchFamily="18" charset="0"/>
              </a:rPr>
              <a:t>(</a:t>
            </a:r>
            <a:r>
              <a:rPr lang="en-US" altLang="zh-CN" sz="2400" dirty="0">
                <a:solidFill>
                  <a:srgbClr val="0070C0"/>
                </a:solidFill>
                <a:latin typeface="Cambria" panose="02040503050406030204" pitchFamily="18" charset="0"/>
                <a:ea typeface="Cambria" panose="02040503050406030204" pitchFamily="18" charset="0"/>
              </a:rPr>
              <a:t>s</a:t>
            </a:r>
            <a:r>
              <a:rPr lang="en-US" altLang="zh-CN" sz="2400" dirty="0">
                <a:latin typeface="Cambria" panose="02040503050406030204" pitchFamily="18" charset="0"/>
                <a:ea typeface="Cambria" panose="02040503050406030204" pitchFamily="18" charset="0"/>
              </a:rPr>
              <a:t>: </a:t>
            </a:r>
            <a:r>
              <a:rPr lang="en-US" altLang="zh-CN" sz="2400" dirty="0" err="1">
                <a:latin typeface="Cambria" panose="02040503050406030204" pitchFamily="18" charset="0"/>
                <a:ea typeface="Cambria" panose="02040503050406030204" pitchFamily="18" charset="0"/>
              </a:rPr>
              <a:t>quãng</a:t>
            </a:r>
            <a:r>
              <a:rPr lang="en-US" altLang="zh-CN" sz="2400" dirty="0">
                <a:latin typeface="Cambria" panose="02040503050406030204" pitchFamily="18" charset="0"/>
                <a:ea typeface="Cambria" panose="02040503050406030204" pitchFamily="18" charset="0"/>
              </a:rPr>
              <a:t> </a:t>
            </a:r>
            <a:r>
              <a:rPr lang="en-US" altLang="zh-CN" sz="2400" dirty="0" err="1">
                <a:latin typeface="Cambria" panose="02040503050406030204" pitchFamily="18" charset="0"/>
                <a:ea typeface="Cambria" panose="02040503050406030204" pitchFamily="18" charset="0"/>
              </a:rPr>
              <a:t>đường</a:t>
            </a:r>
            <a:r>
              <a:rPr lang="en-US" altLang="zh-CN" sz="2400" dirty="0">
                <a:latin typeface="Cambria" panose="02040503050406030204" pitchFamily="18" charset="0"/>
                <a:ea typeface="Cambria" panose="02040503050406030204" pitchFamily="18" charset="0"/>
              </a:rPr>
              <a:t>; </a:t>
            </a:r>
            <a:r>
              <a:rPr lang="en-US" altLang="zh-CN" sz="2400" dirty="0">
                <a:solidFill>
                  <a:srgbClr val="0070C0"/>
                </a:solidFill>
                <a:latin typeface="Cambria" panose="02040503050406030204" pitchFamily="18" charset="0"/>
                <a:ea typeface="Cambria" panose="02040503050406030204" pitchFamily="18" charset="0"/>
              </a:rPr>
              <a:t>v</a:t>
            </a:r>
            <a:r>
              <a:rPr lang="en-US" altLang="zh-CN" sz="2400" dirty="0">
                <a:latin typeface="Cambria" panose="02040503050406030204" pitchFamily="18" charset="0"/>
                <a:ea typeface="Cambria" panose="02040503050406030204" pitchFamily="18" charset="0"/>
              </a:rPr>
              <a:t>: </a:t>
            </a:r>
            <a:r>
              <a:rPr lang="en-US" altLang="zh-CN" sz="2400" dirty="0" err="1">
                <a:latin typeface="Cambria" panose="02040503050406030204" pitchFamily="18" charset="0"/>
                <a:ea typeface="Cambria" panose="02040503050406030204" pitchFamily="18" charset="0"/>
              </a:rPr>
              <a:t>vận</a:t>
            </a:r>
            <a:r>
              <a:rPr lang="en-US" altLang="zh-CN" sz="2400" dirty="0">
                <a:latin typeface="Cambria" panose="02040503050406030204" pitchFamily="18" charset="0"/>
                <a:ea typeface="Cambria" panose="02040503050406030204" pitchFamily="18" charset="0"/>
              </a:rPr>
              <a:t> </a:t>
            </a:r>
            <a:r>
              <a:rPr lang="en-US" altLang="zh-CN" sz="2400" dirty="0" err="1">
                <a:latin typeface="Cambria" panose="02040503050406030204" pitchFamily="18" charset="0"/>
                <a:ea typeface="Cambria" panose="02040503050406030204" pitchFamily="18" charset="0"/>
              </a:rPr>
              <a:t>tốc</a:t>
            </a:r>
            <a:r>
              <a:rPr lang="en-US" altLang="zh-CN" sz="2400" dirty="0">
                <a:latin typeface="Cambria" panose="02040503050406030204" pitchFamily="18" charset="0"/>
                <a:ea typeface="Cambria" panose="02040503050406030204" pitchFamily="18" charset="0"/>
              </a:rPr>
              <a:t>; </a:t>
            </a:r>
            <a:r>
              <a:rPr lang="en-US" altLang="zh-CN" sz="2400" dirty="0">
                <a:solidFill>
                  <a:srgbClr val="0070C0"/>
                </a:solidFill>
                <a:latin typeface="Cambria" panose="02040503050406030204" pitchFamily="18" charset="0"/>
                <a:ea typeface="Cambria" panose="02040503050406030204" pitchFamily="18" charset="0"/>
              </a:rPr>
              <a:t>t</a:t>
            </a:r>
            <a:r>
              <a:rPr lang="en-US" altLang="zh-CN" sz="2400" dirty="0">
                <a:latin typeface="Cambria" panose="02040503050406030204" pitchFamily="18" charset="0"/>
                <a:ea typeface="Cambria" panose="02040503050406030204" pitchFamily="18" charset="0"/>
              </a:rPr>
              <a:t>: </a:t>
            </a:r>
            <a:r>
              <a:rPr lang="en-US" altLang="zh-CN" sz="2400" dirty="0" err="1">
                <a:latin typeface="Cambria" panose="02040503050406030204" pitchFamily="18" charset="0"/>
                <a:ea typeface="Cambria" panose="02040503050406030204" pitchFamily="18" charset="0"/>
              </a:rPr>
              <a:t>thời</a:t>
            </a:r>
            <a:r>
              <a:rPr lang="en-US" altLang="zh-CN" sz="2400" dirty="0">
                <a:latin typeface="Cambria" panose="02040503050406030204" pitchFamily="18" charset="0"/>
                <a:ea typeface="Cambria" panose="02040503050406030204" pitchFamily="18" charset="0"/>
              </a:rPr>
              <a:t> </a:t>
            </a:r>
            <a:r>
              <a:rPr lang="en-US" altLang="zh-CN" sz="2400" dirty="0" err="1">
                <a:latin typeface="Cambria" panose="02040503050406030204" pitchFamily="18" charset="0"/>
                <a:ea typeface="Cambria" panose="02040503050406030204" pitchFamily="18" charset="0"/>
              </a:rPr>
              <a:t>gian</a:t>
            </a:r>
            <a:r>
              <a:rPr lang="en-US" altLang="zh-CN" sz="2400" dirty="0">
                <a:latin typeface="Cambria" panose="02040503050406030204" pitchFamily="18" charset="0"/>
                <a:ea typeface="Cambria" panose="02040503050406030204" pitchFamily="18" charset="0"/>
              </a:rPr>
              <a:t>)</a:t>
            </a:r>
            <a:endParaRPr lang="zh-CN" altLang="en-US" sz="2400" dirty="0">
              <a:latin typeface="Cambria" panose="02040503050406030204" pitchFamily="18" charset="0"/>
              <a:ea typeface="字魂105号-简雅黑" panose="00000500000000000000" pitchFamily="2" charset="-122"/>
            </a:endParaRPr>
          </a:p>
        </p:txBody>
      </p:sp>
      <p:grpSp>
        <p:nvGrpSpPr>
          <p:cNvPr id="6" name="Group 5">
            <a:extLst>
              <a:ext uri="{FF2B5EF4-FFF2-40B4-BE49-F238E27FC236}">
                <a16:creationId xmlns:a16="http://schemas.microsoft.com/office/drawing/2014/main" id="{8CF390CD-C457-46D3-8A76-5AFE053909CB}"/>
              </a:ext>
            </a:extLst>
          </p:cNvPr>
          <p:cNvGrpSpPr/>
          <p:nvPr/>
        </p:nvGrpSpPr>
        <p:grpSpPr>
          <a:xfrm>
            <a:off x="4841301" y="3171136"/>
            <a:ext cx="4190449" cy="1114983"/>
            <a:chOff x="4784151" y="3856210"/>
            <a:chExt cx="4190449" cy="1114983"/>
          </a:xfrm>
        </p:grpSpPr>
        <p:pic>
          <p:nvPicPr>
            <p:cNvPr id="8" name="Graphic 7">
              <a:extLst>
                <a:ext uri="{FF2B5EF4-FFF2-40B4-BE49-F238E27FC236}">
                  <a16:creationId xmlns:a16="http://schemas.microsoft.com/office/drawing/2014/main" id="{7679655D-5F68-454D-A91E-D0FB38F8E5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10041" y="3856210"/>
              <a:ext cx="564559" cy="1100890"/>
            </a:xfrm>
            <a:prstGeom prst="rect">
              <a:avLst/>
            </a:prstGeom>
          </p:spPr>
        </p:pic>
        <p:pic>
          <p:nvPicPr>
            <p:cNvPr id="14" name="Graphic 13">
              <a:extLst>
                <a:ext uri="{FF2B5EF4-FFF2-40B4-BE49-F238E27FC236}">
                  <a16:creationId xmlns:a16="http://schemas.microsoft.com/office/drawing/2014/main" id="{C44B68F1-70D8-47B8-9D7A-B67E44E01D36}"/>
                </a:ext>
              </a:extLst>
            </p:cNvPr>
            <p:cNvPicPr>
              <a:picLocks noChangeAspect="1"/>
            </p:cNvPicPr>
            <p:nvPr/>
          </p:nvPicPr>
          <p:blipFill>
            <a:blip r:embed="rId8">
              <a:duotone>
                <a:prstClr val="black"/>
                <a:schemeClr val="accent2">
                  <a:tint val="45000"/>
                  <a:satMod val="400000"/>
                </a:schemeClr>
              </a:duotone>
              <a:extLst>
                <a:ext uri="{96DAC541-7B7A-43D3-8B79-37D633B846F1}">
                  <asvg:svgBlip xmlns:asvg="http://schemas.microsoft.com/office/drawing/2016/SVG/main" r:embed="rId9"/>
                </a:ext>
              </a:extLst>
            </a:blip>
            <a:stretch>
              <a:fillRect/>
            </a:stretch>
          </p:blipFill>
          <p:spPr>
            <a:xfrm>
              <a:off x="4784151" y="4098915"/>
              <a:ext cx="419385" cy="848756"/>
            </a:xfrm>
            <a:prstGeom prst="rect">
              <a:avLst/>
            </a:prstGeom>
          </p:spPr>
        </p:pic>
        <p:pic>
          <p:nvPicPr>
            <p:cNvPr id="16" name="Graphic 15">
              <a:extLst>
                <a:ext uri="{FF2B5EF4-FFF2-40B4-BE49-F238E27FC236}">
                  <a16:creationId xmlns:a16="http://schemas.microsoft.com/office/drawing/2014/main" id="{CCC5FBD9-FDB9-4C99-A20A-AF69E47398AD}"/>
                </a:ext>
              </a:extLst>
            </p:cNvPr>
            <p:cNvPicPr>
              <a:picLocks noChangeAspect="1"/>
            </p:cNvPicPr>
            <p:nvPr/>
          </p:nvPicPr>
          <p:blipFill>
            <a:blip r:embed="rId10">
              <a:duotone>
                <a:prstClr val="black"/>
                <a:schemeClr val="accent5">
                  <a:tint val="45000"/>
                  <a:satMod val="400000"/>
                </a:schemeClr>
              </a:duotone>
              <a:extLst>
                <a:ext uri="{96DAC541-7B7A-43D3-8B79-37D633B846F1}">
                  <asvg:svgBlip xmlns:asvg="http://schemas.microsoft.com/office/drawing/2016/SVG/main" r:embed="rId11"/>
                </a:ext>
              </a:extLst>
            </a:blip>
            <a:stretch>
              <a:fillRect/>
            </a:stretch>
          </p:blipFill>
          <p:spPr>
            <a:xfrm>
              <a:off x="6765941" y="4019756"/>
              <a:ext cx="799159" cy="928753"/>
            </a:xfrm>
            <a:prstGeom prst="rect">
              <a:avLst/>
            </a:prstGeom>
          </p:spPr>
        </p:pic>
        <p:pic>
          <p:nvPicPr>
            <p:cNvPr id="20" name="Graphic 19">
              <a:extLst>
                <a:ext uri="{FF2B5EF4-FFF2-40B4-BE49-F238E27FC236}">
                  <a16:creationId xmlns:a16="http://schemas.microsoft.com/office/drawing/2014/main" id="{2FDA2FA0-7C5F-49E9-9E0E-E195FA3CF5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20776" y="4387712"/>
              <a:ext cx="769969" cy="536645"/>
            </a:xfrm>
            <a:prstGeom prst="rect">
              <a:avLst/>
            </a:prstGeom>
          </p:spPr>
        </p:pic>
        <p:pic>
          <p:nvPicPr>
            <p:cNvPr id="5" name="Graphic 4">
              <a:extLst>
                <a:ext uri="{FF2B5EF4-FFF2-40B4-BE49-F238E27FC236}">
                  <a16:creationId xmlns:a16="http://schemas.microsoft.com/office/drawing/2014/main" id="{6F7C50ED-AF5A-479E-90C7-5C5EAF0B2BC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802046">
              <a:off x="7680316" y="4337760"/>
              <a:ext cx="662668" cy="604197"/>
            </a:xfrm>
            <a:prstGeom prst="rect">
              <a:avLst/>
            </a:prstGeom>
          </p:spPr>
        </p:pic>
      </p:grpSp>
      <p:sp>
        <p:nvSpPr>
          <p:cNvPr id="3" name="TextBox 2">
            <a:extLst>
              <a:ext uri="{FF2B5EF4-FFF2-40B4-BE49-F238E27FC236}">
                <a16:creationId xmlns:a16="http://schemas.microsoft.com/office/drawing/2014/main" id="{2A2A655E-6AF2-4964-9850-8FF54F925025}"/>
              </a:ext>
            </a:extLst>
          </p:cNvPr>
          <p:cNvSpPr txBox="1"/>
          <p:nvPr/>
        </p:nvSpPr>
        <p:spPr>
          <a:xfrm>
            <a:off x="3299931" y="5886853"/>
            <a:ext cx="8355330" cy="707886"/>
          </a:xfrm>
          <a:prstGeom prst="rect">
            <a:avLst/>
          </a:prstGeom>
          <a:noFill/>
        </p:spPr>
        <p:txBody>
          <a:bodyPr wrap="square" rtlCol="0">
            <a:spAutoFit/>
          </a:bodyPr>
          <a:lstStyle/>
          <a:p>
            <a:r>
              <a:rPr lang="en-US" sz="2000" i="1" u="sng">
                <a:latin typeface="Cambria" panose="02040503050406030204" pitchFamily="18" charset="0"/>
                <a:ea typeface="Cambria" panose="02040503050406030204" pitchFamily="18" charset="0"/>
                <a:cs typeface="#9Slide03 Arima Madurai ExtraLi" panose="00000300000000000000" pitchFamily="2" charset="0"/>
              </a:rPr>
              <a:t>Chú ý: </a:t>
            </a:r>
            <a:r>
              <a:rPr lang="en-US" sz="2000" i="1">
                <a:latin typeface="Cambria" panose="02040503050406030204" pitchFamily="18" charset="0"/>
                <a:ea typeface="Cambria" panose="02040503050406030204" pitchFamily="18" charset="0"/>
                <a:cs typeface="#9Slide03 Arima Madurai ExtraLi" panose="00000300000000000000" pitchFamily="2" charset="0"/>
              </a:rPr>
              <a:t>Đơn vị đo của quãng đường và thời gian cần </a:t>
            </a:r>
            <a:r>
              <a:rPr lang="en-US" sz="2000" b="1" i="1">
                <a:latin typeface="Cambria" panose="02040503050406030204" pitchFamily="18" charset="0"/>
                <a:ea typeface="Cambria" panose="02040503050406030204" pitchFamily="18" charset="0"/>
                <a:cs typeface="#9Slide03 Arima Madurai ExtraLi" panose="00000300000000000000" pitchFamily="2" charset="0"/>
              </a:rPr>
              <a:t>thống nhất </a:t>
            </a:r>
            <a:r>
              <a:rPr lang="en-US" sz="2000" i="1">
                <a:latin typeface="Cambria" panose="02040503050406030204" pitchFamily="18" charset="0"/>
                <a:ea typeface="Cambria" panose="02040503050406030204" pitchFamily="18" charset="0"/>
                <a:cs typeface="#9Slide03 Arima Madurai ExtraLi" panose="00000300000000000000" pitchFamily="2" charset="0"/>
              </a:rPr>
              <a:t>với đơn vị của quãng đường và thời gian trong số đo vận tốc.</a:t>
            </a:r>
          </a:p>
        </p:txBody>
      </p:sp>
      <p:pic>
        <p:nvPicPr>
          <p:cNvPr id="9" name="Picture 8">
            <a:extLst>
              <a:ext uri="{FF2B5EF4-FFF2-40B4-BE49-F238E27FC236}">
                <a16:creationId xmlns:a16="http://schemas.microsoft.com/office/drawing/2014/main" id="{B7C8A8F4-96B0-4214-852C-6B59707855EC}"/>
              </a:ext>
            </a:extLst>
          </p:cNvPr>
          <p:cNvPicPr>
            <a:picLocks noChangeAspect="1"/>
          </p:cNvPicPr>
          <p:nvPr/>
        </p:nvPicPr>
        <p:blipFill>
          <a:blip r:embed="rId16"/>
          <a:stretch>
            <a:fillRect/>
          </a:stretch>
        </p:blipFill>
        <p:spPr>
          <a:xfrm>
            <a:off x="2414456" y="5814221"/>
            <a:ext cx="885475" cy="885475"/>
          </a:xfrm>
          <a:prstGeom prst="rect">
            <a:avLst/>
          </a:prstGeom>
        </p:spPr>
      </p:pic>
      <p:pic>
        <p:nvPicPr>
          <p:cNvPr id="7" name="Picture 6" descr="A round pink circle with white text and a black background&#10;&#10;Description automatically generated">
            <a:extLst>
              <a:ext uri="{FF2B5EF4-FFF2-40B4-BE49-F238E27FC236}">
                <a16:creationId xmlns:a16="http://schemas.microsoft.com/office/drawing/2014/main" id="{09195B85-A6F3-F320-6D98-F459BEE9B47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992309" y="153846"/>
            <a:ext cx="1199691" cy="1199691"/>
          </a:xfrm>
          <a:prstGeom prst="rect">
            <a:avLst/>
          </a:prstGeom>
        </p:spPr>
      </p:pic>
    </p:spTree>
    <p:extLst>
      <p:ext uri="{BB962C8B-B14F-4D97-AF65-F5344CB8AC3E}">
        <p14:creationId xmlns:p14="http://schemas.microsoft.com/office/powerpoint/2010/main" val="2429980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E9E0"/>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E216A1F-EAF8-41FF-B9F3-424AFF4B088F}"/>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9211" b="89474" l="7919" r="91742">
                        <a14:foregroundMark x1="8145" y1="32018" x2="11425" y2="54386"/>
                        <a14:foregroundMark x1="7919" y1="62281" x2="8824" y2="66228"/>
                        <a14:foregroundMark x1="91742" y1="26754" x2="91742" y2="71491"/>
                      </a14:backgroundRemoval>
                    </a14:imgEffect>
                  </a14:imgLayer>
                </a14:imgProps>
              </a:ext>
              <a:ext uri="{28A0092B-C50C-407E-A947-70E740481C1C}">
                <a14:useLocalDpi xmlns:a14="http://schemas.microsoft.com/office/drawing/2010/main" val="0"/>
              </a:ext>
            </a:extLst>
          </a:blip>
          <a:stretch>
            <a:fillRect/>
          </a:stretch>
        </p:blipFill>
        <p:spPr>
          <a:xfrm>
            <a:off x="-743888" y="-471919"/>
            <a:ext cx="13679775" cy="2705081"/>
          </a:xfrm>
          <a:prstGeom prst="rect">
            <a:avLst/>
          </a:prstGeom>
        </p:spPr>
      </p:pic>
      <p:sp>
        <p:nvSpPr>
          <p:cNvPr id="3" name="文本框 2">
            <a:extLst>
              <a:ext uri="{FF2B5EF4-FFF2-40B4-BE49-F238E27FC236}">
                <a16:creationId xmlns:a16="http://schemas.microsoft.com/office/drawing/2014/main" id="{215E95DA-718A-4BF8-8270-A3ECEDC282E8}"/>
              </a:ext>
            </a:extLst>
          </p:cNvPr>
          <p:cNvSpPr txBox="1"/>
          <p:nvPr/>
        </p:nvSpPr>
        <p:spPr>
          <a:xfrm>
            <a:off x="2695394" y="114697"/>
            <a:ext cx="9318419" cy="954107"/>
          </a:xfrm>
          <a:prstGeom prst="rect">
            <a:avLst/>
          </a:prstGeom>
          <a:noFill/>
        </p:spPr>
        <p:txBody>
          <a:bodyPr wrap="square" rtlCol="0">
            <a:spAutoFit/>
          </a:bodyPr>
          <a:lstStyle/>
          <a:p>
            <a:r>
              <a:rPr lang="vi-VN" altLang="zh-CN" sz="2800" dirty="0">
                <a:latin typeface="Cambria" panose="02040503050406030204" pitchFamily="18" charset="0"/>
                <a:ea typeface="Cambria" panose="02040503050406030204" pitchFamily="18" charset="0"/>
              </a:rPr>
              <a:t>Một chiếc tàu biển đi với vận tốc 33,7 km/h. Quãng đường đi được của chiếc tàu đó trong 4 giờ là</a:t>
            </a:r>
            <a:r>
              <a:rPr lang="en-US" altLang="zh-CN" sz="2800" dirty="0">
                <a:latin typeface="Cambria" panose="02040503050406030204" pitchFamily="18" charset="0"/>
                <a:ea typeface="Cambria" panose="02040503050406030204" pitchFamily="18" charset="0"/>
              </a:rPr>
              <a:t>         km.</a:t>
            </a:r>
            <a:endParaRPr lang="zh-CN" altLang="en-US" sz="2800" dirty="0">
              <a:latin typeface="Cambria" panose="02040503050406030204" pitchFamily="18" charset="0"/>
              <a:ea typeface="字魂105号-简雅黑" panose="00000500000000000000" pitchFamily="2" charset="-122"/>
            </a:endParaRPr>
          </a:p>
        </p:txBody>
      </p:sp>
      <p:sp>
        <p:nvSpPr>
          <p:cNvPr id="15" name="TextBox 14">
            <a:extLst>
              <a:ext uri="{FF2B5EF4-FFF2-40B4-BE49-F238E27FC236}">
                <a16:creationId xmlns:a16="http://schemas.microsoft.com/office/drawing/2014/main" id="{B1544C17-6259-4EFD-B2F0-E1EC8901CBD6}"/>
              </a:ext>
            </a:extLst>
          </p:cNvPr>
          <p:cNvSpPr txBox="1"/>
          <p:nvPr/>
        </p:nvSpPr>
        <p:spPr>
          <a:xfrm>
            <a:off x="-2116899" y="49624"/>
            <a:ext cx="6839210" cy="830997"/>
          </a:xfrm>
          <a:prstGeom prst="rect">
            <a:avLst/>
          </a:prstGeom>
          <a:noFill/>
        </p:spPr>
        <p:txBody>
          <a:bodyPr wrap="square">
            <a:spAutoFit/>
          </a:bodyPr>
          <a:lstStyle/>
          <a:p>
            <a:pPr algn="ctr"/>
            <a:r>
              <a:rPr lang="en-US" altLang="zh-CN" sz="4800" b="1">
                <a:solidFill>
                  <a:schemeClr val="bg1"/>
                </a:solidFill>
                <a:latin typeface="Cambria" panose="02040503050406030204" pitchFamily="18" charset="0"/>
                <a:ea typeface="Cambria" panose="02040503050406030204" pitchFamily="18" charset="0"/>
              </a:rPr>
              <a:t>1. Số?</a:t>
            </a:r>
            <a:endParaRPr lang="zh-CN" altLang="en-US" sz="4800" b="1" dirty="0">
              <a:solidFill>
                <a:schemeClr val="bg1"/>
              </a:solidFill>
              <a:latin typeface="Cambria" panose="02040503050406030204" pitchFamily="18" charset="0"/>
            </a:endParaRPr>
          </a:p>
        </p:txBody>
      </p:sp>
      <p:pic>
        <p:nvPicPr>
          <p:cNvPr id="17" name="Picture 16">
            <a:extLst>
              <a:ext uri="{FF2B5EF4-FFF2-40B4-BE49-F238E27FC236}">
                <a16:creationId xmlns:a16="http://schemas.microsoft.com/office/drawing/2014/main" id="{3C61CD43-88EA-4711-9136-56BA7BEB5546}"/>
              </a:ext>
            </a:extLst>
          </p:cNvPr>
          <p:cNvPicPr>
            <a:picLocks noChangeAspect="1"/>
          </p:cNvPicPr>
          <p:nvPr/>
        </p:nvPicPr>
        <p:blipFill rotWithShape="1">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t="24282"/>
          <a:stretch/>
        </p:blipFill>
        <p:spPr>
          <a:xfrm>
            <a:off x="630701" y="1513723"/>
            <a:ext cx="5288280" cy="4890718"/>
          </a:xfrm>
          <a:prstGeom prst="rect">
            <a:avLst/>
          </a:prstGeom>
        </p:spPr>
      </p:pic>
      <p:sp>
        <p:nvSpPr>
          <p:cNvPr id="18" name="TextBox 17">
            <a:extLst>
              <a:ext uri="{FF2B5EF4-FFF2-40B4-BE49-F238E27FC236}">
                <a16:creationId xmlns:a16="http://schemas.microsoft.com/office/drawing/2014/main" id="{81AE7E3F-45B0-4D28-A58A-47A518B7EB8D}"/>
              </a:ext>
            </a:extLst>
          </p:cNvPr>
          <p:cNvSpPr txBox="1"/>
          <p:nvPr/>
        </p:nvSpPr>
        <p:spPr>
          <a:xfrm>
            <a:off x="1469358" y="2296631"/>
            <a:ext cx="2581634"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cs typeface="#9Slide05 Pattaya" panose="00000500000000000000" pitchFamily="2" charset="-34"/>
              </a:rPr>
              <a:t>Tóm tắt: </a:t>
            </a:r>
          </a:p>
        </p:txBody>
      </p:sp>
      <p:sp>
        <p:nvSpPr>
          <p:cNvPr id="19" name="TextBox 18">
            <a:extLst>
              <a:ext uri="{FF2B5EF4-FFF2-40B4-BE49-F238E27FC236}">
                <a16:creationId xmlns:a16="http://schemas.microsoft.com/office/drawing/2014/main" id="{A49953EA-4587-4877-ABF6-1E142595E748}"/>
              </a:ext>
            </a:extLst>
          </p:cNvPr>
          <p:cNvSpPr txBox="1"/>
          <p:nvPr/>
        </p:nvSpPr>
        <p:spPr>
          <a:xfrm>
            <a:off x="2031285" y="3366903"/>
            <a:ext cx="3067543" cy="523220"/>
          </a:xfrm>
          <a:prstGeom prst="rect">
            <a:avLst/>
          </a:prstGeom>
          <a:noFill/>
        </p:spPr>
        <p:txBody>
          <a:bodyPr wrap="square" rtlCol="0">
            <a:spAutoFit/>
          </a:bodyPr>
          <a:lstStyle/>
          <a:p>
            <a:r>
              <a:rPr lang="en-US" sz="2800" dirty="0">
                <a:solidFill>
                  <a:srgbClr val="002060"/>
                </a:solidFill>
                <a:latin typeface="Cambria" panose="02040503050406030204" pitchFamily="18" charset="0"/>
                <a:ea typeface="Cambria" panose="02040503050406030204" pitchFamily="18" charset="0"/>
              </a:rPr>
              <a:t>t = 4 </a:t>
            </a:r>
            <a:r>
              <a:rPr lang="en-US" sz="2800" dirty="0" err="1">
                <a:solidFill>
                  <a:srgbClr val="002060"/>
                </a:solidFill>
                <a:latin typeface="Cambria" panose="02040503050406030204" pitchFamily="18" charset="0"/>
                <a:ea typeface="Cambria" panose="02040503050406030204" pitchFamily="18" charset="0"/>
              </a:rPr>
              <a:t>giờ</a:t>
            </a:r>
            <a:endParaRPr lang="en-US" sz="2800" dirty="0">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9BD1D8F5-F837-493B-997F-D1752E11FCC3}"/>
              </a:ext>
            </a:extLst>
          </p:cNvPr>
          <p:cNvSpPr txBox="1"/>
          <p:nvPr/>
        </p:nvSpPr>
        <p:spPr>
          <a:xfrm>
            <a:off x="2031286" y="2872010"/>
            <a:ext cx="3458564" cy="523220"/>
          </a:xfrm>
          <a:prstGeom prst="rect">
            <a:avLst/>
          </a:prstGeom>
          <a:noFill/>
        </p:spPr>
        <p:txBody>
          <a:bodyPr wrap="square" rtlCol="0">
            <a:spAutoFit/>
          </a:bodyPr>
          <a:lstStyle/>
          <a:p>
            <a:r>
              <a:rPr lang="en-US" sz="2800" dirty="0">
                <a:solidFill>
                  <a:srgbClr val="002060"/>
                </a:solidFill>
                <a:latin typeface="Cambria" panose="02040503050406030204" pitchFamily="18" charset="0"/>
                <a:ea typeface="Cambria" panose="02040503050406030204" pitchFamily="18" charset="0"/>
              </a:rPr>
              <a:t>v = 33,7 km/</a:t>
            </a:r>
            <a:r>
              <a:rPr lang="en-US" sz="2800" dirty="0" err="1">
                <a:solidFill>
                  <a:srgbClr val="002060"/>
                </a:solidFill>
                <a:latin typeface="Cambria" panose="02040503050406030204" pitchFamily="18" charset="0"/>
                <a:ea typeface="Cambria" panose="02040503050406030204" pitchFamily="18" charset="0"/>
              </a:rPr>
              <a:t>giờ</a:t>
            </a:r>
            <a:endParaRPr lang="en-US" sz="2800" dirty="0">
              <a:solidFill>
                <a:srgbClr val="00206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B988017C-9DC0-418F-BAB1-47EBC0F4A85E}"/>
              </a:ext>
            </a:extLst>
          </p:cNvPr>
          <p:cNvSpPr txBox="1"/>
          <p:nvPr/>
        </p:nvSpPr>
        <p:spPr>
          <a:xfrm>
            <a:off x="2031286" y="3861796"/>
            <a:ext cx="3458564"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s = ... ?</a:t>
            </a:r>
          </a:p>
        </p:txBody>
      </p:sp>
      <p:sp>
        <p:nvSpPr>
          <p:cNvPr id="24" name="矩形: 圆角 7">
            <a:extLst>
              <a:ext uri="{FF2B5EF4-FFF2-40B4-BE49-F238E27FC236}">
                <a16:creationId xmlns:a16="http://schemas.microsoft.com/office/drawing/2014/main" id="{637D1690-AA28-4202-83F5-86539F69BFAB}"/>
              </a:ext>
            </a:extLst>
          </p:cNvPr>
          <p:cNvSpPr/>
          <p:nvPr/>
        </p:nvSpPr>
        <p:spPr>
          <a:xfrm>
            <a:off x="7596700" y="2209686"/>
            <a:ext cx="2096105" cy="685800"/>
          </a:xfrm>
          <a:prstGeom prst="roundRect">
            <a:avLst/>
          </a:prstGeom>
          <a:solidFill>
            <a:srgbClr val="179FD9"/>
          </a:solidFill>
          <a:ln>
            <a:noFill/>
          </a:ln>
          <a:effectLst>
            <a:outerShdw blurRad="25400" algn="ctr"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sp>
        <p:nvSpPr>
          <p:cNvPr id="23" name="文本框 5">
            <a:extLst>
              <a:ext uri="{FF2B5EF4-FFF2-40B4-BE49-F238E27FC236}">
                <a16:creationId xmlns:a16="http://schemas.microsoft.com/office/drawing/2014/main" id="{C5F6BBBD-5BDB-45AF-93D8-667EC2879E2E}"/>
              </a:ext>
            </a:extLst>
          </p:cNvPr>
          <p:cNvSpPr txBox="1"/>
          <p:nvPr/>
        </p:nvSpPr>
        <p:spPr>
          <a:xfrm>
            <a:off x="7187880" y="2249155"/>
            <a:ext cx="2913743" cy="646331"/>
          </a:xfrm>
          <a:prstGeom prst="rect">
            <a:avLst/>
          </a:prstGeom>
          <a:noFill/>
          <a:ln>
            <a:noFill/>
          </a:ln>
        </p:spPr>
        <p:txBody>
          <a:bodyPr wrap="square" rtlCol="0">
            <a:spAutoFit/>
          </a:bodyPr>
          <a:lstStyle/>
          <a:p>
            <a:pPr algn="ctr"/>
            <a:r>
              <a:rPr lang="en-US" altLang="zh-CN" sz="3600" b="1" spc="24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7 Pattaya" panose="00000500000000000000" pitchFamily="2" charset="-34"/>
              </a:rPr>
              <a:t>Bài giải</a:t>
            </a:r>
            <a:endParaRPr lang="zh-CN" altLang="en-US" sz="3600" b="1" spc="240" dirty="0">
              <a:solidFill>
                <a:schemeClr val="bg2"/>
              </a:solidFill>
              <a:effectLst>
                <a:outerShdw blurRad="38100" dist="38100" dir="2700000" algn="tl">
                  <a:srgbClr val="000000">
                    <a:alpha val="43137"/>
                  </a:srgbClr>
                </a:outerShdw>
              </a:effectLst>
              <a:latin typeface="Cambria" panose="02040503050406030204" pitchFamily="18" charset="0"/>
              <a:ea typeface="字魂105号-简雅黑" panose="00000500000000000000" pitchFamily="2" charset="-122"/>
              <a:cs typeface="#9Slide07 Pattaya" panose="00000500000000000000" pitchFamily="2" charset="-34"/>
            </a:endParaRPr>
          </a:p>
        </p:txBody>
      </p:sp>
      <p:pic>
        <p:nvPicPr>
          <p:cNvPr id="1028" name="Picture 4" descr="Sea Water PNG Clipart​ | Gallery Yopriceville - High-Quality Free Images  and Transparent PNG Clipart">
            <a:extLst>
              <a:ext uri="{FF2B5EF4-FFF2-40B4-BE49-F238E27FC236}">
                <a16:creationId xmlns:a16="http://schemas.microsoft.com/office/drawing/2014/main" id="{3714BC06-5AAD-4A5A-AB02-624E8738245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0497" b="40039"/>
          <a:stretch/>
        </p:blipFill>
        <p:spPr bwMode="auto">
          <a:xfrm>
            <a:off x="-29904" y="5161478"/>
            <a:ext cx="12221904" cy="17272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ang chủ - saomaivisa.com">
            <a:extLst>
              <a:ext uri="{FF2B5EF4-FFF2-40B4-BE49-F238E27FC236}">
                <a16:creationId xmlns:a16="http://schemas.microsoft.com/office/drawing/2014/main" id="{141E161B-7BA9-4FF7-B1A8-8F016B85A4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823" y="3360338"/>
            <a:ext cx="2944980" cy="313674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C1E5142A-2BFD-4259-B8B0-476C0B3941B0}"/>
              </a:ext>
            </a:extLst>
          </p:cNvPr>
          <p:cNvSpPr txBox="1"/>
          <p:nvPr/>
        </p:nvSpPr>
        <p:spPr>
          <a:xfrm>
            <a:off x="5489850" y="3021768"/>
            <a:ext cx="6571772" cy="2310825"/>
          </a:xfrm>
          <a:prstGeom prst="rect">
            <a:avLst/>
          </a:prstGeom>
          <a:noFill/>
        </p:spPr>
        <p:txBody>
          <a:bodyPr wrap="square" rtlCol="0">
            <a:spAutoFit/>
          </a:bodyPr>
          <a:lstStyle/>
          <a:p>
            <a:pPr algn="just">
              <a:lnSpc>
                <a:spcPct val="115000"/>
              </a:lnSpc>
            </a:pP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Quãng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đường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tàu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biển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được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trong</a:t>
            </a:r>
            <a:r>
              <a:rPr lang="en-US" sz="3200" dirty="0">
                <a:solidFill>
                  <a:srgbClr val="002060"/>
                </a:solidFill>
                <a:latin typeface="Cambria" panose="02040503050406030204" pitchFamily="18" charset="0"/>
                <a:ea typeface="Cambria" panose="02040503050406030204" pitchFamily="18" charset="0"/>
              </a:rPr>
              <a:t> 4 </a:t>
            </a:r>
            <a:r>
              <a:rPr lang="en-US" sz="3200" dirty="0" err="1">
                <a:solidFill>
                  <a:srgbClr val="002060"/>
                </a:solidFill>
                <a:latin typeface="Cambria" panose="02040503050406030204" pitchFamily="18" charset="0"/>
                <a:ea typeface="Cambria" panose="02040503050406030204" pitchFamily="18" charset="0"/>
              </a:rPr>
              <a:t>giờ</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r>
              <a:rPr lang="en-US" sz="3200" dirty="0">
                <a:solidFill>
                  <a:srgbClr val="002060"/>
                </a:solidFill>
                <a:latin typeface="Cambria" panose="02040503050406030204" pitchFamily="18" charset="0"/>
                <a:ea typeface="Cambria" panose="02040503050406030204" pitchFamily="18" charset="0"/>
              </a:rPr>
              <a:t>:</a:t>
            </a:r>
          </a:p>
          <a:p>
            <a:pPr>
              <a:lnSpc>
                <a:spcPct val="115000"/>
              </a:lnSpc>
            </a:pPr>
            <a:r>
              <a:rPr lang="en-US" sz="3200" dirty="0">
                <a:solidFill>
                  <a:srgbClr val="002060"/>
                </a:solidFill>
                <a:latin typeface="Cambria" panose="02040503050406030204" pitchFamily="18" charset="0"/>
                <a:ea typeface="Cambria" panose="02040503050406030204" pitchFamily="18" charset="0"/>
              </a:rPr>
              <a:t>		33,7 x 4 = 134,8 (km)</a:t>
            </a:r>
          </a:p>
          <a:p>
            <a:pPr>
              <a:lnSpc>
                <a:spcPct val="115000"/>
              </a:lnSpc>
            </a:pP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Đáp</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số</a:t>
            </a:r>
            <a:r>
              <a:rPr lang="en-US" sz="3200" dirty="0">
                <a:solidFill>
                  <a:srgbClr val="002060"/>
                </a:solidFill>
                <a:latin typeface="Cambria" panose="02040503050406030204" pitchFamily="18" charset="0"/>
                <a:ea typeface="Cambria" panose="02040503050406030204" pitchFamily="18" charset="0"/>
              </a:rPr>
              <a:t>: 134,8 km.</a:t>
            </a:r>
          </a:p>
        </p:txBody>
      </p:sp>
      <p:sp>
        <p:nvSpPr>
          <p:cNvPr id="2" name="Rectangle: Rounded Corners 1">
            <a:extLst>
              <a:ext uri="{FF2B5EF4-FFF2-40B4-BE49-F238E27FC236}">
                <a16:creationId xmlns:a16="http://schemas.microsoft.com/office/drawing/2014/main" id="{279FFE17-E69A-1AFC-F6F4-23EBF30FDA8C}"/>
              </a:ext>
            </a:extLst>
          </p:cNvPr>
          <p:cNvSpPr/>
          <p:nvPr/>
        </p:nvSpPr>
        <p:spPr>
          <a:xfrm>
            <a:off x="8279296" y="616226"/>
            <a:ext cx="496956" cy="42738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926068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fade">
                                      <p:cBhvr>
                                        <p:cTn id="48" dur="1000"/>
                                        <p:tgtEl>
                                          <p:spTgt spid="30">
                                            <p:txEl>
                                              <p:pRg st="0" end="0"/>
                                            </p:txEl>
                                          </p:spTgt>
                                        </p:tgtEl>
                                      </p:cBhvr>
                                    </p:animEffect>
                                    <p:anim calcmode="lin" valueType="num">
                                      <p:cBhvr>
                                        <p:cTn id="49"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Effect transition="in" filter="fade">
                                      <p:cBhvr>
                                        <p:cTn id="55" dur="1000"/>
                                        <p:tgtEl>
                                          <p:spTgt spid="30">
                                            <p:txEl>
                                              <p:pRg st="1" end="1"/>
                                            </p:txEl>
                                          </p:spTgt>
                                        </p:tgtEl>
                                      </p:cBhvr>
                                    </p:animEffect>
                                    <p:anim calcmode="lin" valueType="num">
                                      <p:cBhvr>
                                        <p:cTn id="56"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0">
                                            <p:txEl>
                                              <p:pRg st="2" end="2"/>
                                            </p:txEl>
                                          </p:spTgt>
                                        </p:tgtEl>
                                        <p:attrNameLst>
                                          <p:attrName>style.visibility</p:attrName>
                                        </p:attrNameLst>
                                      </p:cBhvr>
                                      <p:to>
                                        <p:strVal val="visible"/>
                                      </p:to>
                                    </p:set>
                                    <p:animEffect transition="in" filter="fade">
                                      <p:cBhvr>
                                        <p:cTn id="62" dur="1000"/>
                                        <p:tgtEl>
                                          <p:spTgt spid="30">
                                            <p:txEl>
                                              <p:pRg st="2" end="2"/>
                                            </p:txEl>
                                          </p:spTgt>
                                        </p:tgtEl>
                                      </p:cBhvr>
                                    </p:animEffect>
                                    <p:anim calcmode="lin" valueType="num">
                                      <p:cBhvr>
                                        <p:cTn id="63"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P spid="24" grpId="0" animBg="1"/>
      <p:bldP spid="23" grpId="0"/>
      <p:bldP spid="30" grpId="0"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E0"/>
        </a:solidFill>
        <a:effectLst/>
      </p:bgPr>
    </p:bg>
    <p:spTree>
      <p:nvGrpSpPr>
        <p:cNvPr id="1" name=""/>
        <p:cNvGrpSpPr/>
        <p:nvPr/>
      </p:nvGrpSpPr>
      <p:grpSpPr>
        <a:xfrm>
          <a:off x="0" y="0"/>
          <a:ext cx="0" cy="0"/>
          <a:chOff x="0" y="0"/>
          <a:chExt cx="0" cy="0"/>
        </a:xfrm>
      </p:grpSpPr>
      <p:pic>
        <p:nvPicPr>
          <p:cNvPr id="2054" name="Picture 6" descr="2,286 Straight Highway Illustrations &amp;amp; Clip Art - iStock">
            <a:extLst>
              <a:ext uri="{FF2B5EF4-FFF2-40B4-BE49-F238E27FC236}">
                <a16:creationId xmlns:a16="http://schemas.microsoft.com/office/drawing/2014/main" id="{6C0EF507-02B2-4D4B-BB6C-89E62E0D469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2700" y="1644961"/>
            <a:ext cx="5829300" cy="5314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E216A1F-EAF8-41FF-B9F3-424AFF4B088F}"/>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9211" b="89474" l="7919" r="91742">
                        <a14:foregroundMark x1="8145" y1="32018" x2="11425" y2="54386"/>
                        <a14:foregroundMark x1="7919" y1="62281" x2="8824" y2="66228"/>
                        <a14:foregroundMark x1="91742" y1="26754" x2="91742" y2="71491"/>
                      </a14:backgroundRemoval>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43888" y="-471919"/>
            <a:ext cx="13679775" cy="2705081"/>
          </a:xfrm>
          <a:prstGeom prst="rect">
            <a:avLst/>
          </a:prstGeom>
        </p:spPr>
      </p:pic>
      <p:sp>
        <p:nvSpPr>
          <p:cNvPr id="3" name="文本框 2">
            <a:extLst>
              <a:ext uri="{FF2B5EF4-FFF2-40B4-BE49-F238E27FC236}">
                <a16:creationId xmlns:a16="http://schemas.microsoft.com/office/drawing/2014/main" id="{215E95DA-718A-4BF8-8270-A3ECEDC282E8}"/>
              </a:ext>
            </a:extLst>
          </p:cNvPr>
          <p:cNvSpPr txBox="1"/>
          <p:nvPr/>
        </p:nvSpPr>
        <p:spPr>
          <a:xfrm>
            <a:off x="2695394" y="114697"/>
            <a:ext cx="9318419" cy="954107"/>
          </a:xfrm>
          <a:prstGeom prst="rect">
            <a:avLst/>
          </a:prstGeom>
          <a:noFill/>
        </p:spPr>
        <p:txBody>
          <a:bodyPr wrap="square" rtlCol="0">
            <a:spAutoFit/>
          </a:bodyPr>
          <a:lstStyle/>
          <a:p>
            <a:r>
              <a:rPr lang="vi-VN" altLang="zh-CN" sz="2800">
                <a:latin typeface="Cambria" panose="02040503050406030204" pitchFamily="18" charset="0"/>
                <a:ea typeface="Cambria" panose="02040503050406030204" pitchFamily="18" charset="0"/>
              </a:rPr>
              <a:t>Một chú chim cắt có thể bay với vận tốc 108 m/s. Hỏi trong 15 giây, chú chim cắt có thể bay được hơn 1 km hay không?</a:t>
            </a:r>
            <a:endParaRPr lang="zh-CN" altLang="en-US" sz="2800" dirty="0">
              <a:latin typeface="Cambria" panose="02040503050406030204" pitchFamily="18" charset="0"/>
              <a:ea typeface="字魂105号-简雅黑" panose="00000500000000000000" pitchFamily="2" charset="-122"/>
            </a:endParaRPr>
          </a:p>
        </p:txBody>
      </p:sp>
      <p:sp>
        <p:nvSpPr>
          <p:cNvPr id="15" name="TextBox 14">
            <a:extLst>
              <a:ext uri="{FF2B5EF4-FFF2-40B4-BE49-F238E27FC236}">
                <a16:creationId xmlns:a16="http://schemas.microsoft.com/office/drawing/2014/main" id="{B1544C17-6259-4EFD-B2F0-E1EC8901CBD6}"/>
              </a:ext>
            </a:extLst>
          </p:cNvPr>
          <p:cNvSpPr txBox="1"/>
          <p:nvPr/>
        </p:nvSpPr>
        <p:spPr>
          <a:xfrm>
            <a:off x="-2116899" y="49624"/>
            <a:ext cx="6839210" cy="830997"/>
          </a:xfrm>
          <a:prstGeom prst="rect">
            <a:avLst/>
          </a:prstGeom>
          <a:noFill/>
        </p:spPr>
        <p:txBody>
          <a:bodyPr wrap="square">
            <a:spAutoFit/>
          </a:bodyPr>
          <a:lstStyle/>
          <a:p>
            <a:pPr algn="ctr"/>
            <a:r>
              <a:rPr lang="en-US" altLang="zh-CN" sz="4800" b="1" dirty="0" err="1">
                <a:solidFill>
                  <a:schemeClr val="bg1"/>
                </a:solidFill>
                <a:latin typeface="Cambria" panose="02040503050406030204" pitchFamily="18" charset="0"/>
                <a:ea typeface="Cambria" panose="02040503050406030204" pitchFamily="18" charset="0"/>
              </a:rPr>
              <a:t>Bài</a:t>
            </a:r>
            <a:r>
              <a:rPr lang="en-US" altLang="zh-CN" sz="4800" b="1" dirty="0">
                <a:solidFill>
                  <a:schemeClr val="bg1"/>
                </a:solidFill>
                <a:latin typeface="Cambria" panose="02040503050406030204" pitchFamily="18" charset="0"/>
                <a:ea typeface="Cambria" panose="02040503050406030204" pitchFamily="18" charset="0"/>
              </a:rPr>
              <a:t> 2</a:t>
            </a:r>
            <a:endParaRPr lang="zh-CN" altLang="en-US" sz="4800" b="1" dirty="0">
              <a:solidFill>
                <a:schemeClr val="bg1"/>
              </a:solidFill>
              <a:latin typeface="Cambria" panose="02040503050406030204" pitchFamily="18" charset="0"/>
            </a:endParaRPr>
          </a:p>
        </p:txBody>
      </p:sp>
      <p:sp>
        <p:nvSpPr>
          <p:cNvPr id="18" name="TextBox 17">
            <a:extLst>
              <a:ext uri="{FF2B5EF4-FFF2-40B4-BE49-F238E27FC236}">
                <a16:creationId xmlns:a16="http://schemas.microsoft.com/office/drawing/2014/main" id="{81AE7E3F-45B0-4D28-A58A-47A518B7EB8D}"/>
              </a:ext>
            </a:extLst>
          </p:cNvPr>
          <p:cNvSpPr txBox="1"/>
          <p:nvPr/>
        </p:nvSpPr>
        <p:spPr>
          <a:xfrm>
            <a:off x="435006" y="1464483"/>
            <a:ext cx="258163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cs typeface="#9Slide05 Pattaya" panose="00000500000000000000" pitchFamily="2" charset="-34"/>
              </a:rPr>
              <a:t>Tóm tắt: </a:t>
            </a:r>
          </a:p>
        </p:txBody>
      </p:sp>
      <p:sp>
        <p:nvSpPr>
          <p:cNvPr id="19" name="TextBox 18">
            <a:extLst>
              <a:ext uri="{FF2B5EF4-FFF2-40B4-BE49-F238E27FC236}">
                <a16:creationId xmlns:a16="http://schemas.microsoft.com/office/drawing/2014/main" id="{A49953EA-4587-4877-ABF6-1E142595E748}"/>
              </a:ext>
            </a:extLst>
          </p:cNvPr>
          <p:cNvSpPr txBox="1"/>
          <p:nvPr/>
        </p:nvSpPr>
        <p:spPr>
          <a:xfrm>
            <a:off x="996933" y="2528445"/>
            <a:ext cx="3067543" cy="584775"/>
          </a:xfrm>
          <a:prstGeom prst="rect">
            <a:avLst/>
          </a:prstGeom>
          <a:noFill/>
        </p:spPr>
        <p:txBody>
          <a:bodyPr wrap="square" rtlCol="0">
            <a:spAutoFit/>
          </a:bodyPr>
          <a:lstStyle/>
          <a:p>
            <a:r>
              <a:rPr lang="en-US" sz="3200" b="1" dirty="0">
                <a:solidFill>
                  <a:srgbClr val="51347B"/>
                </a:solidFill>
                <a:latin typeface="Cambria" panose="02040503050406030204" pitchFamily="18" charset="0"/>
                <a:ea typeface="Cambria" panose="02040503050406030204" pitchFamily="18" charset="0"/>
              </a:rPr>
              <a:t>t = 15 </a:t>
            </a:r>
            <a:r>
              <a:rPr lang="en-US" sz="3200" b="1" dirty="0" err="1">
                <a:solidFill>
                  <a:srgbClr val="51347B"/>
                </a:solidFill>
                <a:latin typeface="Cambria" panose="02040503050406030204" pitchFamily="18" charset="0"/>
                <a:ea typeface="Cambria" panose="02040503050406030204" pitchFamily="18" charset="0"/>
              </a:rPr>
              <a:t>giây</a:t>
            </a:r>
            <a:endParaRPr lang="en-US" sz="3200" b="1" dirty="0">
              <a:solidFill>
                <a:srgbClr val="51347B"/>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9BD1D8F5-F837-493B-997F-D1752E11FCC3}"/>
              </a:ext>
            </a:extLst>
          </p:cNvPr>
          <p:cNvSpPr txBox="1"/>
          <p:nvPr/>
        </p:nvSpPr>
        <p:spPr>
          <a:xfrm>
            <a:off x="996934" y="2027242"/>
            <a:ext cx="3458564" cy="584775"/>
          </a:xfrm>
          <a:prstGeom prst="rect">
            <a:avLst/>
          </a:prstGeom>
          <a:noFill/>
        </p:spPr>
        <p:txBody>
          <a:bodyPr wrap="square" rtlCol="0">
            <a:spAutoFit/>
          </a:bodyPr>
          <a:lstStyle/>
          <a:p>
            <a:r>
              <a:rPr lang="en-US" sz="3200" b="1" dirty="0">
                <a:solidFill>
                  <a:srgbClr val="51347B"/>
                </a:solidFill>
                <a:latin typeface="Cambria" panose="02040503050406030204" pitchFamily="18" charset="0"/>
                <a:ea typeface="Cambria" panose="02040503050406030204" pitchFamily="18" charset="0"/>
              </a:rPr>
              <a:t>v = 108 m/s</a:t>
            </a:r>
          </a:p>
        </p:txBody>
      </p:sp>
      <p:sp>
        <p:nvSpPr>
          <p:cNvPr id="21" name="TextBox 20">
            <a:extLst>
              <a:ext uri="{FF2B5EF4-FFF2-40B4-BE49-F238E27FC236}">
                <a16:creationId xmlns:a16="http://schemas.microsoft.com/office/drawing/2014/main" id="{B988017C-9DC0-418F-BAB1-47EBC0F4A85E}"/>
              </a:ext>
            </a:extLst>
          </p:cNvPr>
          <p:cNvSpPr txBox="1"/>
          <p:nvPr/>
        </p:nvSpPr>
        <p:spPr>
          <a:xfrm>
            <a:off x="996934" y="3029648"/>
            <a:ext cx="3458564" cy="584775"/>
          </a:xfrm>
          <a:prstGeom prst="rect">
            <a:avLst/>
          </a:prstGeom>
          <a:noFill/>
        </p:spPr>
        <p:txBody>
          <a:bodyPr wrap="square" rtlCol="0">
            <a:spAutoFit/>
          </a:bodyPr>
          <a:lstStyle/>
          <a:p>
            <a:r>
              <a:rPr lang="en-US" sz="3200" b="1">
                <a:solidFill>
                  <a:srgbClr val="51347B"/>
                </a:solidFill>
                <a:latin typeface="Cambria" panose="02040503050406030204" pitchFamily="18" charset="0"/>
                <a:ea typeface="Cambria" panose="02040503050406030204" pitchFamily="18" charset="0"/>
              </a:rPr>
              <a:t>s = ... ?</a:t>
            </a:r>
          </a:p>
        </p:txBody>
      </p:sp>
      <p:sp>
        <p:nvSpPr>
          <p:cNvPr id="24" name="矩形: 圆角 7">
            <a:extLst>
              <a:ext uri="{FF2B5EF4-FFF2-40B4-BE49-F238E27FC236}">
                <a16:creationId xmlns:a16="http://schemas.microsoft.com/office/drawing/2014/main" id="{637D1690-AA28-4202-83F5-86539F69BFAB}"/>
              </a:ext>
            </a:extLst>
          </p:cNvPr>
          <p:cNvSpPr/>
          <p:nvPr/>
        </p:nvSpPr>
        <p:spPr>
          <a:xfrm>
            <a:off x="3254498" y="3121425"/>
            <a:ext cx="2096105" cy="685800"/>
          </a:xfrm>
          <a:prstGeom prst="roundRect">
            <a:avLst/>
          </a:prstGeom>
          <a:solidFill>
            <a:srgbClr val="179FD9"/>
          </a:solidFill>
          <a:ln>
            <a:noFill/>
          </a:ln>
          <a:effectLst>
            <a:outerShdw blurRad="25400" algn="ctr"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sp>
        <p:nvSpPr>
          <p:cNvPr id="23" name="文本框 5">
            <a:extLst>
              <a:ext uri="{FF2B5EF4-FFF2-40B4-BE49-F238E27FC236}">
                <a16:creationId xmlns:a16="http://schemas.microsoft.com/office/drawing/2014/main" id="{C5F6BBBD-5BDB-45AF-93D8-667EC2879E2E}"/>
              </a:ext>
            </a:extLst>
          </p:cNvPr>
          <p:cNvSpPr txBox="1"/>
          <p:nvPr/>
        </p:nvSpPr>
        <p:spPr>
          <a:xfrm>
            <a:off x="2814856" y="3144212"/>
            <a:ext cx="2913743" cy="646331"/>
          </a:xfrm>
          <a:prstGeom prst="rect">
            <a:avLst/>
          </a:prstGeom>
          <a:noFill/>
          <a:ln>
            <a:noFill/>
          </a:ln>
        </p:spPr>
        <p:txBody>
          <a:bodyPr wrap="square" rtlCol="0">
            <a:spAutoFit/>
          </a:bodyPr>
          <a:lstStyle/>
          <a:p>
            <a:pPr algn="ctr"/>
            <a:r>
              <a:rPr lang="en-US" altLang="zh-CN" sz="3600" b="1" spc="240" dirty="0" err="1">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7 Pattaya" panose="00000500000000000000" pitchFamily="2" charset="-34"/>
              </a:rPr>
              <a:t>Bài</a:t>
            </a:r>
            <a:r>
              <a:rPr lang="en-US" altLang="zh-CN" sz="3600" b="1" spc="240"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7 Pattaya" panose="00000500000000000000" pitchFamily="2" charset="-34"/>
              </a:rPr>
              <a:t> </a:t>
            </a:r>
            <a:r>
              <a:rPr lang="en-US" altLang="zh-CN" sz="3600" b="1" spc="240" dirty="0" err="1">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7 Pattaya" panose="00000500000000000000" pitchFamily="2" charset="-34"/>
              </a:rPr>
              <a:t>giải</a:t>
            </a:r>
            <a:endParaRPr lang="zh-CN" altLang="en-US" sz="3600" b="1" spc="240" dirty="0">
              <a:solidFill>
                <a:schemeClr val="bg2"/>
              </a:solidFill>
              <a:effectLst>
                <a:outerShdw blurRad="38100" dist="38100" dir="2700000" algn="tl">
                  <a:srgbClr val="000000">
                    <a:alpha val="43137"/>
                  </a:srgbClr>
                </a:outerShdw>
              </a:effectLst>
              <a:latin typeface="Cambria" panose="02040503050406030204" pitchFamily="18" charset="0"/>
              <a:ea typeface="字魂105号-简雅黑" panose="00000500000000000000" pitchFamily="2" charset="-122"/>
              <a:cs typeface="#9Slide07 Pattaya" panose="00000500000000000000" pitchFamily="2" charset="-34"/>
            </a:endParaRPr>
          </a:p>
        </p:txBody>
      </p:sp>
      <p:sp>
        <p:nvSpPr>
          <p:cNvPr id="30" name="TextBox 29">
            <a:extLst>
              <a:ext uri="{FF2B5EF4-FFF2-40B4-BE49-F238E27FC236}">
                <a16:creationId xmlns:a16="http://schemas.microsoft.com/office/drawing/2014/main" id="{C1E5142A-2BFD-4259-B8B0-476C0B3941B0}"/>
              </a:ext>
            </a:extLst>
          </p:cNvPr>
          <p:cNvSpPr txBox="1"/>
          <p:nvPr/>
        </p:nvSpPr>
        <p:spPr>
          <a:xfrm>
            <a:off x="568570" y="3895683"/>
            <a:ext cx="6952113" cy="3023200"/>
          </a:xfrm>
          <a:prstGeom prst="rect">
            <a:avLst/>
          </a:prstGeom>
          <a:noFill/>
        </p:spPr>
        <p:txBody>
          <a:bodyPr wrap="square" rtlCol="0">
            <a:spAutoFit/>
          </a:bodyPr>
          <a:lstStyle/>
          <a:p>
            <a:pPr algn="ctr">
              <a:lnSpc>
                <a:spcPct val="115000"/>
              </a:lnSpc>
            </a:pPr>
            <a:r>
              <a:rPr lang="vi-VN" sz="2800" b="1" dirty="0">
                <a:solidFill>
                  <a:srgbClr val="002060"/>
                </a:solidFill>
                <a:latin typeface="Cambria" panose="02040503050406030204" pitchFamily="18" charset="0"/>
                <a:ea typeface="Cambria" panose="02040503050406030204" pitchFamily="18" charset="0"/>
              </a:rPr>
              <a:t>Quãng đường chú chim cắt bay được trong 15 giây là:</a:t>
            </a:r>
          </a:p>
          <a:p>
            <a:pPr algn="ctr">
              <a:lnSpc>
                <a:spcPct val="115000"/>
              </a:lnSpc>
            </a:pPr>
            <a:r>
              <a:rPr lang="vi-VN" sz="2800" b="1" dirty="0">
                <a:solidFill>
                  <a:srgbClr val="002060"/>
                </a:solidFill>
                <a:latin typeface="Cambria" panose="02040503050406030204" pitchFamily="18" charset="0"/>
                <a:ea typeface="Cambria" panose="02040503050406030204" pitchFamily="18" charset="0"/>
              </a:rPr>
              <a:t>108 × 15 = 1 620 (m)</a:t>
            </a:r>
          </a:p>
          <a:p>
            <a:pPr algn="ctr">
              <a:lnSpc>
                <a:spcPct val="115000"/>
              </a:lnSpc>
            </a:pPr>
            <a:r>
              <a:rPr lang="vi-VN" sz="2800" b="1" dirty="0">
                <a:solidFill>
                  <a:srgbClr val="002060"/>
                </a:solidFill>
                <a:latin typeface="Cambria" panose="02040503050406030204" pitchFamily="18" charset="0"/>
                <a:ea typeface="Cambria" panose="02040503050406030204" pitchFamily="18" charset="0"/>
              </a:rPr>
              <a:t>Đổi: 1 620 m = 1,62 km &gt; 1 km</a:t>
            </a:r>
          </a:p>
          <a:p>
            <a:pPr algn="ctr">
              <a:lnSpc>
                <a:spcPct val="115000"/>
              </a:lnSpc>
            </a:pPr>
            <a:r>
              <a:rPr lang="vi-VN" sz="2800" b="1" dirty="0">
                <a:solidFill>
                  <a:srgbClr val="002060"/>
                </a:solidFill>
                <a:latin typeface="Cambria" panose="02040503050406030204" pitchFamily="18" charset="0"/>
                <a:ea typeface="Cambria" panose="02040503050406030204" pitchFamily="18" charset="0"/>
              </a:rPr>
              <a:t>Vậy trong 15 giây, chú chim cắt có thể bay được hơn 1 km.</a:t>
            </a:r>
            <a:endParaRPr lang="en-US" sz="2800" b="1"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C0A0899D-36BD-F2BA-B757-EB02135A042C}"/>
              </a:ext>
            </a:extLst>
          </p:cNvPr>
          <p:cNvPicPr>
            <a:picLocks noChangeAspect="1"/>
          </p:cNvPicPr>
          <p:nvPr/>
        </p:nvPicPr>
        <p:blipFill>
          <a:blip r:embed="rId7"/>
          <a:stretch>
            <a:fillRect/>
          </a:stretch>
        </p:blipFill>
        <p:spPr>
          <a:xfrm>
            <a:off x="7167147" y="1909348"/>
            <a:ext cx="2867025" cy="1190625"/>
          </a:xfrm>
          <a:prstGeom prst="rect">
            <a:avLst/>
          </a:prstGeom>
        </p:spPr>
      </p:pic>
    </p:spTree>
    <p:extLst>
      <p:ext uri="{BB962C8B-B14F-4D97-AF65-F5344CB8AC3E}">
        <p14:creationId xmlns:p14="http://schemas.microsoft.com/office/powerpoint/2010/main" val="275879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fade">
                                      <p:cBhvr>
                                        <p:cTn id="47" dur="1000"/>
                                        <p:tgtEl>
                                          <p:spTgt spid="30">
                                            <p:txEl>
                                              <p:pRg st="0" end="0"/>
                                            </p:txEl>
                                          </p:spTgt>
                                        </p:tgtEl>
                                      </p:cBhvr>
                                    </p:animEffect>
                                    <p:anim calcmode="lin" valueType="num">
                                      <p:cBhvr>
                                        <p:cTn id="4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0">
                                            <p:txEl>
                                              <p:pRg st="1" end="1"/>
                                            </p:txEl>
                                          </p:spTgt>
                                        </p:tgtEl>
                                        <p:attrNameLst>
                                          <p:attrName>style.visibility</p:attrName>
                                        </p:attrNameLst>
                                      </p:cBhvr>
                                      <p:to>
                                        <p:strVal val="visible"/>
                                      </p:to>
                                    </p:set>
                                    <p:animEffect transition="in" filter="fade">
                                      <p:cBhvr>
                                        <p:cTn id="54" dur="1000"/>
                                        <p:tgtEl>
                                          <p:spTgt spid="30">
                                            <p:txEl>
                                              <p:pRg st="1" end="1"/>
                                            </p:txEl>
                                          </p:spTgt>
                                        </p:tgtEl>
                                      </p:cBhvr>
                                    </p:animEffect>
                                    <p:anim calcmode="lin" valueType="num">
                                      <p:cBhvr>
                                        <p:cTn id="5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0">
                                            <p:txEl>
                                              <p:pRg st="2" end="2"/>
                                            </p:txEl>
                                          </p:spTgt>
                                        </p:tgtEl>
                                        <p:attrNameLst>
                                          <p:attrName>style.visibility</p:attrName>
                                        </p:attrNameLst>
                                      </p:cBhvr>
                                      <p:to>
                                        <p:strVal val="visible"/>
                                      </p:to>
                                    </p:set>
                                    <p:animEffect transition="in" filter="fade">
                                      <p:cBhvr>
                                        <p:cTn id="61" dur="1000"/>
                                        <p:tgtEl>
                                          <p:spTgt spid="30">
                                            <p:txEl>
                                              <p:pRg st="2" end="2"/>
                                            </p:txEl>
                                          </p:spTgt>
                                        </p:tgtEl>
                                      </p:cBhvr>
                                    </p:animEffect>
                                    <p:anim calcmode="lin" valueType="num">
                                      <p:cBhvr>
                                        <p:cTn id="6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0">
                                            <p:txEl>
                                              <p:pRg st="3" end="3"/>
                                            </p:txEl>
                                          </p:spTgt>
                                        </p:tgtEl>
                                        <p:attrNameLst>
                                          <p:attrName>style.visibility</p:attrName>
                                        </p:attrNameLst>
                                      </p:cBhvr>
                                      <p:to>
                                        <p:strVal val="visible"/>
                                      </p:to>
                                    </p:set>
                                    <p:animEffect transition="in" filter="fade">
                                      <p:cBhvr>
                                        <p:cTn id="68" dur="1000"/>
                                        <p:tgtEl>
                                          <p:spTgt spid="30">
                                            <p:txEl>
                                              <p:pRg st="3" end="3"/>
                                            </p:txEl>
                                          </p:spTgt>
                                        </p:tgtEl>
                                      </p:cBhvr>
                                    </p:animEffect>
                                    <p:anim calcmode="lin" valueType="num">
                                      <p:cBhvr>
                                        <p:cTn id="6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P spid="24" grpId="0" animBg="1"/>
      <p:bldP spid="23" grpId="0"/>
      <p:bldP spid="3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E9E0"/>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E216A1F-EAF8-41FF-B9F3-424AFF4B088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9211" b="89474" l="7919" r="91742">
                        <a14:foregroundMark x1="8145" y1="32018" x2="11425" y2="54386"/>
                        <a14:foregroundMark x1="7919" y1="62281" x2="8824" y2="66228"/>
                        <a14:foregroundMark x1="91742" y1="26754" x2="91742" y2="71491"/>
                      </a14:backgroundRemoval>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43888" y="-471919"/>
            <a:ext cx="13679775" cy="2705081"/>
          </a:xfrm>
          <a:prstGeom prst="rect">
            <a:avLst/>
          </a:prstGeom>
        </p:spPr>
      </p:pic>
      <p:sp>
        <p:nvSpPr>
          <p:cNvPr id="3" name="文本框 2">
            <a:extLst>
              <a:ext uri="{FF2B5EF4-FFF2-40B4-BE49-F238E27FC236}">
                <a16:creationId xmlns:a16="http://schemas.microsoft.com/office/drawing/2014/main" id="{215E95DA-718A-4BF8-8270-A3ECEDC282E8}"/>
              </a:ext>
            </a:extLst>
          </p:cNvPr>
          <p:cNvSpPr txBox="1"/>
          <p:nvPr/>
        </p:nvSpPr>
        <p:spPr>
          <a:xfrm>
            <a:off x="2695395" y="114697"/>
            <a:ext cx="8913510" cy="1569660"/>
          </a:xfrm>
          <a:prstGeom prst="rect">
            <a:avLst/>
          </a:prstGeom>
          <a:noFill/>
        </p:spPr>
        <p:txBody>
          <a:bodyPr wrap="square" rtlCol="0">
            <a:spAutoFit/>
          </a:bodyPr>
          <a:lstStyle/>
          <a:p>
            <a:r>
              <a:rPr lang="vi-VN" altLang="zh-CN" sz="2400" dirty="0">
                <a:latin typeface="Cambria" panose="02040503050406030204" pitchFamily="18" charset="0"/>
                <a:ea typeface="Cambria" panose="02040503050406030204" pitchFamily="18" charset="0"/>
              </a:rPr>
              <a:t>Dịp nghỉ lễ, chú Luân bắt đầu lái xe máy về quê lúc 7 giờ sáng. Chú ấy về đến nhà lúc 10 giờ sáng. Hỏi quãng đường về quê dài bao nhiêu ki-lô-mét, biết rằng chú Luân đi với vận tốc trung bình 55 km/h?</a:t>
            </a:r>
            <a:endParaRPr lang="zh-CN" altLang="en-US" sz="2400" dirty="0">
              <a:latin typeface="Cambria" panose="02040503050406030204" pitchFamily="18" charset="0"/>
              <a:ea typeface="字魂105号-简雅黑" panose="00000500000000000000" pitchFamily="2" charset="-122"/>
            </a:endParaRPr>
          </a:p>
        </p:txBody>
      </p:sp>
      <p:sp>
        <p:nvSpPr>
          <p:cNvPr id="15" name="TextBox 14">
            <a:extLst>
              <a:ext uri="{FF2B5EF4-FFF2-40B4-BE49-F238E27FC236}">
                <a16:creationId xmlns:a16="http://schemas.microsoft.com/office/drawing/2014/main" id="{B1544C17-6259-4EFD-B2F0-E1EC8901CBD6}"/>
              </a:ext>
            </a:extLst>
          </p:cNvPr>
          <p:cNvSpPr txBox="1"/>
          <p:nvPr/>
        </p:nvSpPr>
        <p:spPr>
          <a:xfrm>
            <a:off x="-2116899" y="49624"/>
            <a:ext cx="6839210" cy="830997"/>
          </a:xfrm>
          <a:prstGeom prst="rect">
            <a:avLst/>
          </a:prstGeom>
          <a:noFill/>
        </p:spPr>
        <p:txBody>
          <a:bodyPr wrap="square">
            <a:spAutoFit/>
          </a:bodyPr>
          <a:lstStyle/>
          <a:p>
            <a:pPr algn="ctr"/>
            <a:r>
              <a:rPr lang="en-US" altLang="zh-CN" sz="4800" b="1" dirty="0" err="1">
                <a:solidFill>
                  <a:schemeClr val="bg1"/>
                </a:solidFill>
                <a:latin typeface="Cambria" panose="02040503050406030204" pitchFamily="18" charset="0"/>
                <a:ea typeface="Cambria" panose="02040503050406030204" pitchFamily="18" charset="0"/>
              </a:rPr>
              <a:t>Bài</a:t>
            </a:r>
            <a:r>
              <a:rPr lang="en-US" altLang="zh-CN" sz="4800" b="1" dirty="0">
                <a:solidFill>
                  <a:schemeClr val="bg1"/>
                </a:solidFill>
                <a:latin typeface="Cambria" panose="02040503050406030204" pitchFamily="18" charset="0"/>
                <a:ea typeface="Cambria" panose="02040503050406030204" pitchFamily="18" charset="0"/>
              </a:rPr>
              <a:t> 3</a:t>
            </a:r>
            <a:endParaRPr lang="zh-CN" altLang="en-US" sz="4800" b="1" dirty="0">
              <a:solidFill>
                <a:schemeClr val="bg1"/>
              </a:solidFill>
              <a:latin typeface="Cambria" panose="02040503050406030204" pitchFamily="18" charset="0"/>
            </a:endParaRPr>
          </a:p>
        </p:txBody>
      </p:sp>
      <p:sp>
        <p:nvSpPr>
          <p:cNvPr id="24" name="矩形: 圆角 7">
            <a:extLst>
              <a:ext uri="{FF2B5EF4-FFF2-40B4-BE49-F238E27FC236}">
                <a16:creationId xmlns:a16="http://schemas.microsoft.com/office/drawing/2014/main" id="{637D1690-AA28-4202-83F5-86539F69BFAB}"/>
              </a:ext>
            </a:extLst>
          </p:cNvPr>
          <p:cNvSpPr/>
          <p:nvPr/>
        </p:nvSpPr>
        <p:spPr>
          <a:xfrm>
            <a:off x="3771669" y="2052242"/>
            <a:ext cx="2096105" cy="685800"/>
          </a:xfrm>
          <a:prstGeom prst="roundRect">
            <a:avLst/>
          </a:prstGeom>
          <a:solidFill>
            <a:srgbClr val="179FD9"/>
          </a:solidFill>
          <a:ln>
            <a:noFill/>
          </a:ln>
          <a:effectLst>
            <a:outerShdw blurRad="25400" algn="ctr" rotWithShape="0">
              <a:prstClr val="black">
                <a:alpha val="7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sp>
        <p:nvSpPr>
          <p:cNvPr id="23" name="文本框 5">
            <a:extLst>
              <a:ext uri="{FF2B5EF4-FFF2-40B4-BE49-F238E27FC236}">
                <a16:creationId xmlns:a16="http://schemas.microsoft.com/office/drawing/2014/main" id="{C5F6BBBD-5BDB-45AF-93D8-667EC2879E2E}"/>
              </a:ext>
            </a:extLst>
          </p:cNvPr>
          <p:cNvSpPr txBox="1"/>
          <p:nvPr/>
        </p:nvSpPr>
        <p:spPr>
          <a:xfrm>
            <a:off x="3362849" y="2146948"/>
            <a:ext cx="2913743" cy="646331"/>
          </a:xfrm>
          <a:prstGeom prst="rect">
            <a:avLst/>
          </a:prstGeom>
          <a:noFill/>
          <a:ln>
            <a:noFill/>
          </a:ln>
        </p:spPr>
        <p:txBody>
          <a:bodyPr wrap="square" rtlCol="0">
            <a:spAutoFit/>
          </a:bodyPr>
          <a:lstStyle/>
          <a:p>
            <a:pPr algn="ctr"/>
            <a:r>
              <a:rPr lang="en-US" altLang="zh-CN" sz="3600" b="1" spc="24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7 Pattaya" panose="00000500000000000000" pitchFamily="2" charset="-34"/>
              </a:rPr>
              <a:t>Bài giải</a:t>
            </a:r>
            <a:endParaRPr lang="zh-CN" altLang="en-US" sz="3600" b="1" spc="240" dirty="0">
              <a:solidFill>
                <a:schemeClr val="bg2"/>
              </a:solidFill>
              <a:effectLst>
                <a:outerShdw blurRad="38100" dist="38100" dir="2700000" algn="tl">
                  <a:srgbClr val="000000">
                    <a:alpha val="43137"/>
                  </a:srgbClr>
                </a:outerShdw>
              </a:effectLst>
              <a:latin typeface="Cambria" panose="02040503050406030204" pitchFamily="18" charset="0"/>
              <a:ea typeface="字魂105号-简雅黑" panose="00000500000000000000" pitchFamily="2" charset="-122"/>
              <a:cs typeface="#9Slide07 Pattaya" panose="00000500000000000000" pitchFamily="2" charset="-34"/>
            </a:endParaRPr>
          </a:p>
        </p:txBody>
      </p:sp>
      <p:sp>
        <p:nvSpPr>
          <p:cNvPr id="30" name="TextBox 29">
            <a:extLst>
              <a:ext uri="{FF2B5EF4-FFF2-40B4-BE49-F238E27FC236}">
                <a16:creationId xmlns:a16="http://schemas.microsoft.com/office/drawing/2014/main" id="{C1E5142A-2BFD-4259-B8B0-476C0B3941B0}"/>
              </a:ext>
            </a:extLst>
          </p:cNvPr>
          <p:cNvSpPr txBox="1"/>
          <p:nvPr/>
        </p:nvSpPr>
        <p:spPr>
          <a:xfrm>
            <a:off x="681324" y="2810085"/>
            <a:ext cx="7718452" cy="2875659"/>
          </a:xfrm>
          <a:prstGeom prst="rect">
            <a:avLst/>
          </a:prstGeom>
          <a:noFill/>
        </p:spPr>
        <p:txBody>
          <a:bodyPr wrap="square" rtlCol="0">
            <a:spAutoFit/>
          </a:bodyPr>
          <a:lstStyle/>
          <a:p>
            <a:pPr algn="ctr">
              <a:lnSpc>
                <a:spcPct val="115000"/>
              </a:lnSpc>
            </a:pPr>
            <a:r>
              <a:rPr lang="vi-VN" sz="3200" dirty="0">
                <a:solidFill>
                  <a:srgbClr val="002060"/>
                </a:solidFill>
                <a:latin typeface="Cambria" panose="02040503050406030204" pitchFamily="18" charset="0"/>
                <a:ea typeface="Cambria" panose="02040503050406030204" pitchFamily="18" charset="0"/>
              </a:rPr>
              <a:t>Chú Luân về quê hết thời gian là:</a:t>
            </a:r>
          </a:p>
          <a:p>
            <a:pPr algn="ctr">
              <a:lnSpc>
                <a:spcPct val="115000"/>
              </a:lnSpc>
            </a:pPr>
            <a:r>
              <a:rPr lang="vi-VN" sz="3200" dirty="0">
                <a:solidFill>
                  <a:srgbClr val="002060"/>
                </a:solidFill>
                <a:latin typeface="Cambria" panose="02040503050406030204" pitchFamily="18" charset="0"/>
                <a:ea typeface="Cambria" panose="02040503050406030204" pitchFamily="18" charset="0"/>
              </a:rPr>
              <a:t>10 giờ – 7 giờ = 3 giờ</a:t>
            </a:r>
          </a:p>
          <a:p>
            <a:pPr algn="ctr">
              <a:lnSpc>
                <a:spcPct val="115000"/>
              </a:lnSpc>
            </a:pPr>
            <a:r>
              <a:rPr lang="vi-VN" sz="3200" dirty="0">
                <a:solidFill>
                  <a:srgbClr val="002060"/>
                </a:solidFill>
                <a:latin typeface="Cambria" panose="02040503050406030204" pitchFamily="18" charset="0"/>
                <a:ea typeface="Cambria" panose="02040503050406030204" pitchFamily="18" charset="0"/>
              </a:rPr>
              <a:t>Quãng đường về quê dài số ki-lô-mét là:</a:t>
            </a:r>
          </a:p>
          <a:p>
            <a:pPr algn="ctr">
              <a:lnSpc>
                <a:spcPct val="115000"/>
              </a:lnSpc>
            </a:pPr>
            <a:r>
              <a:rPr lang="vi-VN" sz="3200" dirty="0">
                <a:solidFill>
                  <a:srgbClr val="002060"/>
                </a:solidFill>
                <a:latin typeface="Cambria" panose="02040503050406030204" pitchFamily="18" charset="0"/>
                <a:ea typeface="Cambria" panose="02040503050406030204" pitchFamily="18" charset="0"/>
              </a:rPr>
              <a:t>55 × 3 = 165 (km)</a:t>
            </a:r>
          </a:p>
          <a:p>
            <a:pPr algn="r">
              <a:lnSpc>
                <a:spcPct val="115000"/>
              </a:lnSpc>
            </a:pPr>
            <a:r>
              <a:rPr lang="vi-VN" sz="3200" dirty="0">
                <a:solidFill>
                  <a:srgbClr val="002060"/>
                </a:solidFill>
                <a:latin typeface="Cambria" panose="02040503050406030204" pitchFamily="18" charset="0"/>
                <a:ea typeface="Cambria" panose="02040503050406030204" pitchFamily="18" charset="0"/>
              </a:rPr>
              <a:t>Đáp số: 165 km.</a:t>
            </a:r>
            <a:endParaRPr lang="en-US" sz="3200"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2FC3ADC-857D-B65D-7A8D-3E8BA2A40E9C}"/>
              </a:ext>
            </a:extLst>
          </p:cNvPr>
          <p:cNvPicPr>
            <a:picLocks noChangeAspect="1"/>
          </p:cNvPicPr>
          <p:nvPr/>
        </p:nvPicPr>
        <p:blipFill>
          <a:blip r:embed="rId6"/>
          <a:stretch>
            <a:fillRect/>
          </a:stretch>
        </p:blipFill>
        <p:spPr>
          <a:xfrm>
            <a:off x="8097494" y="1784074"/>
            <a:ext cx="3829050" cy="2514600"/>
          </a:xfrm>
          <a:prstGeom prst="rect">
            <a:avLst/>
          </a:prstGeom>
        </p:spPr>
      </p:pic>
    </p:spTree>
    <p:extLst>
      <p:ext uri="{BB962C8B-B14F-4D97-AF65-F5344CB8AC3E}">
        <p14:creationId xmlns:p14="http://schemas.microsoft.com/office/powerpoint/2010/main" val="1298745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wipe(left)">
                                      <p:cBhvr>
                                        <p:cTn id="15" dur="500"/>
                                        <p:tgtEl>
                                          <p:spTgt spid="3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wipe(left)">
                                      <p:cBhvr>
                                        <p:cTn id="20" dur="500"/>
                                        <p:tgtEl>
                                          <p:spTgt spid="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wipe(left)">
                                      <p:cBhvr>
                                        <p:cTn id="25" dur="500"/>
                                        <p:tgtEl>
                                          <p:spTgt spid="3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xEl>
                                              <p:pRg st="3" end="3"/>
                                            </p:txEl>
                                          </p:spTgt>
                                        </p:tgtEl>
                                        <p:attrNameLst>
                                          <p:attrName>style.visibility</p:attrName>
                                        </p:attrNameLst>
                                      </p:cBhvr>
                                      <p:to>
                                        <p:strVal val="visible"/>
                                      </p:to>
                                    </p:set>
                                    <p:animEffect transition="in" filter="wipe(left)">
                                      <p:cBhvr>
                                        <p:cTn id="30" dur="500"/>
                                        <p:tgtEl>
                                          <p:spTgt spid="3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wipe(left)">
                                      <p:cBhvr>
                                        <p:cTn id="35"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p:bldP spid="3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风安全出行教育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9Slide.vn</Template>
  <TotalTime>3386</TotalTime>
  <Words>594</Words>
  <Application>Microsoft Office PowerPoint</Application>
  <PresentationFormat>Widescreen</PresentationFormat>
  <Paragraphs>72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等线</vt:lpstr>
      <vt:lpstr>等线 Light</vt:lpstr>
      <vt:lpstr>Arial</vt:lpstr>
      <vt:lpstr>Calibri</vt:lpstr>
      <vt:lpstr>Cambria</vt:lpstr>
      <vt:lpstr>Cambria Math</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卡通风安全出行教育PPT模板</dc:title>
  <dc:subject>9Slide.vn</dc:subject>
  <dc:creator>ADMIN</dc:creator>
  <dc:description>9Slide.vn</dc:description>
  <cp:lastModifiedBy>Trung Vu Duc</cp:lastModifiedBy>
  <cp:revision>97</cp:revision>
  <dcterms:created xsi:type="dcterms:W3CDTF">2020-06-10T16:06:53Z</dcterms:created>
  <dcterms:modified xsi:type="dcterms:W3CDTF">2026-03-27T01:33:09Z</dcterms:modified>
  <cp:category>9Slide.vn</cp:category>
</cp:coreProperties>
</file>