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34" r:id="rId2"/>
    <p:sldId id="292" r:id="rId3"/>
    <p:sldId id="343" r:id="rId4"/>
    <p:sldId id="337" r:id="rId5"/>
    <p:sldId id="323" r:id="rId6"/>
    <p:sldId id="324" r:id="rId7"/>
    <p:sldId id="339" r:id="rId8"/>
    <p:sldId id="30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27D"/>
    <a:srgbClr val="FF0066"/>
    <a:srgbClr val="FFFFD5"/>
    <a:srgbClr val="41A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2" d="100"/>
          <a:sy n="72" d="100"/>
        </p:scale>
        <p:origin x="9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F594D-53DB-4D57-84B5-24F07AF4F4C1}" type="datetimeFigureOut">
              <a:rPr lang="en-US" smtClean="0"/>
              <a:t>3/27/2026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25FC5-152E-41D8-9850-B8FF576C18A1}" type="slidenum">
              <a:rPr lang="en-US" smtClean="0"/>
              <a:t>‹#›</a:t>
            </a:fld>
            <a:endParaRPr lang="en-US"/>
          </a:p>
        </p:txBody>
      </p:sp>
    </p:spTree>
    <p:extLst>
      <p:ext uri="{BB962C8B-B14F-4D97-AF65-F5344CB8AC3E}">
        <p14:creationId xmlns:p14="http://schemas.microsoft.com/office/powerpoint/2010/main" val="347219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909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909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0497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572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521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5083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862752"/>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22778060"/>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795914863"/>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635182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48464043"/>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16860207"/>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65893876"/>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13D7956D-D851-E373-09C7-17141EB9538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91862" y="1"/>
            <a:ext cx="1645228" cy="1645228"/>
          </a:xfrm>
          <a:prstGeom prst="rect">
            <a:avLst/>
          </a:prstGeom>
        </p:spPr>
      </p:pic>
    </p:spTree>
    <p:extLst>
      <p:ext uri="{BB962C8B-B14F-4D97-AF65-F5344CB8AC3E}">
        <p14:creationId xmlns:p14="http://schemas.microsoft.com/office/powerpoint/2010/main" val="3482599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notesSlide" Target="../notesSlides/notesSlide4.xml"/><Relationship Id="rId9"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15.emf"/><Relationship Id="rId4" Type="http://schemas.openxmlformats.org/officeDocument/2006/relationships/notesSlide" Target="../notesSlides/notesSlide5.xm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5.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Calendar&#10;&#10;Description automatically generated">
            <a:extLst>
              <a:ext uri="{FF2B5EF4-FFF2-40B4-BE49-F238E27FC236}">
                <a16:creationId xmlns:a16="http://schemas.microsoft.com/office/drawing/2014/main" id="{61799A32-BAF5-409C-9AA1-6B135235903E}"/>
              </a:ext>
            </a:extLst>
          </p:cNvPr>
          <p:cNvPicPr>
            <a:picLocks noChangeAspect="1"/>
          </p:cNvPicPr>
          <p:nvPr/>
        </p:nvPicPr>
        <p:blipFill rotWithShape="1">
          <a:blip r:embed="rId2">
            <a:extLst>
              <a:ext uri="{28A0092B-C50C-407E-A947-70E740481C1C}">
                <a14:useLocalDpi xmlns:a14="http://schemas.microsoft.com/office/drawing/2010/main" val="0"/>
              </a:ext>
            </a:extLst>
          </a:blip>
          <a:srcRect b="9610"/>
          <a:stretch/>
        </p:blipFill>
        <p:spPr>
          <a:xfrm>
            <a:off x="-66490" y="314415"/>
            <a:ext cx="7275875" cy="6576644"/>
          </a:xfrm>
          <a:prstGeom prst="rect">
            <a:avLst/>
          </a:prstGeom>
        </p:spPr>
      </p:pic>
      <p:pic>
        <p:nvPicPr>
          <p:cNvPr id="39" name="图片 9">
            <a:extLst>
              <a:ext uri="{FF2B5EF4-FFF2-40B4-BE49-F238E27FC236}">
                <a16:creationId xmlns:a16="http://schemas.microsoft.com/office/drawing/2014/main" id="{9C289096-03BA-4BA1-BFFE-971A73DE39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41579" r="69386" b="10955"/>
          <a:stretch/>
        </p:blipFill>
        <p:spPr>
          <a:xfrm>
            <a:off x="930879" y="140678"/>
            <a:ext cx="1399739" cy="3255264"/>
          </a:xfrm>
          <a:prstGeom prst="rect">
            <a:avLst/>
          </a:prstGeom>
        </p:spPr>
      </p:pic>
      <p:pic>
        <p:nvPicPr>
          <p:cNvPr id="40" name="图片 14">
            <a:extLst>
              <a:ext uri="{FF2B5EF4-FFF2-40B4-BE49-F238E27FC236}">
                <a16:creationId xmlns:a16="http://schemas.microsoft.com/office/drawing/2014/main" id="{CBAF95FC-F1B6-44A4-ADFB-A05E638DD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065" t="65100" r="9338" b="10955"/>
          <a:stretch/>
        </p:blipFill>
        <p:spPr>
          <a:xfrm>
            <a:off x="165692" y="157934"/>
            <a:ext cx="1536192" cy="1642172"/>
          </a:xfrm>
          <a:prstGeom prst="rect">
            <a:avLst/>
          </a:prstGeom>
        </p:spPr>
      </p:pic>
      <p:pic>
        <p:nvPicPr>
          <p:cNvPr id="41" name="图片 9">
            <a:extLst>
              <a:ext uri="{FF2B5EF4-FFF2-40B4-BE49-F238E27FC236}">
                <a16:creationId xmlns:a16="http://schemas.microsoft.com/office/drawing/2014/main" id="{BA427CEA-9F50-48ED-8F4A-6572FC0F31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297" t="41579" r="49060" b="10955"/>
          <a:stretch/>
        </p:blipFill>
        <p:spPr>
          <a:xfrm>
            <a:off x="4944642" y="0"/>
            <a:ext cx="1126764" cy="3255264"/>
          </a:xfrm>
          <a:prstGeom prst="rect">
            <a:avLst/>
          </a:prstGeom>
        </p:spPr>
      </p:pic>
      <p:pic>
        <p:nvPicPr>
          <p:cNvPr id="42" name="图片 23">
            <a:extLst>
              <a:ext uri="{FF2B5EF4-FFF2-40B4-BE49-F238E27FC236}">
                <a16:creationId xmlns:a16="http://schemas.microsoft.com/office/drawing/2014/main" id="{D860DBB9-EE87-49E0-A6BF-2C0AA2D573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54636">
            <a:off x="7377657" y="5246325"/>
            <a:ext cx="544288" cy="406840"/>
          </a:xfrm>
          <a:prstGeom prst="rect">
            <a:avLst/>
          </a:prstGeom>
        </p:spPr>
      </p:pic>
      <p:pic>
        <p:nvPicPr>
          <p:cNvPr id="43" name="图片 3">
            <a:extLst>
              <a:ext uri="{FF2B5EF4-FFF2-40B4-BE49-F238E27FC236}">
                <a16:creationId xmlns:a16="http://schemas.microsoft.com/office/drawing/2014/main" id="{F4D8E647-CE16-4DE8-A1B0-B674DC0DCA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7738" y="90730"/>
            <a:ext cx="1984262" cy="1839426"/>
          </a:xfrm>
          <a:prstGeom prst="rect">
            <a:avLst/>
          </a:prstGeom>
        </p:spPr>
      </p:pic>
      <p:sp>
        <p:nvSpPr>
          <p:cNvPr id="44" name="Speech Bubble: Oval 43">
            <a:extLst>
              <a:ext uri="{FF2B5EF4-FFF2-40B4-BE49-F238E27FC236}">
                <a16:creationId xmlns:a16="http://schemas.microsoft.com/office/drawing/2014/main" id="{1E6E6380-3165-4396-9084-A8DD52C52BD6}"/>
              </a:ext>
            </a:extLst>
          </p:cNvPr>
          <p:cNvSpPr/>
          <p:nvPr/>
        </p:nvSpPr>
        <p:spPr>
          <a:xfrm>
            <a:off x="6978563" y="1408255"/>
            <a:ext cx="5311760" cy="3510561"/>
          </a:xfrm>
          <a:prstGeom prst="wedgeEllipseCallout">
            <a:avLst>
              <a:gd name="adj1" fmla="val -67437"/>
              <a:gd name="adj2" fmla="val 4265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5049564-9DFF-48C0-A1CE-EBE8D03CF763}"/>
              </a:ext>
            </a:extLst>
          </p:cNvPr>
          <p:cNvSpPr txBox="1"/>
          <p:nvPr/>
        </p:nvSpPr>
        <p:spPr>
          <a:xfrm>
            <a:off x="7649801" y="2040150"/>
            <a:ext cx="4119716" cy="2246769"/>
          </a:xfrm>
          <a:prstGeom prst="rect">
            <a:avLst/>
          </a:prstGeom>
          <a:noFill/>
        </p:spPr>
        <p:txBody>
          <a:bodyPr wrap="square" rtlCol="0">
            <a:spAutoFit/>
          </a:bodyPr>
          <a:lstStyle/>
          <a:p>
            <a:pPr algn="just"/>
            <a:r>
              <a:rPr lang="en-US" sz="2800" b="1" dirty="0"/>
              <a:t>Các bạn thú trong đây đều có 1 bài toán chưa biết cách giải. Các bạn nhỏ lớp 5B cùng giúp các bạn thú giải các bài toán đó nhé!</a:t>
            </a:r>
          </a:p>
        </p:txBody>
      </p:sp>
    </p:spTree>
    <p:extLst>
      <p:ext uri="{BB962C8B-B14F-4D97-AF65-F5344CB8AC3E}">
        <p14:creationId xmlns:p14="http://schemas.microsoft.com/office/powerpoint/2010/main" val="3206326917"/>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800"/>
                                        <p:tgtEl>
                                          <p:spTgt spid="40"/>
                                        </p:tgtEl>
                                      </p:cBhvr>
                                    </p:animEffect>
                                    <p:anim calcmode="lin" valueType="num">
                                      <p:cBhvr>
                                        <p:cTn id="8" dur="800" fill="hold"/>
                                        <p:tgtEl>
                                          <p:spTgt spid="40"/>
                                        </p:tgtEl>
                                        <p:attrNameLst>
                                          <p:attrName>ppt_x</p:attrName>
                                        </p:attrNameLst>
                                      </p:cBhvr>
                                      <p:tavLst>
                                        <p:tav tm="0">
                                          <p:val>
                                            <p:strVal val="#ppt_x"/>
                                          </p:val>
                                        </p:tav>
                                        <p:tav tm="100000">
                                          <p:val>
                                            <p:strVal val="#ppt_x"/>
                                          </p:val>
                                        </p:tav>
                                      </p:tavLst>
                                    </p:anim>
                                    <p:anim calcmode="lin" valueType="num">
                                      <p:cBhvr>
                                        <p:cTn id="9" dur="8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700"/>
                                        <p:tgtEl>
                                          <p:spTgt spid="39"/>
                                        </p:tgtEl>
                                      </p:cBhvr>
                                    </p:animEffect>
                                    <p:anim calcmode="lin" valueType="num">
                                      <p:cBhvr>
                                        <p:cTn id="13" dur="700" fill="hold"/>
                                        <p:tgtEl>
                                          <p:spTgt spid="39"/>
                                        </p:tgtEl>
                                        <p:attrNameLst>
                                          <p:attrName>ppt_x</p:attrName>
                                        </p:attrNameLst>
                                      </p:cBhvr>
                                      <p:tavLst>
                                        <p:tav tm="0">
                                          <p:val>
                                            <p:strVal val="#ppt_x"/>
                                          </p:val>
                                        </p:tav>
                                        <p:tav tm="100000">
                                          <p:val>
                                            <p:strVal val="#ppt_x"/>
                                          </p:val>
                                        </p:tav>
                                      </p:tavLst>
                                    </p:anim>
                                    <p:anim calcmode="lin" valueType="num">
                                      <p:cBhvr>
                                        <p:cTn id="14" dur="7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800"/>
                                        <p:tgtEl>
                                          <p:spTgt spid="41"/>
                                        </p:tgtEl>
                                      </p:cBhvr>
                                    </p:animEffect>
                                    <p:anim calcmode="lin" valueType="num">
                                      <p:cBhvr>
                                        <p:cTn id="18" dur="800" fill="hold"/>
                                        <p:tgtEl>
                                          <p:spTgt spid="41"/>
                                        </p:tgtEl>
                                        <p:attrNameLst>
                                          <p:attrName>ppt_x</p:attrName>
                                        </p:attrNameLst>
                                      </p:cBhvr>
                                      <p:tavLst>
                                        <p:tav tm="0">
                                          <p:val>
                                            <p:strVal val="#ppt_x"/>
                                          </p:val>
                                        </p:tav>
                                        <p:tav tm="100000">
                                          <p:val>
                                            <p:strVal val="#ppt_x"/>
                                          </p:val>
                                        </p:tav>
                                      </p:tavLst>
                                    </p:anim>
                                    <p:anim calcmode="lin" valueType="num">
                                      <p:cBhvr>
                                        <p:cTn id="19" dur="800" fill="hold"/>
                                        <p:tgtEl>
                                          <p:spTgt spid="41"/>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750"/>
                                        <p:tgtEl>
                                          <p:spTgt spid="42"/>
                                        </p:tgtEl>
                                      </p:cBhvr>
                                    </p:animEffect>
                                  </p:childTnLst>
                                </p:cTn>
                              </p:par>
                              <p:par>
                                <p:cTn id="23" presetID="42"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700"/>
                                        <p:tgtEl>
                                          <p:spTgt spid="38"/>
                                        </p:tgtEl>
                                      </p:cBhvr>
                                    </p:animEffect>
                                    <p:anim calcmode="lin" valueType="num">
                                      <p:cBhvr>
                                        <p:cTn id="26" dur="700" fill="hold"/>
                                        <p:tgtEl>
                                          <p:spTgt spid="38"/>
                                        </p:tgtEl>
                                        <p:attrNameLst>
                                          <p:attrName>ppt_x</p:attrName>
                                        </p:attrNameLst>
                                      </p:cBhvr>
                                      <p:tavLst>
                                        <p:tav tm="0">
                                          <p:val>
                                            <p:strVal val="#ppt_x"/>
                                          </p:val>
                                        </p:tav>
                                        <p:tav tm="100000">
                                          <p:val>
                                            <p:strVal val="#ppt_x"/>
                                          </p:val>
                                        </p:tav>
                                      </p:tavLst>
                                    </p:anim>
                                    <p:anim calcmode="lin" valueType="num">
                                      <p:cBhvr>
                                        <p:cTn id="27" dur="700" fill="hold"/>
                                        <p:tgtEl>
                                          <p:spTgt spid="38"/>
                                        </p:tgtEl>
                                        <p:attrNameLst>
                                          <p:attrName>ppt_y</p:attrName>
                                        </p:attrNameLst>
                                      </p:cBhvr>
                                      <p:tavLst>
                                        <p:tav tm="0">
                                          <p:val>
                                            <p:strVal val="#ppt_y+.1"/>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1+#ppt_w/2"/>
                                          </p:val>
                                        </p:tav>
                                        <p:tav tm="100000">
                                          <p:val>
                                            <p:strVal val="#ppt_x"/>
                                          </p:val>
                                        </p:tav>
                                      </p:tavLst>
                                    </p:anim>
                                    <p:anim calcmode="lin" valueType="num">
                                      <p:cBhvr additive="base">
                                        <p:cTn id="31" dur="500" fill="hold"/>
                                        <p:tgtEl>
                                          <p:spTgt spid="43"/>
                                        </p:tgtEl>
                                        <p:attrNameLst>
                                          <p:attrName>ppt_y</p:attrName>
                                        </p:attrNameLst>
                                      </p:cBhvr>
                                      <p:tavLst>
                                        <p:tav tm="0">
                                          <p:val>
                                            <p:strVal val="#ppt_y"/>
                                          </p:val>
                                        </p:tav>
                                        <p:tav tm="100000">
                                          <p:val>
                                            <p:strVal val="#ppt_y"/>
                                          </p:val>
                                        </p:tav>
                                      </p:tavLst>
                                    </p:anim>
                                  </p:childTnLst>
                                </p:cTn>
                              </p:par>
                            </p:childTnLst>
                          </p:cTn>
                        </p:par>
                        <p:par>
                          <p:cTn id="32" fill="hold">
                            <p:stCondLst>
                              <p:cond delay="80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1000"/>
                                        <p:tgtEl>
                                          <p:spTgt spid="45"/>
                                        </p:tgtEl>
                                      </p:cBhvr>
                                    </p:animEffect>
                                    <p:anim calcmode="lin" valueType="num">
                                      <p:cBhvr>
                                        <p:cTn id="41" dur="1000" fill="hold"/>
                                        <p:tgtEl>
                                          <p:spTgt spid="45"/>
                                        </p:tgtEl>
                                        <p:attrNameLst>
                                          <p:attrName>ppt_x</p:attrName>
                                        </p:attrNameLst>
                                      </p:cBhvr>
                                      <p:tavLst>
                                        <p:tav tm="0">
                                          <p:val>
                                            <p:strVal val="#ppt_x"/>
                                          </p:val>
                                        </p:tav>
                                        <p:tav tm="100000">
                                          <p:val>
                                            <p:strVal val="#ppt_x"/>
                                          </p:val>
                                        </p:tav>
                                      </p:tavLst>
                                    </p:anim>
                                    <p:anim calcmode="lin" valueType="num">
                                      <p:cBhvr>
                                        <p:cTn id="4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9">
            <a:extLst>
              <a:ext uri="{FF2B5EF4-FFF2-40B4-BE49-F238E27FC236}">
                <a16:creationId xmlns:a16="http://schemas.microsoft.com/office/drawing/2014/main" id="{E702A315-1C5A-4221-A3E4-1A25B233F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928" y="645870"/>
            <a:ext cx="3775078" cy="5551401"/>
          </a:xfrm>
          <a:prstGeom prst="rect">
            <a:avLst/>
          </a:prstGeom>
        </p:spPr>
      </p:pic>
      <p:grpSp>
        <p:nvGrpSpPr>
          <p:cNvPr id="3" name="组合 2"/>
          <p:cNvGrpSpPr/>
          <p:nvPr/>
        </p:nvGrpSpPr>
        <p:grpSpPr>
          <a:xfrm>
            <a:off x="285135" y="4847048"/>
            <a:ext cx="12367847" cy="2505456"/>
            <a:chOff x="-175847" y="4352544"/>
            <a:chExt cx="12367847" cy="2505456"/>
          </a:xfrm>
        </p:grpSpPr>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grpSp>
        <p:nvGrpSpPr>
          <p:cNvPr id="7" name="组合 25">
            <a:extLst>
              <a:ext uri="{FF2B5EF4-FFF2-40B4-BE49-F238E27FC236}">
                <a16:creationId xmlns:a16="http://schemas.microsoft.com/office/drawing/2014/main" id="{3EEB55C2-6BBB-928D-2383-F48D903FFE97}"/>
              </a:ext>
            </a:extLst>
          </p:cNvPr>
          <p:cNvGrpSpPr/>
          <p:nvPr/>
        </p:nvGrpSpPr>
        <p:grpSpPr>
          <a:xfrm>
            <a:off x="2155568" y="224390"/>
            <a:ext cx="1170998" cy="844988"/>
            <a:chOff x="5315148" y="2888785"/>
            <a:chExt cx="1170998" cy="844988"/>
          </a:xfrm>
        </p:grpSpPr>
        <p:sp>
          <p:nvSpPr>
            <p:cNvPr id="8" name="PA_库_文本框 35">
              <a:extLst>
                <a:ext uri="{FF2B5EF4-FFF2-40B4-BE49-F238E27FC236}">
                  <a16:creationId xmlns:a16="http://schemas.microsoft.com/office/drawing/2014/main" id="{CB3A85A9-CD7B-FE67-FDFC-59B87F0B5011}"/>
                </a:ext>
              </a:extLst>
            </p:cNvPr>
            <p:cNvSpPr txBox="1"/>
            <p:nvPr>
              <p:custDataLst>
                <p:tags r:id="rId1"/>
              </p:custDataLst>
            </p:nvPr>
          </p:nvSpPr>
          <p:spPr>
            <a:xfrm>
              <a:off x="5435997" y="2958034"/>
              <a:ext cx="917239" cy="523220"/>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err="1">
                  <a:ln>
                    <a:noFill/>
                  </a:ln>
                  <a:solidFill>
                    <a:schemeClr val="accent6">
                      <a:lumMod val="75000"/>
                    </a:schemeClr>
                  </a:solidFill>
                  <a:effectLst/>
                  <a:uLnTx/>
                  <a:uFillTx/>
                  <a:latin typeface="+mn-lt"/>
                  <a:ea typeface="汉仪帅线体简" panose="00020600040101010101" pitchFamily="18" charset="-122"/>
                  <a:cs typeface="Calibri" panose="020F0502020204030204" pitchFamily="34" charset="0"/>
                </a:rPr>
                <a:t>Bài</a:t>
              </a:r>
              <a:r>
                <a:rPr kumimoji="0" lang="en-US" altLang="zh-CN"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汉仪帅线体简" panose="00020600040101010101" pitchFamily="18" charset="-122"/>
                  <a:cs typeface="Calibri" panose="020F0502020204030204" pitchFamily="34" charset="0"/>
                </a:rPr>
                <a:t> 1</a:t>
              </a:r>
            </a:p>
          </p:txBody>
        </p:sp>
        <p:sp>
          <p:nvSpPr>
            <p:cNvPr id="9" name="PA_库_任意多边形 45">
              <a:extLst>
                <a:ext uri="{FF2B5EF4-FFF2-40B4-BE49-F238E27FC236}">
                  <a16:creationId xmlns:a16="http://schemas.microsoft.com/office/drawing/2014/main" id="{5F296F2C-CFAA-81A4-36E3-EB1DC5DA2250}"/>
                </a:ext>
              </a:extLst>
            </p:cNvPr>
            <p:cNvSpPr/>
            <p:nvPr>
              <p:custDataLst>
                <p:tags r:id="rId2"/>
              </p:custDataLst>
            </p:nvPr>
          </p:nvSpPr>
          <p:spPr>
            <a:xfrm rot="16200000" flipV="1">
              <a:off x="5478153" y="2725780"/>
              <a:ext cx="8449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F08D1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sp>
        <p:nvSpPr>
          <p:cNvPr id="10" name="Text Box 4">
            <a:extLst>
              <a:ext uri="{FF2B5EF4-FFF2-40B4-BE49-F238E27FC236}">
                <a16:creationId xmlns:a16="http://schemas.microsoft.com/office/drawing/2014/main" id="{32DAB79E-DEB6-D279-66DC-AE89A10BEF4A}"/>
              </a:ext>
            </a:extLst>
          </p:cNvPr>
          <p:cNvSpPr txBox="1"/>
          <p:nvPr/>
        </p:nvSpPr>
        <p:spPr>
          <a:xfrm>
            <a:off x="3364652" y="235023"/>
            <a:ext cx="939681" cy="707886"/>
          </a:xfrm>
          <a:prstGeom prst="rect">
            <a:avLst/>
          </a:prstGeom>
          <a:noFill/>
          <a:ln w="9525">
            <a:noFill/>
          </a:ln>
        </p:spPr>
        <p:txBody>
          <a:bodyPr wrap="none">
            <a:spAutoFit/>
          </a:bodyPr>
          <a:lstStyle/>
          <a:p>
            <a:r>
              <a:rPr lang="en-US" altLang="zh-CN" sz="4000" b="1" dirty="0" err="1">
                <a:solidFill>
                  <a:schemeClr val="accent6">
                    <a:lumMod val="75000"/>
                  </a:schemeClr>
                </a:solidFill>
                <a:ea typeface="SimSun" panose="02010600030101010101" pitchFamily="2" charset="-122"/>
              </a:rPr>
              <a:t>Số</a:t>
            </a:r>
            <a:r>
              <a:rPr lang="en-US" altLang="zh-CN" sz="4000" b="1" dirty="0">
                <a:solidFill>
                  <a:schemeClr val="accent6">
                    <a:lumMod val="75000"/>
                  </a:schemeClr>
                </a:solidFill>
                <a:ea typeface="SimSun" panose="02010600030101010101" pitchFamily="2" charset="-122"/>
              </a:rPr>
              <a:t>?</a:t>
            </a:r>
          </a:p>
        </p:txBody>
      </p:sp>
      <p:sp>
        <p:nvSpPr>
          <p:cNvPr id="13" name="Rectangle 12">
            <a:extLst>
              <a:ext uri="{FF2B5EF4-FFF2-40B4-BE49-F238E27FC236}">
                <a16:creationId xmlns:a16="http://schemas.microsoft.com/office/drawing/2014/main" id="{E0FF3CED-C64B-792E-571B-50D4B1C8DC48}"/>
              </a:ext>
            </a:extLst>
          </p:cNvPr>
          <p:cNvSpPr/>
          <p:nvPr/>
        </p:nvSpPr>
        <p:spPr>
          <a:xfrm>
            <a:off x="3806456" y="1073888"/>
            <a:ext cx="7028121" cy="118021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49656D5-F5C1-6C46-4606-3D7597B833E2}"/>
              </a:ext>
            </a:extLst>
          </p:cNvPr>
          <p:cNvSpPr txBox="1"/>
          <p:nvPr/>
        </p:nvSpPr>
        <p:spPr>
          <a:xfrm>
            <a:off x="3955312" y="1265274"/>
            <a:ext cx="6220046" cy="461665"/>
          </a:xfrm>
          <a:prstGeom prst="rect">
            <a:avLst/>
          </a:prstGeom>
          <a:noFill/>
        </p:spPr>
        <p:txBody>
          <a:bodyPr wrap="square" rtlCol="0">
            <a:spAutoFit/>
          </a:bodyPr>
          <a:lstStyle/>
          <a:p>
            <a:r>
              <a:rPr lang="en-US" sz="2400" dirty="0" err="1"/>
              <a:t>Mẫu</a:t>
            </a:r>
            <a:r>
              <a:rPr lang="en-US" sz="2400" dirty="0"/>
              <a:t>: 72 km/h =           m/s </a:t>
            </a:r>
          </a:p>
        </p:txBody>
      </p:sp>
      <p:sp>
        <p:nvSpPr>
          <p:cNvPr id="26" name="TextBox 25">
            <a:extLst>
              <a:ext uri="{FF2B5EF4-FFF2-40B4-BE49-F238E27FC236}">
                <a16:creationId xmlns:a16="http://schemas.microsoft.com/office/drawing/2014/main" id="{243581F3-AB40-DBAD-1626-C257D82543B4}"/>
              </a:ext>
            </a:extLst>
          </p:cNvPr>
          <p:cNvSpPr txBox="1"/>
          <p:nvPr/>
        </p:nvSpPr>
        <p:spPr>
          <a:xfrm>
            <a:off x="3987210" y="1775637"/>
            <a:ext cx="6220046" cy="461665"/>
          </a:xfrm>
          <a:prstGeom prst="rect">
            <a:avLst/>
          </a:prstGeom>
          <a:noFill/>
        </p:spPr>
        <p:txBody>
          <a:bodyPr wrap="square" rtlCol="0">
            <a:spAutoFit/>
          </a:bodyPr>
          <a:lstStyle/>
          <a:p>
            <a:r>
              <a:rPr lang="en-US" sz="2400" dirty="0"/>
              <a:t>72 km/h = (72 000 : 3 600) m/s = 20 m/s</a:t>
            </a:r>
          </a:p>
        </p:txBody>
      </p:sp>
      <p:sp>
        <p:nvSpPr>
          <p:cNvPr id="27" name="Rectangle 26">
            <a:extLst>
              <a:ext uri="{FF2B5EF4-FFF2-40B4-BE49-F238E27FC236}">
                <a16:creationId xmlns:a16="http://schemas.microsoft.com/office/drawing/2014/main" id="{A3842520-DD62-B69B-7CEF-5A84B8A0C18E}"/>
              </a:ext>
            </a:extLst>
          </p:cNvPr>
          <p:cNvSpPr/>
          <p:nvPr/>
        </p:nvSpPr>
        <p:spPr>
          <a:xfrm>
            <a:off x="6113721" y="1244009"/>
            <a:ext cx="574158" cy="43593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0" name="Rectangle 1">
            <a:extLst>
              <a:ext uri="{FF2B5EF4-FFF2-40B4-BE49-F238E27FC236}">
                <a16:creationId xmlns:a16="http://schemas.microsoft.com/office/drawing/2014/main" id="{A74B216A-8361-0902-32DD-4DE1B9075742}"/>
              </a:ext>
            </a:extLst>
          </p:cNvPr>
          <p:cNvSpPr>
            <a:spLocks noChangeArrowheads="1"/>
          </p:cNvSpPr>
          <p:nvPr/>
        </p:nvSpPr>
        <p:spPr bwMode="auto">
          <a:xfrm>
            <a:off x="838200" y="3817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Box 30">
            <a:extLst>
              <a:ext uri="{FF2B5EF4-FFF2-40B4-BE49-F238E27FC236}">
                <a16:creationId xmlns:a16="http://schemas.microsoft.com/office/drawing/2014/main" id="{32B631D2-5091-1753-0A9A-2E6C718824C1}"/>
              </a:ext>
            </a:extLst>
          </p:cNvPr>
          <p:cNvSpPr txBox="1"/>
          <p:nvPr/>
        </p:nvSpPr>
        <p:spPr>
          <a:xfrm>
            <a:off x="3381153" y="2764465"/>
            <a:ext cx="4795284" cy="646331"/>
          </a:xfrm>
          <a:prstGeom prst="rect">
            <a:avLst/>
          </a:prstGeom>
          <a:noFill/>
        </p:spPr>
        <p:txBody>
          <a:bodyPr wrap="square" rtlCol="0">
            <a:spAutoFit/>
          </a:bodyPr>
          <a:lstStyle/>
          <a:p>
            <a:r>
              <a:rPr lang="pt-BR" sz="3600" b="0" i="0" dirty="0">
                <a:solidFill>
                  <a:srgbClr val="000000"/>
                </a:solidFill>
                <a:effectLst/>
                <a:latin typeface="Cambria" panose="02040503050406030204" pitchFamily="18" charset="0"/>
                <a:ea typeface="Cambria" panose="02040503050406030204" pitchFamily="18" charset="0"/>
              </a:rPr>
              <a:t>a) 108 km/h = </a:t>
            </a:r>
            <a:r>
              <a:rPr lang="pt-BR" sz="3600" b="0" i="0" dirty="0">
                <a:solidFill>
                  <a:srgbClr val="FF0000"/>
                </a:solidFill>
                <a:effectLst/>
                <a:latin typeface="Cambria" panose="02040503050406030204" pitchFamily="18" charset="0"/>
                <a:ea typeface="Cambria" panose="02040503050406030204" pitchFamily="18" charset="0"/>
              </a:rPr>
              <a:t>      </a:t>
            </a:r>
            <a:r>
              <a:rPr lang="pt-BR" sz="3600" b="0" i="0" dirty="0">
                <a:solidFill>
                  <a:srgbClr val="000000"/>
                </a:solidFill>
                <a:effectLst/>
                <a:latin typeface="Cambria" panose="02040503050406030204" pitchFamily="18" charset="0"/>
                <a:ea typeface="Cambria" panose="02040503050406030204" pitchFamily="18" charset="0"/>
              </a:rPr>
              <a:t> m/s</a:t>
            </a:r>
            <a:endParaRPr lang="en-US" sz="3600" dirty="0">
              <a:latin typeface="Cambria" panose="02040503050406030204" pitchFamily="18" charset="0"/>
              <a:ea typeface="Cambria" panose="02040503050406030204" pitchFamily="18" charset="0"/>
            </a:endParaRPr>
          </a:p>
        </p:txBody>
      </p:sp>
      <p:sp>
        <p:nvSpPr>
          <p:cNvPr id="1024" name="Rectangle 1023">
            <a:extLst>
              <a:ext uri="{FF2B5EF4-FFF2-40B4-BE49-F238E27FC236}">
                <a16:creationId xmlns:a16="http://schemas.microsoft.com/office/drawing/2014/main" id="{28D7309C-16AE-4A83-E6F9-E19604ED9868}"/>
              </a:ext>
            </a:extLst>
          </p:cNvPr>
          <p:cNvSpPr/>
          <p:nvPr/>
        </p:nvSpPr>
        <p:spPr>
          <a:xfrm>
            <a:off x="6337004" y="2860158"/>
            <a:ext cx="669852" cy="47846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025" name="TextBox 1024">
            <a:extLst>
              <a:ext uri="{FF2B5EF4-FFF2-40B4-BE49-F238E27FC236}">
                <a16:creationId xmlns:a16="http://schemas.microsoft.com/office/drawing/2014/main" id="{9B6D21C8-17D1-8001-BE67-559B00F03985}"/>
              </a:ext>
            </a:extLst>
          </p:cNvPr>
          <p:cNvSpPr txBox="1"/>
          <p:nvPr/>
        </p:nvSpPr>
        <p:spPr>
          <a:xfrm>
            <a:off x="4774018" y="3774558"/>
            <a:ext cx="5847908" cy="1200329"/>
          </a:xfrm>
          <a:prstGeom prst="rect">
            <a:avLst/>
          </a:prstGeom>
          <a:noFill/>
        </p:spPr>
        <p:txBody>
          <a:bodyPr wrap="square" rtlCol="0">
            <a:spAutoFit/>
          </a:bodyPr>
          <a:lstStyle/>
          <a:p>
            <a:r>
              <a:rPr lang="pt-BR" sz="3600" b="0" i="0" dirty="0">
                <a:solidFill>
                  <a:srgbClr val="000000"/>
                </a:solidFill>
                <a:effectLst/>
                <a:latin typeface="Cambria" panose="02040503050406030204" pitchFamily="18" charset="0"/>
                <a:ea typeface="Cambria" panose="02040503050406030204" pitchFamily="18" charset="0"/>
              </a:rPr>
              <a:t>b) 18 km/h =        m/s</a:t>
            </a:r>
          </a:p>
          <a:p>
            <a:endParaRPr lang="pt-BR" sz="3600" b="0" i="0" dirty="0">
              <a:solidFill>
                <a:srgbClr val="000000"/>
              </a:solidFill>
              <a:effectLst/>
              <a:latin typeface="Cambria" panose="02040503050406030204" pitchFamily="18" charset="0"/>
              <a:ea typeface="Cambria" panose="02040503050406030204" pitchFamily="18" charset="0"/>
            </a:endParaRPr>
          </a:p>
        </p:txBody>
      </p:sp>
      <p:sp>
        <p:nvSpPr>
          <p:cNvPr id="1026" name="Rectangle 1025">
            <a:extLst>
              <a:ext uri="{FF2B5EF4-FFF2-40B4-BE49-F238E27FC236}">
                <a16:creationId xmlns:a16="http://schemas.microsoft.com/office/drawing/2014/main" id="{68184F71-B0C4-9C4D-33D3-12F759B055EB}"/>
              </a:ext>
            </a:extLst>
          </p:cNvPr>
          <p:cNvSpPr/>
          <p:nvPr/>
        </p:nvSpPr>
        <p:spPr>
          <a:xfrm>
            <a:off x="7506585" y="3848985"/>
            <a:ext cx="669852" cy="47846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027" name="Rectangle 1026">
            <a:extLst>
              <a:ext uri="{FF2B5EF4-FFF2-40B4-BE49-F238E27FC236}">
                <a16:creationId xmlns:a16="http://schemas.microsoft.com/office/drawing/2014/main" id="{41753C50-C878-45AC-E142-06C61E4BDF12}"/>
              </a:ext>
            </a:extLst>
          </p:cNvPr>
          <p:cNvSpPr/>
          <p:nvPr/>
        </p:nvSpPr>
        <p:spPr>
          <a:xfrm>
            <a:off x="6340548" y="2863702"/>
            <a:ext cx="669852" cy="47846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30</a:t>
            </a:r>
          </a:p>
        </p:txBody>
      </p:sp>
      <p:sp>
        <p:nvSpPr>
          <p:cNvPr id="1028" name="Rectangle 1027">
            <a:extLst>
              <a:ext uri="{FF2B5EF4-FFF2-40B4-BE49-F238E27FC236}">
                <a16:creationId xmlns:a16="http://schemas.microsoft.com/office/drawing/2014/main" id="{2EEF050F-C775-6E64-993B-8991ABB02144}"/>
              </a:ext>
            </a:extLst>
          </p:cNvPr>
          <p:cNvSpPr/>
          <p:nvPr/>
        </p:nvSpPr>
        <p:spPr>
          <a:xfrm>
            <a:off x="7499497" y="3841897"/>
            <a:ext cx="669852" cy="496187"/>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5</a:t>
            </a:r>
          </a:p>
        </p:txBody>
      </p:sp>
      <p:pic>
        <p:nvPicPr>
          <p:cNvPr id="1029" name="图片 29">
            <a:extLst>
              <a:ext uri="{FF2B5EF4-FFF2-40B4-BE49-F238E27FC236}">
                <a16:creationId xmlns:a16="http://schemas.microsoft.com/office/drawing/2014/main" id="{C7CA1F18-6366-A89A-49D1-DCFFD48F96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518" y="4364182"/>
            <a:ext cx="3048000" cy="2493818"/>
          </a:xfrm>
          <a:prstGeom prst="rect">
            <a:avLst/>
          </a:prstGeom>
        </p:spPr>
      </p:pic>
      <p:sp>
        <p:nvSpPr>
          <p:cNvPr id="1030" name="Speech Bubble: Oval 1029">
            <a:extLst>
              <a:ext uri="{FF2B5EF4-FFF2-40B4-BE49-F238E27FC236}">
                <a16:creationId xmlns:a16="http://schemas.microsoft.com/office/drawing/2014/main" id="{9C4962B2-AF33-B45A-A836-799C7136D1CC}"/>
              </a:ext>
            </a:extLst>
          </p:cNvPr>
          <p:cNvSpPr/>
          <p:nvPr/>
        </p:nvSpPr>
        <p:spPr>
          <a:xfrm>
            <a:off x="3938716" y="4949469"/>
            <a:ext cx="5210728" cy="2042182"/>
          </a:xfrm>
          <a:prstGeom prst="wedgeEllipseCallout">
            <a:avLst>
              <a:gd name="adj1" fmla="val -65365"/>
              <a:gd name="adj2" fmla="val -45347"/>
            </a:avLst>
          </a:prstGeom>
          <a:solidFill>
            <a:srgbClr val="FFFFD5"/>
          </a:solidFill>
          <a:ln w="38100">
            <a:solidFill>
              <a:srgbClr val="388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50000"/>
                  </a:schemeClr>
                </a:solidFill>
              </a:rPr>
              <a:t>Các bạn hãy giúp </a:t>
            </a:r>
            <a:r>
              <a:rPr lang="en-US" sz="2800" b="1" dirty="0" err="1">
                <a:solidFill>
                  <a:schemeClr val="accent1">
                    <a:lumMod val="50000"/>
                  </a:schemeClr>
                </a:solidFill>
              </a:rPr>
              <a:t>tôi</a:t>
            </a:r>
            <a:r>
              <a:rPr lang="en-US" sz="2800" b="1" dirty="0">
                <a:solidFill>
                  <a:schemeClr val="accent1">
                    <a:lumMod val="50000"/>
                  </a:schemeClr>
                </a:solidFill>
              </a:rPr>
              <a:t> </a:t>
            </a:r>
            <a:r>
              <a:rPr lang="en-US" sz="2800" b="1" dirty="0" err="1">
                <a:solidFill>
                  <a:schemeClr val="accent1">
                    <a:lumMod val="50000"/>
                  </a:schemeClr>
                </a:solidFill>
              </a:rPr>
              <a:t>hoàn</a:t>
            </a:r>
            <a:r>
              <a:rPr lang="en-US" sz="2800" b="1" dirty="0">
                <a:solidFill>
                  <a:schemeClr val="accent1">
                    <a:lumMod val="50000"/>
                  </a:schemeClr>
                </a:solidFill>
              </a:rPr>
              <a:t> </a:t>
            </a:r>
            <a:r>
              <a:rPr lang="en-US" sz="2800" b="1" dirty="0" err="1">
                <a:solidFill>
                  <a:schemeClr val="accent1">
                    <a:lumMod val="50000"/>
                  </a:schemeClr>
                </a:solidFill>
              </a:rPr>
              <a:t>thành</a:t>
            </a:r>
            <a:r>
              <a:rPr lang="en-US" sz="2800" b="1" dirty="0">
                <a:solidFill>
                  <a:schemeClr val="accent1">
                    <a:lumMod val="50000"/>
                  </a:schemeClr>
                </a:solidFill>
              </a:rPr>
              <a:t> </a:t>
            </a:r>
            <a:r>
              <a:rPr lang="en-US" sz="2800" b="1" dirty="0" err="1">
                <a:solidFill>
                  <a:schemeClr val="accent1">
                    <a:lumMod val="50000"/>
                  </a:schemeClr>
                </a:solidFill>
              </a:rPr>
              <a:t>bài</a:t>
            </a:r>
            <a:r>
              <a:rPr lang="en-US" sz="2800" b="1" dirty="0">
                <a:solidFill>
                  <a:schemeClr val="accent1">
                    <a:lumMod val="50000"/>
                  </a:schemeClr>
                </a:solidFill>
              </a:rPr>
              <a:t> </a:t>
            </a:r>
            <a:r>
              <a:rPr lang="en-US" sz="2800" b="1" dirty="0" err="1">
                <a:solidFill>
                  <a:schemeClr val="accent1">
                    <a:lumMod val="50000"/>
                  </a:schemeClr>
                </a:solidFill>
              </a:rPr>
              <a:t>tập</a:t>
            </a:r>
            <a:r>
              <a:rPr lang="en-US" sz="2800" b="1" dirty="0">
                <a:solidFill>
                  <a:schemeClr val="accent1">
                    <a:lumMod val="50000"/>
                  </a:schemeClr>
                </a:solidFill>
              </a:rPr>
              <a:t> </a:t>
            </a:r>
            <a:r>
              <a:rPr lang="en-US" sz="2800" b="1" dirty="0" err="1">
                <a:solidFill>
                  <a:schemeClr val="accent1">
                    <a:lumMod val="50000"/>
                  </a:schemeClr>
                </a:solidFill>
              </a:rPr>
              <a:t>nhé</a:t>
            </a:r>
            <a:r>
              <a:rPr lang="en-US" sz="2800" b="1" dirty="0">
                <a:solidFill>
                  <a:schemeClr val="accent1">
                    <a:lumMod val="50000"/>
                  </a:schemeClr>
                </a:solidFill>
              </a:rPr>
              <a:t>!</a:t>
            </a:r>
          </a:p>
        </p:txBody>
      </p:sp>
    </p:spTree>
    <p:extLst>
      <p:ext uri="{BB962C8B-B14F-4D97-AF65-F5344CB8AC3E}">
        <p14:creationId xmlns:p14="http://schemas.microsoft.com/office/powerpoint/2010/main" val="364657159"/>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24"/>
                                        </p:tgtEl>
                                        <p:attrNameLst>
                                          <p:attrName>style.visibility</p:attrName>
                                        </p:attrNameLst>
                                      </p:cBhvr>
                                      <p:to>
                                        <p:strVal val="visible"/>
                                      </p:to>
                                    </p:set>
                                    <p:animEffect transition="in" filter="wipe(down)">
                                      <p:cBhvr>
                                        <p:cTn id="25" dur="500"/>
                                        <p:tgtEl>
                                          <p:spTgt spid="102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25"/>
                                        </p:tgtEl>
                                        <p:attrNameLst>
                                          <p:attrName>style.visibility</p:attrName>
                                        </p:attrNameLst>
                                      </p:cBhvr>
                                      <p:to>
                                        <p:strVal val="visible"/>
                                      </p:to>
                                    </p:set>
                                    <p:animEffect transition="in" filter="wipe(down)">
                                      <p:cBhvr>
                                        <p:cTn id="34" dur="500"/>
                                        <p:tgtEl>
                                          <p:spTgt spid="102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fade">
                                      <p:cBhvr>
                                        <p:cTn id="39" dur="1000"/>
                                        <p:tgtEl>
                                          <p:spTgt spid="1030"/>
                                        </p:tgtEl>
                                      </p:cBhvr>
                                    </p:animEffect>
                                    <p:anim calcmode="lin" valueType="num">
                                      <p:cBhvr>
                                        <p:cTn id="40" dur="1000" fill="hold"/>
                                        <p:tgtEl>
                                          <p:spTgt spid="1030"/>
                                        </p:tgtEl>
                                        <p:attrNameLst>
                                          <p:attrName>ppt_x</p:attrName>
                                        </p:attrNameLst>
                                      </p:cBhvr>
                                      <p:tavLst>
                                        <p:tav tm="0">
                                          <p:val>
                                            <p:strVal val="#ppt_x"/>
                                          </p:val>
                                        </p:tav>
                                        <p:tav tm="100000">
                                          <p:val>
                                            <p:strVal val="#ppt_x"/>
                                          </p:val>
                                        </p:tav>
                                      </p:tavLst>
                                    </p:anim>
                                    <p:anim calcmode="lin" valueType="num">
                                      <p:cBhvr>
                                        <p:cTn id="41" dur="1000" fill="hold"/>
                                        <p:tgtEl>
                                          <p:spTgt spid="10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29"/>
                                        </p:tgtEl>
                                        <p:attrNameLst>
                                          <p:attrName>style.visibility</p:attrName>
                                        </p:attrNameLst>
                                      </p:cBhvr>
                                      <p:to>
                                        <p:strVal val="visible"/>
                                      </p:to>
                                    </p:set>
                                    <p:animEffect transition="in" filter="fade">
                                      <p:cBhvr>
                                        <p:cTn id="44" dur="1000"/>
                                        <p:tgtEl>
                                          <p:spTgt spid="1029"/>
                                        </p:tgtEl>
                                      </p:cBhvr>
                                    </p:animEffect>
                                    <p:anim calcmode="lin" valueType="num">
                                      <p:cBhvr>
                                        <p:cTn id="45" dur="1000" fill="hold"/>
                                        <p:tgtEl>
                                          <p:spTgt spid="1029"/>
                                        </p:tgtEl>
                                        <p:attrNameLst>
                                          <p:attrName>ppt_x</p:attrName>
                                        </p:attrNameLst>
                                      </p:cBhvr>
                                      <p:tavLst>
                                        <p:tav tm="0">
                                          <p:val>
                                            <p:strVal val="#ppt_x"/>
                                          </p:val>
                                        </p:tav>
                                        <p:tav tm="100000">
                                          <p:val>
                                            <p:strVal val="#ppt_x"/>
                                          </p:val>
                                        </p:tav>
                                      </p:tavLst>
                                    </p:anim>
                                    <p:anim calcmode="lin" valueType="num">
                                      <p:cBhvr>
                                        <p:cTn id="46"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27"/>
                                        </p:tgtEl>
                                        <p:attrNameLst>
                                          <p:attrName>style.visibility</p:attrName>
                                        </p:attrNameLst>
                                      </p:cBhvr>
                                      <p:to>
                                        <p:strVal val="visible"/>
                                      </p:to>
                                    </p:set>
                                    <p:animEffect transition="in" filter="wipe(down)">
                                      <p:cBhvr>
                                        <p:cTn id="51" dur="500"/>
                                        <p:tgtEl>
                                          <p:spTgt spid="10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wipe(down)">
                                      <p:cBhvr>
                                        <p:cTn id="5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p:bldP spid="26" grpId="0"/>
      <p:bldP spid="27" grpId="0" animBg="1"/>
      <p:bldP spid="31" grpId="0"/>
      <p:bldP spid="1024" grpId="0" animBg="1"/>
      <p:bldP spid="1025" grpId="0"/>
      <p:bldP spid="1026" grpId="0" animBg="1"/>
      <p:bldP spid="1027" grpId="0" animBg="1"/>
      <p:bldP spid="1028" grpId="0" animBg="1"/>
      <p:bldP spid="10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3833FE12-98C5-45D3-B269-DFE55689A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0220" y="2575560"/>
            <a:ext cx="3901440" cy="3901440"/>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9">
            <a:extLst>
              <a:ext uri="{FF2B5EF4-FFF2-40B4-BE49-F238E27FC236}">
                <a16:creationId xmlns:a16="http://schemas.microsoft.com/office/drawing/2014/main" id="{E702A315-1C5A-4221-A3E4-1A25B233F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928" y="645870"/>
            <a:ext cx="3775078" cy="5551401"/>
          </a:xfrm>
          <a:prstGeom prst="rect">
            <a:avLst/>
          </a:prstGeom>
        </p:spPr>
      </p:pic>
      <p:pic>
        <p:nvPicPr>
          <p:cNvPr id="15" name="图片 20">
            <a:extLst>
              <a:ext uri="{FF2B5EF4-FFF2-40B4-BE49-F238E27FC236}">
                <a16:creationId xmlns:a16="http://schemas.microsoft.com/office/drawing/2014/main" id="{F5F7A147-74A8-4D57-AF77-94CD1585D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9989" y="3244708"/>
            <a:ext cx="2608626" cy="3148692"/>
          </a:xfrm>
          <a:prstGeom prst="rect">
            <a:avLst/>
          </a:prstGeom>
        </p:spPr>
      </p:pic>
      <p:pic>
        <p:nvPicPr>
          <p:cNvPr id="16" name="图片 21">
            <a:extLst>
              <a:ext uri="{FF2B5EF4-FFF2-40B4-BE49-F238E27FC236}">
                <a16:creationId xmlns:a16="http://schemas.microsoft.com/office/drawing/2014/main" id="{D4420B19-E1D1-4C0A-B7C0-BA0A66A40A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19" y="4417222"/>
            <a:ext cx="1838450" cy="2219066"/>
          </a:xfrm>
          <a:prstGeom prst="rect">
            <a:avLst/>
          </a:prstGeom>
        </p:spPr>
      </p:pic>
      <p:grpSp>
        <p:nvGrpSpPr>
          <p:cNvPr id="17" name="组合 25">
            <a:extLst>
              <a:ext uri="{FF2B5EF4-FFF2-40B4-BE49-F238E27FC236}">
                <a16:creationId xmlns:a16="http://schemas.microsoft.com/office/drawing/2014/main" id="{7323BD2E-48F9-4639-A730-A02BF4F4718E}"/>
              </a:ext>
            </a:extLst>
          </p:cNvPr>
          <p:cNvGrpSpPr/>
          <p:nvPr/>
        </p:nvGrpSpPr>
        <p:grpSpPr>
          <a:xfrm>
            <a:off x="3127617" y="172293"/>
            <a:ext cx="1170998" cy="823388"/>
            <a:chOff x="5315148" y="2888785"/>
            <a:chExt cx="1170998" cy="823388"/>
          </a:xfrm>
        </p:grpSpPr>
        <p:sp>
          <p:nvSpPr>
            <p:cNvPr id="18" name="PA_库_文本框 35">
              <a:extLst>
                <a:ext uri="{FF2B5EF4-FFF2-40B4-BE49-F238E27FC236}">
                  <a16:creationId xmlns:a16="http://schemas.microsoft.com/office/drawing/2014/main" id="{2E1DFAA5-8E26-43A0-BFB7-9BFAC4E6E3ED}"/>
                </a:ext>
              </a:extLst>
            </p:cNvPr>
            <p:cNvSpPr txBox="1"/>
            <p:nvPr>
              <p:custDataLst>
                <p:tags r:id="rId1"/>
              </p:custDataLst>
            </p:nvPr>
          </p:nvSpPr>
          <p:spPr>
            <a:xfrm>
              <a:off x="5421681" y="2941005"/>
              <a:ext cx="917239" cy="523220"/>
            </a:xfrm>
            <a:prstGeom prst="rect">
              <a:avLst/>
            </a:prstGeom>
            <a:noFill/>
            <a:ln>
              <a:noFill/>
            </a:ln>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38827D"/>
                  </a:solidFill>
                  <a:effectLst/>
                  <a:uLnTx/>
                  <a:uFillTx/>
                  <a:latin typeface="Calibri"/>
                  <a:ea typeface="汉仪帅线体简" panose="00020600040101010101" pitchFamily="18" charset="-122"/>
                  <a:cs typeface="+mn-cs"/>
                </a:rPr>
                <a:t>Bài</a:t>
              </a:r>
              <a:r>
                <a:rPr kumimoji="0" lang="en-US" altLang="zh-CN" sz="2800" b="1" i="0" u="none" strike="noStrike" kern="1200" cap="none" spc="0" normalizeH="0" baseline="0" noProof="0" dirty="0">
                  <a:ln>
                    <a:noFill/>
                  </a:ln>
                  <a:solidFill>
                    <a:srgbClr val="38827D"/>
                  </a:solidFill>
                  <a:effectLst/>
                  <a:uLnTx/>
                  <a:uFillTx/>
                  <a:latin typeface="Calibri"/>
                  <a:ea typeface="汉仪帅线体简" panose="00020600040101010101" pitchFamily="18" charset="-122"/>
                  <a:cs typeface="+mn-cs"/>
                </a:rPr>
                <a:t> 2</a:t>
              </a:r>
            </a:p>
          </p:txBody>
        </p:sp>
        <p:sp>
          <p:nvSpPr>
            <p:cNvPr id="19" name="PA_库_任意多边形 45">
              <a:extLst>
                <a:ext uri="{FF2B5EF4-FFF2-40B4-BE49-F238E27FC236}">
                  <a16:creationId xmlns:a16="http://schemas.microsoft.com/office/drawing/2014/main" id="{4671B983-6B7D-4F45-9BC6-9CADC9699922}"/>
                </a:ext>
              </a:extLst>
            </p:cNvPr>
            <p:cNvSpPr/>
            <p:nvPr>
              <p:custDataLst>
                <p:tags r:id="rId2"/>
              </p:custDataLst>
            </p:nvPr>
          </p:nvSpPr>
          <p:spPr>
            <a:xfrm rot="16200000" flipV="1">
              <a:off x="5488953" y="2714980"/>
              <a:ext cx="8233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38827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nvGrpSpPr>
          <p:cNvPr id="3" name="组合 2"/>
          <p:cNvGrpSpPr/>
          <p:nvPr/>
        </p:nvGrpSpPr>
        <p:grpSpPr>
          <a:xfrm>
            <a:off x="285135" y="4847048"/>
            <a:ext cx="12367847" cy="2505456"/>
            <a:chOff x="-175847" y="4352544"/>
            <a:chExt cx="12367847" cy="2505456"/>
          </a:xfrm>
        </p:grpSpPr>
        <p:pic>
          <p:nvPicPr>
            <p:cNvPr id="4" name="图片 3"/>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24" name="TextBox 23">
            <a:extLst>
              <a:ext uri="{FF2B5EF4-FFF2-40B4-BE49-F238E27FC236}">
                <a16:creationId xmlns:a16="http://schemas.microsoft.com/office/drawing/2014/main" id="{B53208D3-9454-4DB8-84F9-D1DD310EE6C0}"/>
              </a:ext>
            </a:extLst>
          </p:cNvPr>
          <p:cNvSpPr txBox="1"/>
          <p:nvPr/>
        </p:nvSpPr>
        <p:spPr>
          <a:xfrm>
            <a:off x="4428890" y="454384"/>
            <a:ext cx="7507305" cy="1569660"/>
          </a:xfrm>
          <a:prstGeom prst="rect">
            <a:avLst/>
          </a:prstGeom>
          <a:noFill/>
        </p:spPr>
        <p:txBody>
          <a:bodyPr wrap="square">
            <a:spAutoFit/>
          </a:bodyPr>
          <a:lstStyle/>
          <a:p>
            <a:pPr lvl="0" algn="just"/>
            <a:r>
              <a:rPr lang="vi-VN" sz="3200" b="1" noProof="1">
                <a:solidFill>
                  <a:srgbClr val="4BACC6">
                    <a:lumMod val="50000"/>
                  </a:srgbClr>
                </a:solidFill>
                <a:latin typeface="Calibri" panose="020F0502020204030204" pitchFamily="34" charset="0"/>
                <a:cs typeface="Calibri" panose="020F0502020204030204" pitchFamily="34" charset="0"/>
              </a:rPr>
              <a:t>Đà điểu khi cần có thể chạy được 5,25 km trong 5 phút. Tính vận tốc của đà điểu (theo đơn vị m/s).</a:t>
            </a:r>
            <a:endParaRPr kumimoji="0" lang="vi-VN" sz="3200" b="1" i="0" u="none" strike="noStrike" kern="1200" cap="none" spc="0" normalizeH="0" baseline="0" noProof="1">
              <a:ln>
                <a:noFill/>
              </a:ln>
              <a:solidFill>
                <a:srgbClr val="4BACC6">
                  <a:lumMod val="50000"/>
                </a:srgbClr>
              </a:solidFill>
              <a:effectLst/>
              <a:uLnTx/>
              <a:uFillTx/>
              <a:latin typeface="Calibri" panose="020F0502020204030204" pitchFamily="34" charset="0"/>
              <a:ea typeface="+mn-ea"/>
              <a:cs typeface="Calibri" panose="020F0502020204030204" pitchFamily="34" charset="0"/>
            </a:endParaRPr>
          </a:p>
        </p:txBody>
      </p:sp>
      <p:pic>
        <p:nvPicPr>
          <p:cNvPr id="1034" name="Picture 10">
            <a:extLst>
              <a:ext uri="{FF2B5EF4-FFF2-40B4-BE49-F238E27FC236}">
                <a16:creationId xmlns:a16="http://schemas.microsoft.com/office/drawing/2014/main" id="{FB9E4A95-7741-496C-A9C9-E09016799C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3496" y="1023004"/>
            <a:ext cx="856992" cy="856992"/>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5">
            <a:extLst>
              <a:ext uri="{FF2B5EF4-FFF2-40B4-BE49-F238E27FC236}">
                <a16:creationId xmlns:a16="http://schemas.microsoft.com/office/drawing/2014/main" id="{0B5F76B3-98C7-407D-8949-D53380A82FD3}"/>
              </a:ext>
            </a:extLst>
          </p:cNvPr>
          <p:cNvSpPr txBox="1">
            <a:spLocks noChangeArrowheads="1"/>
          </p:cNvSpPr>
          <p:nvPr/>
        </p:nvSpPr>
        <p:spPr bwMode="auto">
          <a:xfrm>
            <a:off x="5007058" y="2522983"/>
            <a:ext cx="225394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Tóm tắt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s : 5,25 km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t : 5 phút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v :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1" i="0" u="none" strike="noStrike" kern="1200" cap="none" spc="0" normalizeH="0" baseline="0" noProof="0" dirty="0">
              <a:ln>
                <a:noFill/>
              </a:ln>
              <a:solidFill>
                <a:srgbClr val="0000CC"/>
              </a:solidFill>
              <a:effectLst/>
              <a:uLnTx/>
              <a:uFillTx/>
              <a:latin typeface="Calibri"/>
              <a:ea typeface="SimSun" panose="02010600030101010101" pitchFamily="2" charset="-122"/>
              <a:cs typeface="+mn-cs"/>
            </a:endParaRPr>
          </a:p>
        </p:txBody>
      </p:sp>
      <p:sp>
        <p:nvSpPr>
          <p:cNvPr id="20" name="Speech Bubble: Oval 19">
            <a:extLst>
              <a:ext uri="{FF2B5EF4-FFF2-40B4-BE49-F238E27FC236}">
                <a16:creationId xmlns:a16="http://schemas.microsoft.com/office/drawing/2014/main" id="{B5E9C8A3-01C2-48A7-8E8B-B6139EB6F6DD}"/>
              </a:ext>
            </a:extLst>
          </p:cNvPr>
          <p:cNvSpPr/>
          <p:nvPr/>
        </p:nvSpPr>
        <p:spPr>
          <a:xfrm>
            <a:off x="3912782" y="568925"/>
            <a:ext cx="6031325" cy="1824857"/>
          </a:xfrm>
          <a:prstGeom prst="wedgeEllipseCallout">
            <a:avLst>
              <a:gd name="adj1" fmla="val 33257"/>
              <a:gd name="adj2" fmla="val 78759"/>
            </a:avLst>
          </a:prstGeom>
          <a:solidFill>
            <a:srgbClr val="FFFFD5"/>
          </a:solidFill>
          <a:ln w="38100">
            <a:solidFill>
              <a:srgbClr val="388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81BD">
                    <a:lumMod val="50000"/>
                  </a:srgbClr>
                </a:solidFill>
                <a:effectLst/>
                <a:uLnTx/>
                <a:uFillTx/>
                <a:latin typeface="Calibri"/>
                <a:ea typeface="+mn-ea"/>
                <a:cs typeface="+mn-cs"/>
              </a:rPr>
              <a:t>Các bạn hãy giúp mình tìm vận </a:t>
            </a:r>
            <a:r>
              <a:rPr kumimoji="0" lang="en-US" sz="2800" b="1" i="0" u="none" strike="noStrike" kern="1200" cap="none" spc="0" normalizeH="0" baseline="0" noProof="0" dirty="0" err="1">
                <a:ln>
                  <a:noFill/>
                </a:ln>
                <a:solidFill>
                  <a:srgbClr val="4F81BD">
                    <a:lumMod val="50000"/>
                  </a:srgbClr>
                </a:solidFill>
                <a:effectLst/>
                <a:uLnTx/>
                <a:uFillTx/>
                <a:latin typeface="Calibri"/>
                <a:ea typeface="+mn-ea"/>
                <a:cs typeface="+mn-cs"/>
              </a:rPr>
              <a:t>tốc</a:t>
            </a:r>
            <a:r>
              <a:rPr kumimoji="0" lang="en-US" sz="2800" b="1" i="0" u="none" strike="noStrike" kern="1200" cap="none" spc="0" normalizeH="0" baseline="0" noProof="0" dirty="0">
                <a:ln>
                  <a:noFill/>
                </a:ln>
                <a:solidFill>
                  <a:srgbClr val="4F81BD">
                    <a:lumMod val="50000"/>
                  </a:srgbClr>
                </a:solidFill>
                <a:effectLst/>
                <a:uLnTx/>
                <a:uFillTx/>
                <a:latin typeface="Calibri"/>
                <a:ea typeface="+mn-ea"/>
                <a:cs typeface="+mn-cs"/>
              </a:rPr>
              <a:t> </a:t>
            </a:r>
            <a:r>
              <a:rPr kumimoji="0" lang="en-US" sz="2800" b="1" i="0" u="none" strike="noStrike" kern="1200" cap="none" spc="0" normalizeH="0" baseline="0" noProof="0" dirty="0" err="1">
                <a:ln>
                  <a:noFill/>
                </a:ln>
                <a:solidFill>
                  <a:srgbClr val="4F81BD">
                    <a:lumMod val="50000"/>
                  </a:srgbClr>
                </a:solidFill>
                <a:effectLst/>
                <a:uLnTx/>
                <a:uFillTx/>
                <a:latin typeface="Calibri"/>
                <a:ea typeface="+mn-ea"/>
                <a:cs typeface="+mn-cs"/>
              </a:rPr>
              <a:t>của</a:t>
            </a:r>
            <a:r>
              <a:rPr kumimoji="0" lang="en-US" sz="2800" b="1" i="0" u="none" strike="noStrike" kern="1200" cap="none" spc="0" normalizeH="0" noProof="0" dirty="0">
                <a:ln>
                  <a:noFill/>
                </a:ln>
                <a:solidFill>
                  <a:srgbClr val="4F81BD">
                    <a:lumMod val="50000"/>
                  </a:srgbClr>
                </a:solidFill>
                <a:effectLst/>
                <a:uLnTx/>
                <a:uFillTx/>
                <a:latin typeface="Calibri"/>
                <a:ea typeface="+mn-ea"/>
                <a:cs typeface="+mn-cs"/>
              </a:rPr>
              <a:t> </a:t>
            </a:r>
            <a:r>
              <a:rPr kumimoji="0" lang="en-US" sz="2800" b="1" i="0" u="none" strike="noStrike" kern="1200" cap="none" spc="0" normalizeH="0" noProof="0" dirty="0" err="1">
                <a:ln>
                  <a:noFill/>
                </a:ln>
                <a:solidFill>
                  <a:srgbClr val="4F81BD">
                    <a:lumMod val="50000"/>
                  </a:srgbClr>
                </a:solidFill>
                <a:effectLst/>
                <a:uLnTx/>
                <a:uFillTx/>
                <a:latin typeface="Calibri"/>
                <a:ea typeface="+mn-ea"/>
                <a:cs typeface="+mn-cs"/>
              </a:rPr>
              <a:t>đà</a:t>
            </a:r>
            <a:r>
              <a:rPr kumimoji="0" lang="en-US" sz="2800" b="1" i="0" u="none" strike="noStrike" kern="1200" cap="none" spc="0" normalizeH="0" noProof="0" dirty="0">
                <a:ln>
                  <a:noFill/>
                </a:ln>
                <a:solidFill>
                  <a:srgbClr val="4F81BD">
                    <a:lumMod val="50000"/>
                  </a:srgbClr>
                </a:solidFill>
                <a:effectLst/>
                <a:uLnTx/>
                <a:uFillTx/>
                <a:latin typeface="Calibri"/>
                <a:ea typeface="+mn-ea"/>
                <a:cs typeface="+mn-cs"/>
              </a:rPr>
              <a:t> </a:t>
            </a:r>
            <a:r>
              <a:rPr kumimoji="0" lang="en-US" sz="2800" b="1" i="0" u="none" strike="noStrike" kern="1200" cap="none" spc="0" normalizeH="0" noProof="0" dirty="0" err="1">
                <a:ln>
                  <a:noFill/>
                </a:ln>
                <a:solidFill>
                  <a:srgbClr val="4F81BD">
                    <a:lumMod val="50000"/>
                  </a:srgbClr>
                </a:solidFill>
                <a:effectLst/>
                <a:uLnTx/>
                <a:uFillTx/>
                <a:latin typeface="Calibri"/>
                <a:ea typeface="+mn-ea"/>
                <a:cs typeface="+mn-cs"/>
              </a:rPr>
              <a:t>điểu</a:t>
            </a:r>
            <a:r>
              <a:rPr kumimoji="0" lang="en-US" sz="2800" b="1" i="0" u="none" strike="noStrike" kern="1200" cap="none" spc="0" normalizeH="0" noProof="0" dirty="0">
                <a:ln>
                  <a:noFill/>
                </a:ln>
                <a:solidFill>
                  <a:srgbClr val="4F81BD">
                    <a:lumMod val="50000"/>
                  </a:srgbClr>
                </a:solidFill>
                <a:effectLst/>
                <a:uLnTx/>
                <a:uFillTx/>
                <a:latin typeface="Calibri"/>
                <a:ea typeface="+mn-ea"/>
                <a:cs typeface="+mn-cs"/>
              </a:rPr>
              <a:t> </a:t>
            </a:r>
            <a:r>
              <a:rPr kumimoji="0" lang="en-US" sz="2800" b="1" i="0" u="none" strike="noStrike" kern="1200" cap="none" spc="0" normalizeH="0" noProof="0" dirty="0" err="1">
                <a:ln>
                  <a:noFill/>
                </a:ln>
                <a:solidFill>
                  <a:srgbClr val="4F81BD">
                    <a:lumMod val="50000"/>
                  </a:srgbClr>
                </a:solidFill>
                <a:effectLst/>
                <a:uLnTx/>
                <a:uFillTx/>
                <a:latin typeface="Calibri"/>
                <a:ea typeface="+mn-ea"/>
                <a:cs typeface="+mn-cs"/>
              </a:rPr>
              <a:t>nhé</a:t>
            </a:r>
            <a:r>
              <a:rPr lang="en-US" sz="2800" b="1" dirty="0">
                <a:solidFill>
                  <a:srgbClr val="4F81BD">
                    <a:lumMod val="50000"/>
                  </a:srgbClr>
                </a:solidFill>
                <a:latin typeface="Calibri"/>
              </a:rPr>
              <a:t>!</a:t>
            </a:r>
            <a:endParaRPr kumimoji="0" lang="en-US" sz="2800" b="1"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4218322652"/>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 calcmode="lin" valueType="num">
                                      <p:cBhvr additive="base">
                                        <p:cTn id="24" dur="500" fill="hold"/>
                                        <p:tgtEl>
                                          <p:spTgt spid="1032"/>
                                        </p:tgtEl>
                                        <p:attrNameLst>
                                          <p:attrName>ppt_x</p:attrName>
                                        </p:attrNameLst>
                                      </p:cBhvr>
                                      <p:tavLst>
                                        <p:tav tm="0">
                                          <p:val>
                                            <p:strVal val="1+#ppt_w/2"/>
                                          </p:val>
                                        </p:tav>
                                        <p:tav tm="100000">
                                          <p:val>
                                            <p:strVal val="#ppt_x"/>
                                          </p:val>
                                        </p:tav>
                                      </p:tavLst>
                                    </p:anim>
                                    <p:anim calcmode="lin" valueType="num">
                                      <p:cBhvr additive="base">
                                        <p:cTn id="25" dur="500" fill="hold"/>
                                        <p:tgtEl>
                                          <p:spTgt spid="1032"/>
                                        </p:tgtEl>
                                        <p:attrNameLst>
                                          <p:attrName>ppt_y</p:attrName>
                                        </p:attrNameLst>
                                      </p:cBhvr>
                                      <p:tavLst>
                                        <p:tav tm="0">
                                          <p:val>
                                            <p:strVal val="#ppt_y"/>
                                          </p:val>
                                        </p:tav>
                                        <p:tav tm="100000">
                                          <p:val>
                                            <p:strVal val="#ppt_y"/>
                                          </p:val>
                                        </p:tav>
                                      </p:tavLst>
                                    </p:anim>
                                  </p:childTnLst>
                                </p:cTn>
                              </p:par>
                              <p:par>
                                <p:cTn id="26" presetID="0" presetClass="path" presetSubtype="0" accel="50000" decel="50000" fill="hold" nodeType="withEffect">
                                  <p:stCondLst>
                                    <p:cond delay="0"/>
                                  </p:stCondLst>
                                  <p:childTnLst>
                                    <p:animMotion origin="layout" path="M -0.27656 -0.01018 L -0.27656 -0.00995 C -0.2737 -0.01365 -0.27135 -0.01782 -0.26836 -0.0206 C -0.24831 -0.03935 -0.2526 -0.03703 -0.24075 -0.0412 C -0.23151 -0.0199 -0.23411 -0.02963 -0.23086 -0.01458 C -0.22943 -0.01527 -0.22786 -0.01504 -0.22669 -0.0162 C -0.21693 -0.02546 -0.21419 -0.02939 -0.20742 -0.03842 C -0.20664 -0.03726 -0.2056 -0.0368 -0.20495 -0.03541 C -0.20143 -0.02824 -0.19948 -0.01805 -0.19492 -0.01319 L -0.19075 -0.00879 C -0.17278 -0.04097 -0.19062 -0.01111 -0.17917 -0.02662 C -0.16627 -0.04351 -0.18581 -0.02013 -0.17409 -0.03402 C -0.15469 0.00625 -0.16523 0.00625 -0.14831 -0.01458 C -0.13997 -0.025 -0.14219 -0.02314 -0.13659 -0.02662 C -0.13385 -0.01967 -0.13138 -0.01226 -0.12825 -0.00578 C -0.12617 -0.00138 -0.12461 0.00764 -0.12161 0.00602 C -0.11653 0.00348 -0.1151 -0.00902 -0.11068 -0.01458 L -0.10742 -0.01921 C -0.08594 0.00834 -0.09479 0.00278 -0.08398 0.00903 C -0.08008 0.00255 -0.07656 -0.00439 -0.07239 -0.01018 C -0.07044 -0.01296 -0.06823 -0.01736 -0.06562 -0.0162 C -0.06107 -0.01388 -0.05781 -0.00671 -0.05403 -0.00138 C -0.05273 0.0007 -0.05195 0.00348 -0.05078 0.00602 C -0.03177 -0.01157 -0.03984 -0.00833 -0.02825 -0.0118 C -0.02239 -0.00671 -0.01627 -0.00254 -0.01081 0.00301 C -0.00898 0.00487 -0.00794 0.01135 -0.00586 0.01042 C -0.00273 0.00926 -0.00143 0.00232 0.00091 -0.00138 C 0.00248 -0.00393 0.00417 -0.00648 0.00586 -0.00879 C 0.00912 -0.01342 0.00768 -0.00949 0.00925 -0.01458 " pathEditMode="relative" rAng="0" ptsTypes="AAAAAAAAAAAAAAAAAAAAAAAAAAAAA">
                                      <p:cBhvr>
                                        <p:cTn id="27" dur="1800" fill="hold"/>
                                        <p:tgtEl>
                                          <p:spTgt spid="1034"/>
                                        </p:tgtEl>
                                        <p:attrNameLst>
                                          <p:attrName>ppt_x</p:attrName>
                                          <p:attrName>ppt_y</p:attrName>
                                        </p:attrNameLst>
                                      </p:cBhvr>
                                      <p:rCtr x="14284" y="-532"/>
                                    </p:animMotion>
                                  </p:childTnLst>
                                </p:cTn>
                              </p:par>
                            </p:childTnLst>
                          </p:cTn>
                        </p:par>
                        <p:par>
                          <p:cTn id="28" fill="hold">
                            <p:stCondLst>
                              <p:cond delay="18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800"/>
                                        <p:tgtEl>
                                          <p:spTgt spid="17"/>
                                        </p:tgtEl>
                                      </p:cBhvr>
                                    </p:animEffect>
                                    <p:anim calcmode="lin" valueType="num">
                                      <p:cBhvr>
                                        <p:cTn id="32" dur="800" fill="hold"/>
                                        <p:tgtEl>
                                          <p:spTgt spid="17"/>
                                        </p:tgtEl>
                                        <p:attrNameLst>
                                          <p:attrName>ppt_x</p:attrName>
                                        </p:attrNameLst>
                                      </p:cBhvr>
                                      <p:tavLst>
                                        <p:tav tm="0">
                                          <p:val>
                                            <p:strVal val="#ppt_x"/>
                                          </p:val>
                                        </p:tav>
                                        <p:tav tm="100000">
                                          <p:val>
                                            <p:strVal val="#ppt_x"/>
                                          </p:val>
                                        </p:tav>
                                      </p:tavLst>
                                    </p:anim>
                                    <p:anim calcmode="lin" valueType="num">
                                      <p:cBhvr>
                                        <p:cTn id="33" dur="8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0" grpId="0" animBg="1"/>
      <p:bldP spid="2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9">
            <a:extLst>
              <a:ext uri="{FF2B5EF4-FFF2-40B4-BE49-F238E27FC236}">
                <a16:creationId xmlns:a16="http://schemas.microsoft.com/office/drawing/2014/main" id="{E702A315-1C5A-4221-A3E4-1A25B233F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928" y="645870"/>
            <a:ext cx="3775078" cy="5551401"/>
          </a:xfrm>
          <a:prstGeom prst="rect">
            <a:avLst/>
          </a:prstGeom>
        </p:spPr>
      </p:pic>
      <p:pic>
        <p:nvPicPr>
          <p:cNvPr id="15" name="图片 20">
            <a:extLst>
              <a:ext uri="{FF2B5EF4-FFF2-40B4-BE49-F238E27FC236}">
                <a16:creationId xmlns:a16="http://schemas.microsoft.com/office/drawing/2014/main" id="{F5F7A147-74A8-4D57-AF77-94CD1585D0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9989" y="3244708"/>
            <a:ext cx="2608626" cy="3148692"/>
          </a:xfrm>
          <a:prstGeom prst="rect">
            <a:avLst/>
          </a:prstGeom>
        </p:spPr>
      </p:pic>
      <p:pic>
        <p:nvPicPr>
          <p:cNvPr id="16" name="图片 21">
            <a:extLst>
              <a:ext uri="{FF2B5EF4-FFF2-40B4-BE49-F238E27FC236}">
                <a16:creationId xmlns:a16="http://schemas.microsoft.com/office/drawing/2014/main" id="{D4420B19-E1D1-4C0A-B7C0-BA0A66A40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9" y="4417222"/>
            <a:ext cx="1838450" cy="2219066"/>
          </a:xfrm>
          <a:prstGeom prst="rect">
            <a:avLst/>
          </a:prstGeom>
        </p:spPr>
      </p:pic>
      <p:grpSp>
        <p:nvGrpSpPr>
          <p:cNvPr id="6" name="Group 5">
            <a:extLst>
              <a:ext uri="{FF2B5EF4-FFF2-40B4-BE49-F238E27FC236}">
                <a16:creationId xmlns:a16="http://schemas.microsoft.com/office/drawing/2014/main" id="{79FD961E-F871-4A8F-8E66-761AFB9F4D22}"/>
              </a:ext>
            </a:extLst>
          </p:cNvPr>
          <p:cNvGrpSpPr/>
          <p:nvPr/>
        </p:nvGrpSpPr>
        <p:grpSpPr>
          <a:xfrm>
            <a:off x="2931832" y="385721"/>
            <a:ext cx="1173984" cy="1788102"/>
            <a:chOff x="2931832" y="385721"/>
            <a:chExt cx="1173984" cy="1788102"/>
          </a:xfrm>
        </p:grpSpPr>
        <p:grpSp>
          <p:nvGrpSpPr>
            <p:cNvPr id="17" name="组合 25">
              <a:extLst>
                <a:ext uri="{FF2B5EF4-FFF2-40B4-BE49-F238E27FC236}">
                  <a16:creationId xmlns:a16="http://schemas.microsoft.com/office/drawing/2014/main" id="{7323BD2E-48F9-4639-A730-A02BF4F4718E}"/>
                </a:ext>
              </a:extLst>
            </p:cNvPr>
            <p:cNvGrpSpPr/>
            <p:nvPr/>
          </p:nvGrpSpPr>
          <p:grpSpPr>
            <a:xfrm>
              <a:off x="2934818" y="385721"/>
              <a:ext cx="1170998" cy="823388"/>
              <a:chOff x="5315148" y="2888785"/>
              <a:chExt cx="1170998" cy="823388"/>
            </a:xfrm>
          </p:grpSpPr>
          <p:sp>
            <p:nvSpPr>
              <p:cNvPr id="18" name="PA_库_文本框 35">
                <a:extLst>
                  <a:ext uri="{FF2B5EF4-FFF2-40B4-BE49-F238E27FC236}">
                    <a16:creationId xmlns:a16="http://schemas.microsoft.com/office/drawing/2014/main" id="{2E1DFAA5-8E26-43A0-BFB7-9BFAC4E6E3ED}"/>
                  </a:ext>
                </a:extLst>
              </p:cNvPr>
              <p:cNvSpPr txBox="1"/>
              <p:nvPr>
                <p:custDataLst>
                  <p:tags r:id="rId1"/>
                </p:custDataLst>
              </p:nvPr>
            </p:nvSpPr>
            <p:spPr>
              <a:xfrm>
                <a:off x="5433197" y="2961195"/>
                <a:ext cx="917239" cy="523220"/>
              </a:xfrm>
              <a:prstGeom prst="rect">
                <a:avLst/>
              </a:prstGeom>
              <a:noFill/>
              <a:ln>
                <a:noFill/>
              </a:ln>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err="1">
                    <a:ln>
                      <a:noFill/>
                    </a:ln>
                    <a:solidFill>
                      <a:srgbClr val="38827D"/>
                    </a:solidFill>
                    <a:effectLst/>
                    <a:uLnTx/>
                    <a:uFillTx/>
                    <a:latin typeface="+mn-lt"/>
                    <a:ea typeface="汉仪帅线体简" panose="00020600040101010101" pitchFamily="18" charset="-122"/>
                    <a:cs typeface="+mn-cs"/>
                  </a:rPr>
                  <a:t>Bài</a:t>
                </a:r>
                <a:r>
                  <a:rPr kumimoji="0" lang="en-US" altLang="zh-CN" b="1" i="0" u="none" strike="noStrike" kern="1200" cap="none" spc="0" normalizeH="0" baseline="0" noProof="0" dirty="0">
                    <a:ln>
                      <a:noFill/>
                    </a:ln>
                    <a:solidFill>
                      <a:srgbClr val="38827D"/>
                    </a:solidFill>
                    <a:effectLst/>
                    <a:uLnTx/>
                    <a:uFillTx/>
                    <a:latin typeface="+mn-lt"/>
                    <a:ea typeface="汉仪帅线体简" panose="00020600040101010101" pitchFamily="18" charset="-122"/>
                    <a:cs typeface="+mn-cs"/>
                  </a:rPr>
                  <a:t> 2</a:t>
                </a:r>
              </a:p>
            </p:txBody>
          </p:sp>
          <p:sp>
            <p:nvSpPr>
              <p:cNvPr id="19" name="PA_库_任意多边形 45">
                <a:extLst>
                  <a:ext uri="{FF2B5EF4-FFF2-40B4-BE49-F238E27FC236}">
                    <a16:creationId xmlns:a16="http://schemas.microsoft.com/office/drawing/2014/main" id="{4671B983-6B7D-4F45-9BC6-9CADC9699922}"/>
                  </a:ext>
                </a:extLst>
              </p:cNvPr>
              <p:cNvSpPr/>
              <p:nvPr>
                <p:custDataLst>
                  <p:tags r:id="rId2"/>
                </p:custDataLst>
              </p:nvPr>
            </p:nvSpPr>
            <p:spPr>
              <a:xfrm rot="16200000" flipV="1">
                <a:off x="5488953" y="2714980"/>
                <a:ext cx="8233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38827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1034" name="Picture 10">
              <a:extLst>
                <a:ext uri="{FF2B5EF4-FFF2-40B4-BE49-F238E27FC236}">
                  <a16:creationId xmlns:a16="http://schemas.microsoft.com/office/drawing/2014/main" id="{FB9E4A95-7741-496C-A9C9-E09016799C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1832" y="1316831"/>
              <a:ext cx="856992" cy="856992"/>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 Box 5">
            <a:extLst>
              <a:ext uri="{FF2B5EF4-FFF2-40B4-BE49-F238E27FC236}">
                <a16:creationId xmlns:a16="http://schemas.microsoft.com/office/drawing/2014/main" id="{C6CD8597-7CE0-4F7E-8322-3D96E5644942}"/>
              </a:ext>
            </a:extLst>
          </p:cNvPr>
          <p:cNvSpPr txBox="1"/>
          <p:nvPr/>
        </p:nvSpPr>
        <p:spPr>
          <a:xfrm>
            <a:off x="5559333" y="1978208"/>
            <a:ext cx="4721677" cy="1215717"/>
          </a:xfrm>
          <a:prstGeom prst="rect">
            <a:avLst/>
          </a:prstGeom>
          <a:noFill/>
          <a:ln w="9525">
            <a:noFill/>
          </a:ln>
        </p:spPr>
        <p:txBody>
          <a:bodyPr wrap="none">
            <a:spAutoFit/>
          </a:bodyPr>
          <a:lstStyle/>
          <a:p>
            <a:r>
              <a:rPr lang="en-US" altLang="zh-CN" sz="3600" b="1" dirty="0">
                <a:solidFill>
                  <a:schemeClr val="accent1">
                    <a:lumMod val="50000"/>
                  </a:schemeClr>
                </a:solidFill>
                <a:ea typeface="SimSun" panose="02010600030101010101" pitchFamily="2" charset="-122"/>
              </a:rPr>
              <a:t>Vận tốc của đà điểu là : </a:t>
            </a:r>
          </a:p>
          <a:p>
            <a:endParaRPr lang="en-US" altLang="zh-CN" sz="3600" b="1" dirty="0">
              <a:solidFill>
                <a:schemeClr val="accent1">
                  <a:lumMod val="50000"/>
                </a:schemeClr>
              </a:solidFill>
              <a:ea typeface="SimSun" panose="02010600030101010101" pitchFamily="2" charset="-122"/>
            </a:endParaRPr>
          </a:p>
        </p:txBody>
      </p:sp>
      <p:sp>
        <p:nvSpPr>
          <p:cNvPr id="21" name="Text Box 6">
            <a:extLst>
              <a:ext uri="{FF2B5EF4-FFF2-40B4-BE49-F238E27FC236}">
                <a16:creationId xmlns:a16="http://schemas.microsoft.com/office/drawing/2014/main" id="{DE9981BE-4E60-4944-921A-163C18C42907}"/>
              </a:ext>
            </a:extLst>
          </p:cNvPr>
          <p:cNvSpPr txBox="1">
            <a:spLocks noChangeArrowheads="1"/>
          </p:cNvSpPr>
          <p:nvPr/>
        </p:nvSpPr>
        <p:spPr bwMode="auto">
          <a:xfrm>
            <a:off x="6001332" y="2749193"/>
            <a:ext cx="46590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1">
                    <a:lumMod val="50000"/>
                  </a:schemeClr>
                </a:solidFill>
                <a:ea typeface="SimSun" panose="02010600030101010101" pitchFamily="2" charset="-122"/>
              </a:rPr>
              <a:t>5 250 : 300 = 17,5 (m/s)</a:t>
            </a:r>
          </a:p>
        </p:txBody>
      </p:sp>
      <p:sp>
        <p:nvSpPr>
          <p:cNvPr id="22" name="Text Box 7">
            <a:extLst>
              <a:ext uri="{FF2B5EF4-FFF2-40B4-BE49-F238E27FC236}">
                <a16:creationId xmlns:a16="http://schemas.microsoft.com/office/drawing/2014/main" id="{C5932D58-837A-40F1-8B33-1545052E6531}"/>
              </a:ext>
            </a:extLst>
          </p:cNvPr>
          <p:cNvSpPr txBox="1">
            <a:spLocks noChangeArrowheads="1"/>
          </p:cNvSpPr>
          <p:nvPr/>
        </p:nvSpPr>
        <p:spPr bwMode="auto">
          <a:xfrm>
            <a:off x="7447109" y="3522264"/>
            <a:ext cx="35177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err="1">
                <a:solidFill>
                  <a:schemeClr val="accent1">
                    <a:lumMod val="50000"/>
                  </a:schemeClr>
                </a:solidFill>
                <a:ea typeface="SimSun" panose="02010600030101010101" pitchFamily="2" charset="-122"/>
              </a:rPr>
              <a:t>Đáp</a:t>
            </a:r>
            <a:r>
              <a:rPr lang="en-US" altLang="zh-CN" sz="3600" b="1" dirty="0">
                <a:solidFill>
                  <a:schemeClr val="accent1">
                    <a:lumMod val="50000"/>
                  </a:schemeClr>
                </a:solidFill>
                <a:ea typeface="SimSun" panose="02010600030101010101" pitchFamily="2" charset="-122"/>
              </a:rPr>
              <a:t> </a:t>
            </a:r>
            <a:r>
              <a:rPr lang="en-US" altLang="zh-CN" sz="3600" b="1" dirty="0" err="1">
                <a:solidFill>
                  <a:schemeClr val="accent1">
                    <a:lumMod val="50000"/>
                  </a:schemeClr>
                </a:solidFill>
                <a:ea typeface="SimSun" panose="02010600030101010101" pitchFamily="2" charset="-122"/>
              </a:rPr>
              <a:t>số</a:t>
            </a:r>
            <a:r>
              <a:rPr lang="en-US" altLang="zh-CN" sz="3600" b="1" dirty="0">
                <a:solidFill>
                  <a:schemeClr val="accent1">
                    <a:lumMod val="50000"/>
                  </a:schemeClr>
                </a:solidFill>
                <a:ea typeface="SimSun" panose="02010600030101010101" pitchFamily="2" charset="-122"/>
              </a:rPr>
              <a:t>: 17,5 m/s.</a:t>
            </a:r>
          </a:p>
        </p:txBody>
      </p:sp>
      <p:sp>
        <p:nvSpPr>
          <p:cNvPr id="23" name="Text Box 5">
            <a:extLst>
              <a:ext uri="{FF2B5EF4-FFF2-40B4-BE49-F238E27FC236}">
                <a16:creationId xmlns:a16="http://schemas.microsoft.com/office/drawing/2014/main" id="{75238CBD-3DDD-409D-B92B-49627EF27B6B}"/>
              </a:ext>
            </a:extLst>
          </p:cNvPr>
          <p:cNvSpPr txBox="1"/>
          <p:nvPr/>
        </p:nvSpPr>
        <p:spPr>
          <a:xfrm>
            <a:off x="7417052" y="651956"/>
            <a:ext cx="1563248" cy="1215717"/>
          </a:xfrm>
          <a:prstGeom prst="rect">
            <a:avLst/>
          </a:prstGeom>
          <a:noFill/>
          <a:ln w="9525">
            <a:noFill/>
          </a:ln>
        </p:spPr>
        <p:txBody>
          <a:bodyPr wrap="none">
            <a:spAutoFit/>
          </a:bodyPr>
          <a:lstStyle/>
          <a:p>
            <a:r>
              <a:rPr lang="en-US" altLang="zh-CN" sz="3600" b="1" dirty="0">
                <a:solidFill>
                  <a:schemeClr val="accent1">
                    <a:lumMod val="50000"/>
                  </a:schemeClr>
                </a:solidFill>
                <a:ea typeface="SimSun" panose="02010600030101010101" pitchFamily="2" charset="-122"/>
              </a:rPr>
              <a:t>Bài giải</a:t>
            </a:r>
          </a:p>
          <a:p>
            <a:endParaRPr lang="en-US" altLang="zh-CN" sz="3600" b="1" dirty="0">
              <a:solidFill>
                <a:schemeClr val="accent1">
                  <a:lumMod val="50000"/>
                </a:schemeClr>
              </a:solidFill>
              <a:ea typeface="SimSun" panose="02010600030101010101" pitchFamily="2" charset="-122"/>
            </a:endParaRPr>
          </a:p>
        </p:txBody>
      </p:sp>
      <p:sp>
        <p:nvSpPr>
          <p:cNvPr id="2" name="Rectangle: Rounded Corners 1">
            <a:extLst>
              <a:ext uri="{FF2B5EF4-FFF2-40B4-BE49-F238E27FC236}">
                <a16:creationId xmlns:a16="http://schemas.microsoft.com/office/drawing/2014/main" id="{7F12A575-0030-4F2D-A38F-737E79C598C3}"/>
              </a:ext>
            </a:extLst>
          </p:cNvPr>
          <p:cNvSpPr/>
          <p:nvPr/>
        </p:nvSpPr>
        <p:spPr>
          <a:xfrm>
            <a:off x="4865907" y="385720"/>
            <a:ext cx="6794091" cy="3872413"/>
          </a:xfrm>
          <a:custGeom>
            <a:avLst/>
            <a:gdLst>
              <a:gd name="connsiteX0" fmla="*/ 0 w 6794091"/>
              <a:gd name="connsiteY0" fmla="*/ 645415 h 3872413"/>
              <a:gd name="connsiteX1" fmla="*/ 645415 w 6794091"/>
              <a:gd name="connsiteY1" fmla="*/ 0 h 3872413"/>
              <a:gd name="connsiteX2" fmla="*/ 1250774 w 6794091"/>
              <a:gd name="connsiteY2" fmla="*/ 0 h 3872413"/>
              <a:gd name="connsiteX3" fmla="*/ 1801100 w 6794091"/>
              <a:gd name="connsiteY3" fmla="*/ 0 h 3872413"/>
              <a:gd name="connsiteX4" fmla="*/ 2406459 w 6794091"/>
              <a:gd name="connsiteY4" fmla="*/ 0 h 3872413"/>
              <a:gd name="connsiteX5" fmla="*/ 3011817 w 6794091"/>
              <a:gd name="connsiteY5" fmla="*/ 0 h 3872413"/>
              <a:gd name="connsiteX6" fmla="*/ 3507111 w 6794091"/>
              <a:gd name="connsiteY6" fmla="*/ 0 h 3872413"/>
              <a:gd name="connsiteX7" fmla="*/ 4057437 w 6794091"/>
              <a:gd name="connsiteY7" fmla="*/ 0 h 3872413"/>
              <a:gd name="connsiteX8" fmla="*/ 4717828 w 6794091"/>
              <a:gd name="connsiteY8" fmla="*/ 0 h 3872413"/>
              <a:gd name="connsiteX9" fmla="*/ 5103056 w 6794091"/>
              <a:gd name="connsiteY9" fmla="*/ 0 h 3872413"/>
              <a:gd name="connsiteX10" fmla="*/ 5653383 w 6794091"/>
              <a:gd name="connsiteY10" fmla="*/ 0 h 3872413"/>
              <a:gd name="connsiteX11" fmla="*/ 6148676 w 6794091"/>
              <a:gd name="connsiteY11" fmla="*/ 0 h 3872413"/>
              <a:gd name="connsiteX12" fmla="*/ 6794091 w 6794091"/>
              <a:gd name="connsiteY12" fmla="*/ 645415 h 3872413"/>
              <a:gd name="connsiteX13" fmla="*/ 6794091 w 6794091"/>
              <a:gd name="connsiteY13" fmla="*/ 1187547 h 3872413"/>
              <a:gd name="connsiteX14" fmla="*/ 6794091 w 6794091"/>
              <a:gd name="connsiteY14" fmla="*/ 1678048 h 3872413"/>
              <a:gd name="connsiteX15" fmla="*/ 6794091 w 6794091"/>
              <a:gd name="connsiteY15" fmla="*/ 2220181 h 3872413"/>
              <a:gd name="connsiteX16" fmla="*/ 6794091 w 6794091"/>
              <a:gd name="connsiteY16" fmla="*/ 2762313 h 3872413"/>
              <a:gd name="connsiteX17" fmla="*/ 6794091 w 6794091"/>
              <a:gd name="connsiteY17" fmla="*/ 3226998 h 3872413"/>
              <a:gd name="connsiteX18" fmla="*/ 6148676 w 6794091"/>
              <a:gd name="connsiteY18" fmla="*/ 3872413 h 3872413"/>
              <a:gd name="connsiteX19" fmla="*/ 5708415 w 6794091"/>
              <a:gd name="connsiteY19" fmla="*/ 3872413 h 3872413"/>
              <a:gd name="connsiteX20" fmla="*/ 5268154 w 6794091"/>
              <a:gd name="connsiteY20" fmla="*/ 3872413 h 3872413"/>
              <a:gd name="connsiteX21" fmla="*/ 4662796 w 6794091"/>
              <a:gd name="connsiteY21" fmla="*/ 3872413 h 3872413"/>
              <a:gd name="connsiteX22" fmla="*/ 4057437 w 6794091"/>
              <a:gd name="connsiteY22" fmla="*/ 3872413 h 3872413"/>
              <a:gd name="connsiteX23" fmla="*/ 3397046 w 6794091"/>
              <a:gd name="connsiteY23" fmla="*/ 3872413 h 3872413"/>
              <a:gd name="connsiteX24" fmla="*/ 2956785 w 6794091"/>
              <a:gd name="connsiteY24" fmla="*/ 3872413 h 3872413"/>
              <a:gd name="connsiteX25" fmla="*/ 2296393 w 6794091"/>
              <a:gd name="connsiteY25" fmla="*/ 3872413 h 3872413"/>
              <a:gd name="connsiteX26" fmla="*/ 1911165 w 6794091"/>
              <a:gd name="connsiteY26" fmla="*/ 3872413 h 3872413"/>
              <a:gd name="connsiteX27" fmla="*/ 1360839 w 6794091"/>
              <a:gd name="connsiteY27" fmla="*/ 3872413 h 3872413"/>
              <a:gd name="connsiteX28" fmla="*/ 645415 w 6794091"/>
              <a:gd name="connsiteY28" fmla="*/ 3872413 h 3872413"/>
              <a:gd name="connsiteX29" fmla="*/ 0 w 6794091"/>
              <a:gd name="connsiteY29" fmla="*/ 3226998 h 3872413"/>
              <a:gd name="connsiteX30" fmla="*/ 0 w 6794091"/>
              <a:gd name="connsiteY30" fmla="*/ 2762313 h 3872413"/>
              <a:gd name="connsiteX31" fmla="*/ 0 w 6794091"/>
              <a:gd name="connsiteY31" fmla="*/ 2297628 h 3872413"/>
              <a:gd name="connsiteX32" fmla="*/ 0 w 6794091"/>
              <a:gd name="connsiteY32" fmla="*/ 1858759 h 3872413"/>
              <a:gd name="connsiteX33" fmla="*/ 0 w 6794091"/>
              <a:gd name="connsiteY33" fmla="*/ 1368258 h 3872413"/>
              <a:gd name="connsiteX34" fmla="*/ 0 w 6794091"/>
              <a:gd name="connsiteY34" fmla="*/ 645415 h 38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794091" h="3872413" extrusionOk="0">
                <a:moveTo>
                  <a:pt x="0" y="645415"/>
                </a:moveTo>
                <a:cubicBezTo>
                  <a:pt x="-6343" y="259319"/>
                  <a:pt x="257671" y="-66266"/>
                  <a:pt x="645415" y="0"/>
                </a:cubicBezTo>
                <a:cubicBezTo>
                  <a:pt x="779821" y="-33101"/>
                  <a:pt x="1083265" y="69794"/>
                  <a:pt x="1250774" y="0"/>
                </a:cubicBezTo>
                <a:cubicBezTo>
                  <a:pt x="1418283" y="-69794"/>
                  <a:pt x="1662496" y="61719"/>
                  <a:pt x="1801100" y="0"/>
                </a:cubicBezTo>
                <a:cubicBezTo>
                  <a:pt x="1939704" y="-61719"/>
                  <a:pt x="2174912" y="41326"/>
                  <a:pt x="2406459" y="0"/>
                </a:cubicBezTo>
                <a:cubicBezTo>
                  <a:pt x="2638006" y="-41326"/>
                  <a:pt x="2748844" y="50824"/>
                  <a:pt x="3011817" y="0"/>
                </a:cubicBezTo>
                <a:cubicBezTo>
                  <a:pt x="3274790" y="-50824"/>
                  <a:pt x="3297244" y="28577"/>
                  <a:pt x="3507111" y="0"/>
                </a:cubicBezTo>
                <a:cubicBezTo>
                  <a:pt x="3716978" y="-28577"/>
                  <a:pt x="3945618" y="34492"/>
                  <a:pt x="4057437" y="0"/>
                </a:cubicBezTo>
                <a:cubicBezTo>
                  <a:pt x="4169256" y="-34492"/>
                  <a:pt x="4555505" y="15957"/>
                  <a:pt x="4717828" y="0"/>
                </a:cubicBezTo>
                <a:cubicBezTo>
                  <a:pt x="4880151" y="-15957"/>
                  <a:pt x="4974294" y="39528"/>
                  <a:pt x="5103056" y="0"/>
                </a:cubicBezTo>
                <a:cubicBezTo>
                  <a:pt x="5231818" y="-39528"/>
                  <a:pt x="5542888" y="25473"/>
                  <a:pt x="5653383" y="0"/>
                </a:cubicBezTo>
                <a:cubicBezTo>
                  <a:pt x="5763878" y="-25473"/>
                  <a:pt x="6014625" y="24798"/>
                  <a:pt x="6148676" y="0"/>
                </a:cubicBezTo>
                <a:cubicBezTo>
                  <a:pt x="6514359" y="5354"/>
                  <a:pt x="6840091" y="360528"/>
                  <a:pt x="6794091" y="645415"/>
                </a:cubicBezTo>
                <a:cubicBezTo>
                  <a:pt x="6830868" y="861016"/>
                  <a:pt x="6764408" y="1074963"/>
                  <a:pt x="6794091" y="1187547"/>
                </a:cubicBezTo>
                <a:cubicBezTo>
                  <a:pt x="6823774" y="1300131"/>
                  <a:pt x="6746245" y="1449138"/>
                  <a:pt x="6794091" y="1678048"/>
                </a:cubicBezTo>
                <a:cubicBezTo>
                  <a:pt x="6841937" y="1906958"/>
                  <a:pt x="6739528" y="1963136"/>
                  <a:pt x="6794091" y="2220181"/>
                </a:cubicBezTo>
                <a:cubicBezTo>
                  <a:pt x="6848654" y="2477226"/>
                  <a:pt x="6761705" y="2546867"/>
                  <a:pt x="6794091" y="2762313"/>
                </a:cubicBezTo>
                <a:cubicBezTo>
                  <a:pt x="6826477" y="2977759"/>
                  <a:pt x="6765062" y="3051729"/>
                  <a:pt x="6794091" y="3226998"/>
                </a:cubicBezTo>
                <a:cubicBezTo>
                  <a:pt x="6755032" y="3500668"/>
                  <a:pt x="6607388" y="3874065"/>
                  <a:pt x="6148676" y="3872413"/>
                </a:cubicBezTo>
                <a:cubicBezTo>
                  <a:pt x="5985346" y="3915759"/>
                  <a:pt x="5807548" y="3846778"/>
                  <a:pt x="5708415" y="3872413"/>
                </a:cubicBezTo>
                <a:cubicBezTo>
                  <a:pt x="5609282" y="3898048"/>
                  <a:pt x="5427837" y="3861875"/>
                  <a:pt x="5268154" y="3872413"/>
                </a:cubicBezTo>
                <a:cubicBezTo>
                  <a:pt x="5108471" y="3882951"/>
                  <a:pt x="4808230" y="3805892"/>
                  <a:pt x="4662796" y="3872413"/>
                </a:cubicBezTo>
                <a:cubicBezTo>
                  <a:pt x="4517362" y="3938934"/>
                  <a:pt x="4329130" y="3801054"/>
                  <a:pt x="4057437" y="3872413"/>
                </a:cubicBezTo>
                <a:cubicBezTo>
                  <a:pt x="3785744" y="3943772"/>
                  <a:pt x="3683283" y="3822133"/>
                  <a:pt x="3397046" y="3872413"/>
                </a:cubicBezTo>
                <a:cubicBezTo>
                  <a:pt x="3110809" y="3922693"/>
                  <a:pt x="3160213" y="3833616"/>
                  <a:pt x="2956785" y="3872413"/>
                </a:cubicBezTo>
                <a:cubicBezTo>
                  <a:pt x="2753357" y="3911210"/>
                  <a:pt x="2575678" y="3858676"/>
                  <a:pt x="2296393" y="3872413"/>
                </a:cubicBezTo>
                <a:cubicBezTo>
                  <a:pt x="2017108" y="3886150"/>
                  <a:pt x="2058968" y="3863500"/>
                  <a:pt x="1911165" y="3872413"/>
                </a:cubicBezTo>
                <a:cubicBezTo>
                  <a:pt x="1763362" y="3881326"/>
                  <a:pt x="1498293" y="3833226"/>
                  <a:pt x="1360839" y="3872413"/>
                </a:cubicBezTo>
                <a:cubicBezTo>
                  <a:pt x="1223385" y="3911600"/>
                  <a:pt x="879061" y="3850886"/>
                  <a:pt x="645415" y="3872413"/>
                </a:cubicBezTo>
                <a:cubicBezTo>
                  <a:pt x="284991" y="3827561"/>
                  <a:pt x="-37863" y="3590654"/>
                  <a:pt x="0" y="3226998"/>
                </a:cubicBezTo>
                <a:cubicBezTo>
                  <a:pt x="-32201" y="3078784"/>
                  <a:pt x="43169" y="2991754"/>
                  <a:pt x="0" y="2762313"/>
                </a:cubicBezTo>
                <a:cubicBezTo>
                  <a:pt x="-43169" y="2532872"/>
                  <a:pt x="8556" y="2441805"/>
                  <a:pt x="0" y="2297628"/>
                </a:cubicBezTo>
                <a:cubicBezTo>
                  <a:pt x="-8556" y="2153451"/>
                  <a:pt x="18721" y="2066204"/>
                  <a:pt x="0" y="1858759"/>
                </a:cubicBezTo>
                <a:cubicBezTo>
                  <a:pt x="-18721" y="1651314"/>
                  <a:pt x="31436" y="1581625"/>
                  <a:pt x="0" y="1368258"/>
                </a:cubicBezTo>
                <a:cubicBezTo>
                  <a:pt x="-31436" y="1154891"/>
                  <a:pt x="49572" y="924922"/>
                  <a:pt x="0" y="645415"/>
                </a:cubicBezTo>
                <a:close/>
              </a:path>
            </a:pathLst>
          </a:custGeom>
          <a:noFill/>
          <a:ln w="28575">
            <a:solidFill>
              <a:srgbClr val="38827D"/>
            </a:solidFill>
            <a:prstDash val="lgDash"/>
            <a:extLst>
              <a:ext uri="{C807C97D-BFC1-408E-A445-0C87EB9F89A2}">
                <ask:lineSketchStyleProps xmlns:ask="http://schemas.microsoft.com/office/drawing/2018/sketchyshapes" sd="9361438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8">
            <a:extLst>
              <a:ext uri="{FF2B5EF4-FFF2-40B4-BE49-F238E27FC236}">
                <a16:creationId xmlns:a16="http://schemas.microsoft.com/office/drawing/2014/main" id="{6763F8B6-1DA7-465C-8AD8-DAA591E39E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16241" y="3529570"/>
            <a:ext cx="3175918" cy="317591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0" y="4819054"/>
            <a:ext cx="12367847" cy="2505456"/>
            <a:chOff x="-175847" y="4352544"/>
            <a:chExt cx="12367847" cy="250545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8"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Speech Bubble: Oval 6">
            <a:extLst>
              <a:ext uri="{FF2B5EF4-FFF2-40B4-BE49-F238E27FC236}">
                <a16:creationId xmlns:a16="http://schemas.microsoft.com/office/drawing/2014/main" id="{A2342B7A-31C3-47C9-A202-13CA2D2169E7}"/>
              </a:ext>
            </a:extLst>
          </p:cNvPr>
          <p:cNvSpPr/>
          <p:nvPr/>
        </p:nvSpPr>
        <p:spPr>
          <a:xfrm>
            <a:off x="4076320" y="4472662"/>
            <a:ext cx="5210728" cy="2042182"/>
          </a:xfrm>
          <a:prstGeom prst="wedgeEllipseCallout">
            <a:avLst>
              <a:gd name="adj1" fmla="val -65365"/>
              <a:gd name="adj2" fmla="val -45347"/>
            </a:avLst>
          </a:prstGeom>
          <a:solidFill>
            <a:srgbClr val="FFFFD5"/>
          </a:solidFill>
          <a:ln w="38100">
            <a:solidFill>
              <a:srgbClr val="388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50000"/>
                  </a:schemeClr>
                </a:solidFill>
              </a:rPr>
              <a:t>Cảm ơn các bạn. Các bạn thật giỏi!</a:t>
            </a:r>
          </a:p>
        </p:txBody>
      </p:sp>
      <p:sp>
        <p:nvSpPr>
          <p:cNvPr id="8" name="Text Box 5">
            <a:extLst>
              <a:ext uri="{FF2B5EF4-FFF2-40B4-BE49-F238E27FC236}">
                <a16:creationId xmlns:a16="http://schemas.microsoft.com/office/drawing/2014/main" id="{58DC007C-66EB-7920-00E1-CFB56F0DB5CF}"/>
              </a:ext>
            </a:extLst>
          </p:cNvPr>
          <p:cNvSpPr txBox="1"/>
          <p:nvPr/>
        </p:nvSpPr>
        <p:spPr>
          <a:xfrm>
            <a:off x="5165928" y="1372152"/>
            <a:ext cx="6312882" cy="523220"/>
          </a:xfrm>
          <a:prstGeom prst="rect">
            <a:avLst/>
          </a:prstGeom>
          <a:noFill/>
          <a:ln w="9525">
            <a:noFill/>
          </a:ln>
        </p:spPr>
        <p:txBody>
          <a:bodyPr wrap="none">
            <a:spAutoFit/>
          </a:bodyPr>
          <a:lstStyle/>
          <a:p>
            <a:r>
              <a:rPr lang="en-US" altLang="zh-CN" sz="2800" b="1" dirty="0" err="1">
                <a:solidFill>
                  <a:schemeClr val="accent1">
                    <a:lumMod val="50000"/>
                  </a:schemeClr>
                </a:solidFill>
                <a:ea typeface="SimSun" panose="02010600030101010101" pitchFamily="2" charset="-122"/>
              </a:rPr>
              <a:t>Đổi</a:t>
            </a:r>
            <a:r>
              <a:rPr lang="en-US" altLang="zh-CN" sz="2800" b="1" dirty="0">
                <a:solidFill>
                  <a:schemeClr val="accent1">
                    <a:lumMod val="50000"/>
                  </a:schemeClr>
                </a:solidFill>
                <a:ea typeface="SimSun" panose="02010600030101010101" pitchFamily="2" charset="-122"/>
              </a:rPr>
              <a:t>: 5,25 km = 5 250 m; 5 </a:t>
            </a:r>
            <a:r>
              <a:rPr lang="en-US" altLang="zh-CN" sz="2800" b="1" dirty="0" err="1">
                <a:solidFill>
                  <a:schemeClr val="accent1">
                    <a:lumMod val="50000"/>
                  </a:schemeClr>
                </a:solidFill>
                <a:ea typeface="SimSun" panose="02010600030101010101" pitchFamily="2" charset="-122"/>
              </a:rPr>
              <a:t>phút</a:t>
            </a:r>
            <a:r>
              <a:rPr lang="en-US" altLang="zh-CN" sz="2800" b="1" dirty="0">
                <a:solidFill>
                  <a:schemeClr val="accent1">
                    <a:lumMod val="50000"/>
                  </a:schemeClr>
                </a:solidFill>
                <a:ea typeface="SimSun" panose="02010600030101010101" pitchFamily="2" charset="-122"/>
              </a:rPr>
              <a:t> = 300 </a:t>
            </a:r>
            <a:r>
              <a:rPr lang="en-US" altLang="zh-CN" sz="2800" b="1" dirty="0" err="1">
                <a:solidFill>
                  <a:schemeClr val="accent1">
                    <a:lumMod val="50000"/>
                  </a:schemeClr>
                </a:solidFill>
                <a:ea typeface="SimSun" panose="02010600030101010101" pitchFamily="2" charset="-122"/>
              </a:rPr>
              <a:t>giây</a:t>
            </a:r>
            <a:endParaRPr lang="en-US" altLang="zh-CN" sz="2800" b="1" dirty="0">
              <a:solidFill>
                <a:schemeClr val="accent1">
                  <a:lumMod val="50000"/>
                </a:schemeClr>
              </a:solidFill>
              <a:ea typeface="SimSun" panose="02010600030101010101" pitchFamily="2" charset="-122"/>
            </a:endParaRPr>
          </a:p>
        </p:txBody>
      </p:sp>
    </p:spTree>
    <p:extLst>
      <p:ext uri="{BB962C8B-B14F-4D97-AF65-F5344CB8AC3E}">
        <p14:creationId xmlns:p14="http://schemas.microsoft.com/office/powerpoint/2010/main" val="2383539971"/>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600" fill="hold"/>
                                        <p:tgtEl>
                                          <p:spTgt spid="25"/>
                                        </p:tgtEl>
                                        <p:attrNameLst>
                                          <p:attrName>ppt_x</p:attrName>
                                        </p:attrNameLst>
                                      </p:cBhvr>
                                      <p:tavLst>
                                        <p:tav tm="0">
                                          <p:val>
                                            <p:strVal val="0-#ppt_w/2"/>
                                          </p:val>
                                        </p:tav>
                                        <p:tav tm="100000">
                                          <p:val>
                                            <p:strVal val="#ppt_x"/>
                                          </p:val>
                                        </p:tav>
                                      </p:tavLst>
                                    </p:anim>
                                    <p:anim calcmode="lin" valueType="num">
                                      <p:cBhvr additive="base">
                                        <p:cTn id="40" dur="600" fill="hold"/>
                                        <p:tgtEl>
                                          <p:spTgt spid="25"/>
                                        </p:tgtEl>
                                        <p:attrNameLst>
                                          <p:attrName>ppt_y</p:attrName>
                                        </p:attrNameLst>
                                      </p:cBhvr>
                                      <p:tavLst>
                                        <p:tav tm="0">
                                          <p:val>
                                            <p:strVal val="#ppt_y"/>
                                          </p:val>
                                        </p:tav>
                                        <p:tav tm="100000">
                                          <p:val>
                                            <p:strVal val="#ppt_y"/>
                                          </p:val>
                                        </p:tav>
                                      </p:tavLst>
                                    </p:anim>
                                  </p:childTnLst>
                                </p:cTn>
                              </p:par>
                            </p:childTnLst>
                          </p:cTn>
                        </p:par>
                        <p:par>
                          <p:cTn id="41" fill="hold">
                            <p:stCondLst>
                              <p:cond delay="600"/>
                            </p:stCondLst>
                            <p:childTnLst>
                              <p:par>
                                <p:cTn id="42" presetID="16" presetClass="entr" presetSubtype="2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 grpId="0"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5">
            <a:extLst>
              <a:ext uri="{28A0092B-C50C-407E-A947-70E740481C1C}">
                <a14:useLocalDpi xmlns:a14="http://schemas.microsoft.com/office/drawing/2010/main" val="0"/>
              </a:ext>
            </a:extLst>
          </a:blip>
          <a:srcRect r="31552"/>
          <a:stretch/>
        </p:blipFill>
        <p:spPr>
          <a:xfrm>
            <a:off x="9581707" y="1570009"/>
            <a:ext cx="2638002" cy="5235304"/>
          </a:xfrm>
          <a:prstGeom prst="rect">
            <a:avLst/>
          </a:prstGeom>
        </p:spPr>
      </p:pic>
      <p:pic>
        <p:nvPicPr>
          <p:cNvPr id="39" name="图片 38"/>
          <p:cNvPicPr>
            <a:picLocks noChangeAspect="1"/>
          </p:cNvPicPr>
          <p:nvPr/>
        </p:nvPicPr>
        <p:blipFill rotWithShape="1">
          <a:blip r:embed="rId6" cstate="print">
            <a:extLst>
              <a:ext uri="{28A0092B-C50C-407E-A947-70E740481C1C}">
                <a14:useLocalDpi xmlns:a14="http://schemas.microsoft.com/office/drawing/2010/main" val="0"/>
              </a:ext>
            </a:extLst>
          </a:blip>
          <a:srcRect l="58227" t="62033" r="12160" b="11047"/>
          <a:stretch/>
        </p:blipFill>
        <p:spPr>
          <a:xfrm>
            <a:off x="8570581" y="3454384"/>
            <a:ext cx="1072664" cy="1462568"/>
          </a:xfrm>
          <a:prstGeom prst="rect">
            <a:avLst/>
          </a:prstGeom>
        </p:spPr>
      </p:pic>
      <p:grpSp>
        <p:nvGrpSpPr>
          <p:cNvPr id="41" name="组合 25">
            <a:extLst>
              <a:ext uri="{FF2B5EF4-FFF2-40B4-BE49-F238E27FC236}">
                <a16:creationId xmlns:a16="http://schemas.microsoft.com/office/drawing/2014/main" id="{B088892A-5842-4D9D-8938-B8F3AB700C27}"/>
              </a:ext>
            </a:extLst>
          </p:cNvPr>
          <p:cNvGrpSpPr/>
          <p:nvPr/>
        </p:nvGrpSpPr>
        <p:grpSpPr>
          <a:xfrm>
            <a:off x="539420" y="330716"/>
            <a:ext cx="1170998" cy="844988"/>
            <a:chOff x="5315148" y="2888785"/>
            <a:chExt cx="1170998" cy="844988"/>
          </a:xfrm>
        </p:grpSpPr>
        <p:sp>
          <p:nvSpPr>
            <p:cNvPr id="42" name="PA_库_文本框 35">
              <a:extLst>
                <a:ext uri="{FF2B5EF4-FFF2-40B4-BE49-F238E27FC236}">
                  <a16:creationId xmlns:a16="http://schemas.microsoft.com/office/drawing/2014/main" id="{C792066F-E3FB-4AAE-8069-701443551B21}"/>
                </a:ext>
              </a:extLst>
            </p:cNvPr>
            <p:cNvSpPr txBox="1"/>
            <p:nvPr>
              <p:custDataLst>
                <p:tags r:id="rId1"/>
              </p:custDataLst>
            </p:nvPr>
          </p:nvSpPr>
          <p:spPr>
            <a:xfrm>
              <a:off x="5435997" y="2958034"/>
              <a:ext cx="917239" cy="523220"/>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schemeClr val="accent6">
                      <a:lumMod val="75000"/>
                    </a:schemeClr>
                  </a:solidFill>
                  <a:effectLst/>
                  <a:uLnTx/>
                  <a:uFillTx/>
                  <a:latin typeface="+mn-lt"/>
                  <a:ea typeface="汉仪帅线体简" panose="00020600040101010101" pitchFamily="18" charset="-122"/>
                  <a:cs typeface="Calibri" panose="020F0502020204030204" pitchFamily="34" charset="0"/>
                </a:rPr>
                <a:t>Bài</a:t>
              </a:r>
              <a:r>
                <a:rPr kumimoji="0" lang="en-US" altLang="zh-CN"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汉仪帅线体简" panose="00020600040101010101" pitchFamily="18" charset="-122"/>
                  <a:cs typeface="Calibri" panose="020F0502020204030204" pitchFamily="34" charset="0"/>
                </a:rPr>
                <a:t> 2</a:t>
              </a:r>
            </a:p>
          </p:txBody>
        </p:sp>
        <p:sp>
          <p:nvSpPr>
            <p:cNvPr id="43" name="PA_库_任意多边形 45">
              <a:extLst>
                <a:ext uri="{FF2B5EF4-FFF2-40B4-BE49-F238E27FC236}">
                  <a16:creationId xmlns:a16="http://schemas.microsoft.com/office/drawing/2014/main" id="{6C9B4D44-A058-4A31-ACA8-47757283F2C2}"/>
                </a:ext>
              </a:extLst>
            </p:cNvPr>
            <p:cNvSpPr/>
            <p:nvPr>
              <p:custDataLst>
                <p:tags r:id="rId2"/>
              </p:custDataLst>
            </p:nvPr>
          </p:nvSpPr>
          <p:spPr>
            <a:xfrm rot="16200000" flipV="1">
              <a:off x="5478153" y="2725780"/>
              <a:ext cx="8449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F08D1D"/>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pic>
        <p:nvPicPr>
          <p:cNvPr id="44" name="图片 31">
            <a:extLst>
              <a:ext uri="{FF2B5EF4-FFF2-40B4-BE49-F238E27FC236}">
                <a16:creationId xmlns:a16="http://schemas.microsoft.com/office/drawing/2014/main" id="{229E94BC-810E-4D0D-B8F8-1556A3D990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100000">
            <a:off x="755906" y="1311350"/>
            <a:ext cx="626582" cy="653532"/>
          </a:xfrm>
          <a:prstGeom prst="rect">
            <a:avLst/>
          </a:prstGeom>
        </p:spPr>
      </p:pic>
      <p:sp>
        <p:nvSpPr>
          <p:cNvPr id="45" name="Text Box 4">
            <a:extLst>
              <a:ext uri="{FF2B5EF4-FFF2-40B4-BE49-F238E27FC236}">
                <a16:creationId xmlns:a16="http://schemas.microsoft.com/office/drawing/2014/main" id="{2355ADB8-E987-4924-8C71-C6002AA7F023}"/>
              </a:ext>
            </a:extLst>
          </p:cNvPr>
          <p:cNvSpPr txBox="1"/>
          <p:nvPr/>
        </p:nvSpPr>
        <p:spPr>
          <a:xfrm>
            <a:off x="2152540" y="330716"/>
            <a:ext cx="5626925" cy="661720"/>
          </a:xfrm>
          <a:prstGeom prst="rect">
            <a:avLst/>
          </a:prstGeom>
          <a:noFill/>
          <a:ln w="9525">
            <a:noFill/>
          </a:ln>
        </p:spPr>
        <p:txBody>
          <a:bodyPr wrap="none">
            <a:spAutoFit/>
          </a:bodyPr>
          <a:lstStyle/>
          <a:p>
            <a:r>
              <a:rPr lang="en-US" altLang="zh-CN" sz="3700" b="1" dirty="0">
                <a:solidFill>
                  <a:schemeClr val="accent6">
                    <a:lumMod val="75000"/>
                  </a:schemeClr>
                </a:solidFill>
                <a:ea typeface="SimSun" panose="02010600030101010101" pitchFamily="2" charset="-122"/>
              </a:rPr>
              <a:t>Viết vào ô trống (theo mẫu)</a:t>
            </a:r>
          </a:p>
        </p:txBody>
      </p:sp>
      <p:graphicFrame>
        <p:nvGraphicFramePr>
          <p:cNvPr id="46" name="Content Placeholder 79874">
            <a:extLst>
              <a:ext uri="{FF2B5EF4-FFF2-40B4-BE49-F238E27FC236}">
                <a16:creationId xmlns:a16="http://schemas.microsoft.com/office/drawing/2014/main" id="{CB9316CB-CE30-4579-8707-A0D1B75C1762}"/>
              </a:ext>
            </a:extLst>
          </p:cNvPr>
          <p:cNvGraphicFramePr>
            <a:graphicFrameLocks/>
          </p:cNvGraphicFramePr>
          <p:nvPr>
            <p:extLst>
              <p:ext uri="{D42A27DB-BD31-4B8C-83A1-F6EECF244321}">
                <p14:modId xmlns:p14="http://schemas.microsoft.com/office/powerpoint/2010/main" val="803255590"/>
              </p:ext>
            </p:extLst>
          </p:nvPr>
        </p:nvGraphicFramePr>
        <p:xfrm>
          <a:off x="1737195" y="1348067"/>
          <a:ext cx="10166351" cy="2865689"/>
        </p:xfrm>
        <a:graphic>
          <a:graphicData uri="http://schemas.openxmlformats.org/drawingml/2006/table">
            <a:tbl>
              <a:tblPr/>
              <a:tblGrid>
                <a:gridCol w="1169134">
                  <a:extLst>
                    <a:ext uri="{9D8B030D-6E8A-4147-A177-3AD203B41FA5}">
                      <a16:colId xmlns:a16="http://schemas.microsoft.com/office/drawing/2014/main" val="20000"/>
                    </a:ext>
                  </a:extLst>
                </a:gridCol>
                <a:gridCol w="2580473">
                  <a:extLst>
                    <a:ext uri="{9D8B030D-6E8A-4147-A177-3AD203B41FA5}">
                      <a16:colId xmlns:a16="http://schemas.microsoft.com/office/drawing/2014/main" val="20001"/>
                    </a:ext>
                  </a:extLst>
                </a:gridCol>
                <a:gridCol w="2349171">
                  <a:extLst>
                    <a:ext uri="{9D8B030D-6E8A-4147-A177-3AD203B41FA5}">
                      <a16:colId xmlns:a16="http://schemas.microsoft.com/office/drawing/2014/main" val="20002"/>
                    </a:ext>
                  </a:extLst>
                </a:gridCol>
                <a:gridCol w="2034074">
                  <a:extLst>
                    <a:ext uri="{9D8B030D-6E8A-4147-A177-3AD203B41FA5}">
                      <a16:colId xmlns:a16="http://schemas.microsoft.com/office/drawing/2014/main" val="20003"/>
                    </a:ext>
                  </a:extLst>
                </a:gridCol>
                <a:gridCol w="2033499">
                  <a:extLst>
                    <a:ext uri="{9D8B030D-6E8A-4147-A177-3AD203B41FA5}">
                      <a16:colId xmlns:a16="http://schemas.microsoft.com/office/drawing/2014/main" val="20004"/>
                    </a:ext>
                  </a:extLst>
                </a:gridCol>
              </a:tblGrid>
              <a:tr h="100407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s</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130 km</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147 km</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210 m</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1014 m</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extLst>
                  <a:ext uri="{0D108BD9-81ED-4DB2-BD59-A6C34878D82A}">
                    <a16:rowId xmlns:a16="http://schemas.microsoft.com/office/drawing/2014/main" val="10000"/>
                  </a:ext>
                </a:extLst>
              </a:tr>
              <a:tr h="100356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t</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4 giờ</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3 giờ</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6 giây</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13 phút</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extLst>
                  <a:ext uri="{0D108BD9-81ED-4DB2-BD59-A6C34878D82A}">
                    <a16:rowId xmlns:a16="http://schemas.microsoft.com/office/drawing/2014/main" val="10001"/>
                  </a:ext>
                </a:extLst>
              </a:tr>
              <a:tr h="858051">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v</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r>
                        <a:rPr sz="3200" b="1" dirty="0">
                          <a:solidFill>
                            <a:schemeClr val="accent1">
                              <a:lumMod val="50000"/>
                            </a:schemeClr>
                          </a:solidFill>
                          <a:latin typeface="+mn-lt"/>
                        </a:rPr>
                        <a:t>32,5 km/giờ</a:t>
                      </a:r>
                      <a:endParaRPr lang="en-US" sz="3200" b="1"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endParaRPr lang="vi-VN" altLang="x-none" sz="3200"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endParaRPr lang="vi-VN" altLang="x-none" sz="3200"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ts val="0"/>
                        </a:spcBef>
                        <a:buNone/>
                      </a:pPr>
                      <a:endParaRPr lang="vi-VN" altLang="x-none" sz="3200" dirty="0">
                        <a:solidFill>
                          <a:schemeClr val="accent1">
                            <a:lumMod val="50000"/>
                          </a:schemeClr>
                        </a:solidFill>
                        <a:latin typeface="+mn-lt"/>
                      </a:endParaRPr>
                    </a:p>
                  </a:txBody>
                  <a:tcPr marL="121917" marR="121917" marT="60949" marB="60949" anchor="ctr">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a:noFill/>
                    </a:lnTlToBr>
                    <a:lnBlToTr>
                      <a:noFill/>
                    </a:lnBlToTr>
                    <a:solidFill>
                      <a:srgbClr val="FFFFD5"/>
                    </a:solidFill>
                  </a:tcPr>
                </a:tc>
                <a:extLst>
                  <a:ext uri="{0D108BD9-81ED-4DB2-BD59-A6C34878D82A}">
                    <a16:rowId xmlns:a16="http://schemas.microsoft.com/office/drawing/2014/main" val="10002"/>
                  </a:ext>
                </a:extLst>
              </a:tr>
            </a:tbl>
          </a:graphicData>
        </a:graphic>
      </p:graphicFrame>
      <p:sp>
        <p:nvSpPr>
          <p:cNvPr id="47" name="Text Box 40">
            <a:extLst>
              <a:ext uri="{FF2B5EF4-FFF2-40B4-BE49-F238E27FC236}">
                <a16:creationId xmlns:a16="http://schemas.microsoft.com/office/drawing/2014/main" id="{EA8F47E2-811D-4BAE-B062-3B37978236C3}"/>
              </a:ext>
            </a:extLst>
          </p:cNvPr>
          <p:cNvSpPr txBox="1"/>
          <p:nvPr/>
        </p:nvSpPr>
        <p:spPr>
          <a:xfrm>
            <a:off x="5719364" y="3489663"/>
            <a:ext cx="1946943" cy="584775"/>
          </a:xfrm>
          <a:prstGeom prst="rect">
            <a:avLst/>
          </a:prstGeom>
          <a:noFill/>
          <a:ln w="9525">
            <a:noFill/>
          </a:ln>
        </p:spPr>
        <p:txBody>
          <a:bodyPr wrap="none">
            <a:spAutoFit/>
          </a:bodyPr>
          <a:lstStyle/>
          <a:p>
            <a:r>
              <a:rPr lang="en-US" altLang="zh-CN" sz="3200" b="1" dirty="0">
                <a:solidFill>
                  <a:srgbClr val="C00000"/>
                </a:solidFill>
                <a:ea typeface="SimSun" panose="02010600030101010101" pitchFamily="2" charset="-122"/>
              </a:rPr>
              <a:t>49 km/giờ</a:t>
            </a:r>
          </a:p>
        </p:txBody>
      </p:sp>
      <p:sp>
        <p:nvSpPr>
          <p:cNvPr id="48" name="Text Box 41">
            <a:extLst>
              <a:ext uri="{FF2B5EF4-FFF2-40B4-BE49-F238E27FC236}">
                <a16:creationId xmlns:a16="http://schemas.microsoft.com/office/drawing/2014/main" id="{D95C2639-38BF-4AB1-B693-3FE2DA015008}"/>
              </a:ext>
            </a:extLst>
          </p:cNvPr>
          <p:cNvSpPr txBox="1"/>
          <p:nvPr/>
        </p:nvSpPr>
        <p:spPr>
          <a:xfrm>
            <a:off x="7903803" y="3454384"/>
            <a:ext cx="1878591" cy="584775"/>
          </a:xfrm>
          <a:prstGeom prst="rect">
            <a:avLst/>
          </a:prstGeom>
          <a:noFill/>
          <a:ln w="9525">
            <a:noFill/>
          </a:ln>
        </p:spPr>
        <p:txBody>
          <a:bodyPr wrap="none">
            <a:spAutoFit/>
          </a:bodyPr>
          <a:lstStyle/>
          <a:p>
            <a:r>
              <a:rPr lang="en-US" sz="3200" b="1" noProof="1">
                <a:solidFill>
                  <a:srgbClr val="C00000"/>
                </a:solidFill>
              </a:rPr>
              <a:t>35 m/giây</a:t>
            </a:r>
          </a:p>
        </p:txBody>
      </p:sp>
      <p:sp>
        <p:nvSpPr>
          <p:cNvPr id="49" name="Text Box 42">
            <a:extLst>
              <a:ext uri="{FF2B5EF4-FFF2-40B4-BE49-F238E27FC236}">
                <a16:creationId xmlns:a16="http://schemas.microsoft.com/office/drawing/2014/main" id="{7ACB6AEE-4272-45E4-8132-8EC24FCC2202}"/>
              </a:ext>
            </a:extLst>
          </p:cNvPr>
          <p:cNvSpPr txBox="1"/>
          <p:nvPr/>
        </p:nvSpPr>
        <p:spPr>
          <a:xfrm>
            <a:off x="9897869" y="3476091"/>
            <a:ext cx="2005677" cy="584775"/>
          </a:xfrm>
          <a:prstGeom prst="rect">
            <a:avLst/>
          </a:prstGeom>
          <a:noFill/>
          <a:ln w="9525">
            <a:noFill/>
          </a:ln>
        </p:spPr>
        <p:txBody>
          <a:bodyPr wrap="none">
            <a:spAutoFit/>
          </a:bodyPr>
          <a:lstStyle/>
          <a:p>
            <a:r>
              <a:rPr lang="en-US" sz="3200" b="1" noProof="1">
                <a:solidFill>
                  <a:srgbClr val="C00000"/>
                </a:solidFill>
              </a:rPr>
              <a:t>78 m/phút</a:t>
            </a:r>
          </a:p>
        </p:txBody>
      </p:sp>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4987" y="3899815"/>
            <a:ext cx="3048000" cy="2493818"/>
          </a:xfrm>
          <a:prstGeom prst="rect">
            <a:avLst/>
          </a:prstGeom>
        </p:spPr>
      </p:pic>
      <p:grpSp>
        <p:nvGrpSpPr>
          <p:cNvPr id="31" name="组合 30"/>
          <p:cNvGrpSpPr/>
          <p:nvPr/>
        </p:nvGrpSpPr>
        <p:grpSpPr>
          <a:xfrm>
            <a:off x="-17585" y="5831952"/>
            <a:ext cx="12203723" cy="1123362"/>
            <a:chOff x="-17585" y="5729324"/>
            <a:chExt cx="12203723" cy="1123362"/>
          </a:xfrm>
        </p:grpSpPr>
        <p:pic>
          <p:nvPicPr>
            <p:cNvPr id="32" name="图片 31"/>
            <p:cNvPicPr>
              <a:picLocks noChangeAspect="1"/>
            </p:cNvPicPr>
            <p:nvPr/>
          </p:nvPicPr>
          <p:blipFill rotWithShape="1">
            <a:blip r:embed="rId9"/>
            <a:srcRect l="1990"/>
            <a:stretch/>
          </p:blipFill>
          <p:spPr>
            <a:xfrm>
              <a:off x="-17585" y="5729324"/>
              <a:ext cx="8659753" cy="1123362"/>
            </a:xfrm>
            <a:prstGeom prst="rect">
              <a:avLst/>
            </a:prstGeom>
          </p:spPr>
        </p:pic>
        <p:pic>
          <p:nvPicPr>
            <p:cNvPr id="33" name="图片 32"/>
            <p:cNvPicPr>
              <a:picLocks noChangeAspect="1"/>
            </p:cNvPicPr>
            <p:nvPr/>
          </p:nvPicPr>
          <p:blipFill rotWithShape="1">
            <a:blip r:embed="rId9"/>
            <a:srcRect r="21459"/>
            <a:stretch/>
          </p:blipFill>
          <p:spPr>
            <a:xfrm>
              <a:off x="5398477" y="5729324"/>
              <a:ext cx="6787661" cy="1123362"/>
            </a:xfrm>
            <a:prstGeom prst="rect">
              <a:avLst/>
            </a:prstGeom>
          </p:spPr>
        </p:pic>
      </p:grpSp>
      <p:sp>
        <p:nvSpPr>
          <p:cNvPr id="18" name="Speech Bubble: Oval 17">
            <a:extLst>
              <a:ext uri="{FF2B5EF4-FFF2-40B4-BE49-F238E27FC236}">
                <a16:creationId xmlns:a16="http://schemas.microsoft.com/office/drawing/2014/main" id="{D49CCB92-7D2A-4931-AC9A-9AD613B1104F}"/>
              </a:ext>
            </a:extLst>
          </p:cNvPr>
          <p:cNvSpPr/>
          <p:nvPr/>
        </p:nvSpPr>
        <p:spPr>
          <a:xfrm>
            <a:off x="3896185" y="4485102"/>
            <a:ext cx="5210728" cy="2042182"/>
          </a:xfrm>
          <a:prstGeom prst="wedgeEllipseCallout">
            <a:avLst>
              <a:gd name="adj1" fmla="val -65365"/>
              <a:gd name="adj2" fmla="val -45347"/>
            </a:avLst>
          </a:prstGeom>
          <a:solidFill>
            <a:srgbClr val="FFFFD5"/>
          </a:solidFill>
          <a:ln w="38100">
            <a:solidFill>
              <a:srgbClr val="388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50000"/>
                  </a:schemeClr>
                </a:solidFill>
              </a:rPr>
              <a:t>Các bạn hãy giúp tôi tính vận tốc của các phương tiện và loài vật trong bảng sau nhé!</a:t>
            </a:r>
          </a:p>
        </p:txBody>
      </p:sp>
      <p:pic>
        <p:nvPicPr>
          <p:cNvPr id="1026" name="Picture 2">
            <a:extLst>
              <a:ext uri="{FF2B5EF4-FFF2-40B4-BE49-F238E27FC236}">
                <a16:creationId xmlns:a16="http://schemas.microsoft.com/office/drawing/2014/main" id="{141EF932-9CFA-4217-B425-DD664B0565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5370" y="816317"/>
            <a:ext cx="894929" cy="894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BC3EE0-3943-4A2F-B522-632A7241D3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0028" y="793126"/>
            <a:ext cx="844990" cy="8449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BD7B758-0432-4764-9B9B-024C88222F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34790" y="517212"/>
            <a:ext cx="1040602" cy="10406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6C19D0D-CE6B-476B-A233-496589E36DB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8994" y="399965"/>
            <a:ext cx="1369011" cy="136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10697"/>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fade">
                                      <p:cBhvr>
                                        <p:cTn id="29" dur="1000"/>
                                        <p:tgtEl>
                                          <p:spTgt spid="1032"/>
                                        </p:tgtEl>
                                      </p:cBhvr>
                                    </p:animEffect>
                                    <p:anim calcmode="lin" valueType="num">
                                      <p:cBhvr>
                                        <p:cTn id="30" dur="1000" fill="hold"/>
                                        <p:tgtEl>
                                          <p:spTgt spid="1032"/>
                                        </p:tgtEl>
                                        <p:attrNameLst>
                                          <p:attrName>ppt_x</p:attrName>
                                        </p:attrNameLst>
                                      </p:cBhvr>
                                      <p:tavLst>
                                        <p:tav tm="0">
                                          <p:val>
                                            <p:strVal val="#ppt_x"/>
                                          </p:val>
                                        </p:tav>
                                        <p:tav tm="100000">
                                          <p:val>
                                            <p:strVal val="#ppt_x"/>
                                          </p:val>
                                        </p:tav>
                                      </p:tavLst>
                                    </p:anim>
                                    <p:anim calcmode="lin" valueType="num">
                                      <p:cBhvr>
                                        <p:cTn id="31" dur="1000" fill="hold"/>
                                        <p:tgtEl>
                                          <p:spTgt spid="103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1000"/>
                                        <p:tgtEl>
                                          <p:spTgt spid="1034"/>
                                        </p:tgtEl>
                                      </p:cBhvr>
                                    </p:animEffect>
                                    <p:anim calcmode="lin" valueType="num">
                                      <p:cBhvr>
                                        <p:cTn id="35" dur="1000" fill="hold"/>
                                        <p:tgtEl>
                                          <p:spTgt spid="1034"/>
                                        </p:tgtEl>
                                        <p:attrNameLst>
                                          <p:attrName>ppt_x</p:attrName>
                                        </p:attrNameLst>
                                      </p:cBhvr>
                                      <p:tavLst>
                                        <p:tav tm="0">
                                          <p:val>
                                            <p:strVal val="#ppt_x"/>
                                          </p:val>
                                        </p:tav>
                                        <p:tav tm="100000">
                                          <p:val>
                                            <p:strVal val="#ppt_x"/>
                                          </p:val>
                                        </p:tav>
                                      </p:tavLst>
                                    </p:anim>
                                    <p:anim calcmode="lin" valueType="num">
                                      <p:cBhvr>
                                        <p:cTn id="36"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box(in)">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ox(in)">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ox(in)">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1723" y="6153235"/>
            <a:ext cx="12203723" cy="1123362"/>
            <a:chOff x="-17585" y="5729324"/>
            <a:chExt cx="12203723" cy="1123362"/>
          </a:xfrm>
        </p:grpSpPr>
        <p:pic>
          <p:nvPicPr>
            <p:cNvPr id="20" name="图片 19"/>
            <p:cNvPicPr>
              <a:picLocks noChangeAspect="1"/>
            </p:cNvPicPr>
            <p:nvPr/>
          </p:nvPicPr>
          <p:blipFill rotWithShape="1">
            <a:blip r:embed="rId5"/>
            <a:srcRect l="1990"/>
            <a:stretch/>
          </p:blipFill>
          <p:spPr>
            <a:xfrm>
              <a:off x="-17585" y="5729324"/>
              <a:ext cx="8659753" cy="1123362"/>
            </a:xfrm>
            <a:prstGeom prst="rect">
              <a:avLst/>
            </a:prstGeom>
          </p:spPr>
        </p:pic>
        <p:pic>
          <p:nvPicPr>
            <p:cNvPr id="21" name="图片 20"/>
            <p:cNvPicPr>
              <a:picLocks noChangeAspect="1"/>
            </p:cNvPicPr>
            <p:nvPr/>
          </p:nvPicPr>
          <p:blipFill rotWithShape="1">
            <a:blip r:embed="rId5"/>
            <a:srcRect r="21459"/>
            <a:stretch/>
          </p:blipFill>
          <p:spPr>
            <a:xfrm>
              <a:off x="5398477" y="5729324"/>
              <a:ext cx="6787661" cy="1123362"/>
            </a:xfrm>
            <a:prstGeom prst="rect">
              <a:avLst/>
            </a:prstGeom>
          </p:spPr>
        </p:pic>
      </p:grpSp>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75644" t="-4245" b="82582"/>
          <a:stretch/>
        </p:blipFill>
        <p:spPr>
          <a:xfrm>
            <a:off x="11671163" y="1035541"/>
            <a:ext cx="419620" cy="544594"/>
          </a:xfrm>
          <a:prstGeom prst="rect">
            <a:avLst/>
          </a:prstGeom>
        </p:spPr>
      </p:pic>
      <p:sp>
        <p:nvSpPr>
          <p:cNvPr id="25" name="Text Box 4">
            <a:extLst>
              <a:ext uri="{FF2B5EF4-FFF2-40B4-BE49-F238E27FC236}">
                <a16:creationId xmlns:a16="http://schemas.microsoft.com/office/drawing/2014/main" id="{5709E53C-E32A-4E36-A9C6-355C48CBC57E}"/>
              </a:ext>
            </a:extLst>
          </p:cNvPr>
          <p:cNvSpPr txBox="1">
            <a:spLocks noChangeArrowheads="1"/>
          </p:cNvSpPr>
          <p:nvPr/>
        </p:nvSpPr>
        <p:spPr bwMode="auto">
          <a:xfrm>
            <a:off x="1737126" y="133917"/>
            <a:ext cx="9934037"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just" eaLnBrk="1" hangingPunct="1"/>
            <a:r>
              <a:rPr lang="vi-VN" sz="3200" b="1" noProof="1">
                <a:latin typeface="Calibri" panose="020F0502020204030204" pitchFamily="34" charset="0"/>
                <a:cs typeface="Calibri" panose="020F0502020204030204" pitchFamily="34" charset="0"/>
              </a:rPr>
              <a:t>Lúc 6 giờ 30 phút, bác Nùng đi bộ từ nhà đến bến xe và kịp lên xe buýt đi tiếp đến nơi làm việc lúc 7 giờ 45 phút. Biết quãng đường từ bến xe đến nơi làm việc là 15 km và thời gian bác Nùng đi bộ là 45 phút. Tính vận tốc của xe buýt.</a:t>
            </a:r>
            <a:endParaRPr sz="3200" b="1" noProof="1">
              <a:latin typeface="Calibri" panose="020F0502020204030204" pitchFamily="34" charset="0"/>
              <a:cs typeface="Calibri" panose="020F0502020204030204" pitchFamily="34" charset="0"/>
            </a:endParaRPr>
          </a:p>
        </p:txBody>
      </p:sp>
      <p:pic>
        <p:nvPicPr>
          <p:cNvPr id="3074" name="Picture 2">
            <a:extLst>
              <a:ext uri="{FF2B5EF4-FFF2-40B4-BE49-F238E27FC236}">
                <a16:creationId xmlns:a16="http://schemas.microsoft.com/office/drawing/2014/main" id="{C8D3B74C-B133-4853-AADF-7E390ECE20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5606" y="1129010"/>
            <a:ext cx="940825" cy="940825"/>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组合 25">
            <a:extLst>
              <a:ext uri="{FF2B5EF4-FFF2-40B4-BE49-F238E27FC236}">
                <a16:creationId xmlns:a16="http://schemas.microsoft.com/office/drawing/2014/main" id="{D14AAA98-DEE1-4BFB-95BF-3E8A667420F5}"/>
              </a:ext>
            </a:extLst>
          </p:cNvPr>
          <p:cNvGrpSpPr/>
          <p:nvPr/>
        </p:nvGrpSpPr>
        <p:grpSpPr>
          <a:xfrm>
            <a:off x="309075" y="186622"/>
            <a:ext cx="1170998" cy="844988"/>
            <a:chOff x="5315148" y="2888785"/>
            <a:chExt cx="1170998" cy="844988"/>
          </a:xfrm>
        </p:grpSpPr>
        <p:sp>
          <p:nvSpPr>
            <p:cNvPr id="45" name="PA_库_文本框 35">
              <a:extLst>
                <a:ext uri="{FF2B5EF4-FFF2-40B4-BE49-F238E27FC236}">
                  <a16:creationId xmlns:a16="http://schemas.microsoft.com/office/drawing/2014/main" id="{8CD38977-F37D-4260-A7B0-B2A82E0AB09C}"/>
                </a:ext>
              </a:extLst>
            </p:cNvPr>
            <p:cNvSpPr txBox="1"/>
            <p:nvPr>
              <p:custDataLst>
                <p:tags r:id="rId1"/>
              </p:custDataLst>
            </p:nvPr>
          </p:nvSpPr>
          <p:spPr>
            <a:xfrm>
              <a:off x="5435997" y="2958034"/>
              <a:ext cx="917239" cy="523220"/>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srgbClr val="FF0066"/>
                  </a:solidFill>
                  <a:effectLst/>
                  <a:uLnTx/>
                  <a:uFillTx/>
                  <a:latin typeface="+mn-lt"/>
                  <a:ea typeface="汉仪帅线体简" panose="00020600040101010101" pitchFamily="18" charset="-122"/>
                  <a:cs typeface="Calibri" panose="020F0502020204030204" pitchFamily="34" charset="0"/>
                </a:rPr>
                <a:t>Bài</a:t>
              </a:r>
              <a:r>
                <a:rPr kumimoji="0" lang="en-US" altLang="zh-CN" b="1" i="0" u="none" strike="noStrike" kern="1200" cap="none" spc="0" normalizeH="0" baseline="0" noProof="0" dirty="0">
                  <a:ln>
                    <a:noFill/>
                  </a:ln>
                  <a:solidFill>
                    <a:srgbClr val="FF0066"/>
                  </a:solidFill>
                  <a:effectLst/>
                  <a:uLnTx/>
                  <a:uFillTx/>
                  <a:latin typeface="Calibri" panose="020F0502020204030204" pitchFamily="34" charset="0"/>
                  <a:ea typeface="汉仪帅线体简" panose="00020600040101010101" pitchFamily="18" charset="-122"/>
                  <a:cs typeface="Calibri" panose="020F0502020204030204" pitchFamily="34" charset="0"/>
                </a:rPr>
                <a:t> 3</a:t>
              </a:r>
            </a:p>
          </p:txBody>
        </p:sp>
        <p:sp>
          <p:nvSpPr>
            <p:cNvPr id="46" name="PA_库_任意多边形 45">
              <a:extLst>
                <a:ext uri="{FF2B5EF4-FFF2-40B4-BE49-F238E27FC236}">
                  <a16:creationId xmlns:a16="http://schemas.microsoft.com/office/drawing/2014/main" id="{869D8824-4C6F-4C63-AEB0-697F7F85F34D}"/>
                </a:ext>
              </a:extLst>
            </p:cNvPr>
            <p:cNvSpPr/>
            <p:nvPr>
              <p:custDataLst>
                <p:tags r:id="rId2"/>
              </p:custDataLst>
            </p:nvPr>
          </p:nvSpPr>
          <p:spPr>
            <a:xfrm rot="16200000" flipV="1">
              <a:off x="5478153" y="2725780"/>
              <a:ext cx="8449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rgbClr val="FF006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66"/>
                </a:solidFill>
                <a:effectLst/>
                <a:uLnTx/>
                <a:uFillTx/>
                <a:latin typeface="Calibri"/>
                <a:ea typeface="等线" panose="02010600030101010101" pitchFamily="2" charset="-122"/>
                <a:cs typeface="+mn-cs"/>
              </a:endParaRPr>
            </a:p>
          </p:txBody>
        </p:sp>
      </p:grpSp>
      <p:pic>
        <p:nvPicPr>
          <p:cNvPr id="60" name="Picture 59">
            <a:extLst>
              <a:ext uri="{FF2B5EF4-FFF2-40B4-BE49-F238E27FC236}">
                <a16:creationId xmlns:a16="http://schemas.microsoft.com/office/drawing/2014/main" id="{91BCD1AF-BEE9-B14D-943B-20CCDC7BDF6E}"/>
              </a:ext>
            </a:extLst>
          </p:cNvPr>
          <p:cNvPicPr>
            <a:picLocks noChangeAspect="1"/>
          </p:cNvPicPr>
          <p:nvPr/>
        </p:nvPicPr>
        <p:blipFill rotWithShape="1">
          <a:blip r:embed="rId8">
            <a:extLst>
              <a:ext uri="{28A0092B-C50C-407E-A947-70E740481C1C}">
                <a14:useLocalDpi xmlns:a14="http://schemas.microsoft.com/office/drawing/2010/main" val="0"/>
              </a:ext>
            </a:extLst>
          </a:blip>
          <a:srcRect l="328" t="5296" r="75141" b="39092"/>
          <a:stretch/>
        </p:blipFill>
        <p:spPr>
          <a:xfrm>
            <a:off x="2217607" y="3157869"/>
            <a:ext cx="2471351" cy="3151426"/>
          </a:xfrm>
          <a:prstGeom prst="rect">
            <a:avLst/>
          </a:prstGeom>
        </p:spPr>
      </p:pic>
      <p:pic>
        <p:nvPicPr>
          <p:cNvPr id="2050" name="Picture 2" descr="Bến Xe Buýt Hình minh họa Sẵn có - Tải xuống Hình ảnh Ngay bây giờ - Người  cao tuổi, Xe buýt, Đang chờ - Hoạt động không di chuyển - iStock">
            <a:extLst>
              <a:ext uri="{FF2B5EF4-FFF2-40B4-BE49-F238E27FC236}">
                <a16:creationId xmlns:a16="http://schemas.microsoft.com/office/drawing/2014/main" id="{414587F5-437E-1985-4B32-19E5389D22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35655" y="2989521"/>
            <a:ext cx="3162743" cy="316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456063"/>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0-#ppt_w/2"/>
                                          </p:val>
                                        </p:tav>
                                        <p:tav tm="100000">
                                          <p:val>
                                            <p:strVal val="#ppt_x"/>
                                          </p:val>
                                        </p:tav>
                                      </p:tavLst>
                                    </p:anim>
                                    <p:anim calcmode="lin" valueType="num">
                                      <p:cBhvr additive="base">
                                        <p:cTn id="16"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a:extLst>
              <a:ext uri="{FF2B5EF4-FFF2-40B4-BE49-F238E27FC236}">
                <a16:creationId xmlns:a16="http://schemas.microsoft.com/office/drawing/2014/main" id="{7AF087F8-AE40-4796-9625-3B01BF7B0F30}"/>
              </a:ext>
            </a:extLst>
          </p:cNvPr>
          <p:cNvGrpSpPr/>
          <p:nvPr/>
        </p:nvGrpSpPr>
        <p:grpSpPr>
          <a:xfrm>
            <a:off x="9133368" y="3349256"/>
            <a:ext cx="3336444" cy="3508744"/>
            <a:chOff x="8586522" y="2927265"/>
            <a:chExt cx="3566848" cy="3923574"/>
          </a:xfrm>
        </p:grpSpPr>
        <p:pic>
          <p:nvPicPr>
            <p:cNvPr id="3" name="图片 14">
              <a:extLst>
                <a:ext uri="{FF2B5EF4-FFF2-40B4-BE49-F238E27FC236}">
                  <a16:creationId xmlns:a16="http://schemas.microsoft.com/office/drawing/2014/main" id="{712258B7-6288-4F2F-BEE3-FF6149761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522" y="2927265"/>
              <a:ext cx="1797892" cy="3923574"/>
            </a:xfrm>
            <a:prstGeom prst="rect">
              <a:avLst/>
            </a:prstGeom>
          </p:spPr>
        </p:pic>
        <p:pic>
          <p:nvPicPr>
            <p:cNvPr id="4" name="图片 15">
              <a:extLst>
                <a:ext uri="{FF2B5EF4-FFF2-40B4-BE49-F238E27FC236}">
                  <a16:creationId xmlns:a16="http://schemas.microsoft.com/office/drawing/2014/main" id="{805A2CB7-9B8C-48DD-8653-25ED9A5D0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374" y="2927265"/>
              <a:ext cx="1797892" cy="3923574"/>
            </a:xfrm>
            <a:prstGeom prst="rect">
              <a:avLst/>
            </a:prstGeom>
          </p:spPr>
        </p:pic>
        <p:pic>
          <p:nvPicPr>
            <p:cNvPr id="5" name="图片 16">
              <a:extLst>
                <a:ext uri="{FF2B5EF4-FFF2-40B4-BE49-F238E27FC236}">
                  <a16:creationId xmlns:a16="http://schemas.microsoft.com/office/drawing/2014/main" id="{05804FD3-7F9C-41D6-9219-47AE859A4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426" y="2927265"/>
              <a:ext cx="1797892" cy="3923574"/>
            </a:xfrm>
            <a:prstGeom prst="rect">
              <a:avLst/>
            </a:prstGeom>
          </p:spPr>
        </p:pic>
        <p:pic>
          <p:nvPicPr>
            <p:cNvPr id="6" name="图片 17">
              <a:extLst>
                <a:ext uri="{FF2B5EF4-FFF2-40B4-BE49-F238E27FC236}">
                  <a16:creationId xmlns:a16="http://schemas.microsoft.com/office/drawing/2014/main" id="{475C19C2-FEEC-4632-98F5-101F3FD15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5478" y="2927265"/>
              <a:ext cx="1797892" cy="3923574"/>
            </a:xfrm>
            <a:prstGeom prst="rect">
              <a:avLst/>
            </a:prstGeom>
          </p:spPr>
        </p:pic>
      </p:grpSp>
      <p:grpSp>
        <p:nvGrpSpPr>
          <p:cNvPr id="7" name="组合 18">
            <a:extLst>
              <a:ext uri="{FF2B5EF4-FFF2-40B4-BE49-F238E27FC236}">
                <a16:creationId xmlns:a16="http://schemas.microsoft.com/office/drawing/2014/main" id="{94774158-A99A-45C1-BF43-202F4A8DEDF1}"/>
              </a:ext>
            </a:extLst>
          </p:cNvPr>
          <p:cNvGrpSpPr/>
          <p:nvPr/>
        </p:nvGrpSpPr>
        <p:grpSpPr>
          <a:xfrm>
            <a:off x="0" y="5734638"/>
            <a:ext cx="12203723" cy="1123362"/>
            <a:chOff x="-17585" y="5729324"/>
            <a:chExt cx="12203723" cy="1123362"/>
          </a:xfrm>
        </p:grpSpPr>
        <p:pic>
          <p:nvPicPr>
            <p:cNvPr id="8" name="图片 19">
              <a:extLst>
                <a:ext uri="{FF2B5EF4-FFF2-40B4-BE49-F238E27FC236}">
                  <a16:creationId xmlns:a16="http://schemas.microsoft.com/office/drawing/2014/main" id="{EBB9B795-BB50-472B-B870-17086D43E12A}"/>
                </a:ext>
              </a:extLst>
            </p:cNvPr>
            <p:cNvPicPr>
              <a:picLocks noChangeAspect="1"/>
            </p:cNvPicPr>
            <p:nvPr/>
          </p:nvPicPr>
          <p:blipFill rotWithShape="1">
            <a:blip r:embed="rId3"/>
            <a:srcRect l="1990"/>
            <a:stretch/>
          </p:blipFill>
          <p:spPr>
            <a:xfrm>
              <a:off x="-17585" y="5729324"/>
              <a:ext cx="8659753" cy="1123362"/>
            </a:xfrm>
            <a:prstGeom prst="rect">
              <a:avLst/>
            </a:prstGeom>
          </p:spPr>
        </p:pic>
        <p:pic>
          <p:nvPicPr>
            <p:cNvPr id="9" name="图片 20">
              <a:extLst>
                <a:ext uri="{FF2B5EF4-FFF2-40B4-BE49-F238E27FC236}">
                  <a16:creationId xmlns:a16="http://schemas.microsoft.com/office/drawing/2014/main" id="{A00C0D2B-C95C-4DA8-8EE2-98E6FBD1BAF0}"/>
                </a:ext>
              </a:extLst>
            </p:cNvPr>
            <p:cNvPicPr>
              <a:picLocks noChangeAspect="1"/>
            </p:cNvPicPr>
            <p:nvPr/>
          </p:nvPicPr>
          <p:blipFill rotWithShape="1">
            <a:blip r:embed="rId3"/>
            <a:srcRect r="21459"/>
            <a:stretch/>
          </p:blipFill>
          <p:spPr>
            <a:xfrm>
              <a:off x="5398477" y="5729324"/>
              <a:ext cx="6787661" cy="1123362"/>
            </a:xfrm>
            <a:prstGeom prst="rect">
              <a:avLst/>
            </a:prstGeom>
          </p:spPr>
        </p:pic>
      </p:grpSp>
      <p:pic>
        <p:nvPicPr>
          <p:cNvPr id="10" name="图片 13">
            <a:extLst>
              <a:ext uri="{FF2B5EF4-FFF2-40B4-BE49-F238E27FC236}">
                <a16:creationId xmlns:a16="http://schemas.microsoft.com/office/drawing/2014/main" id="{990F2ABA-EFBF-4FE4-A86E-7F1D8042A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948" y="2568538"/>
            <a:ext cx="1965551" cy="4289462"/>
          </a:xfrm>
          <a:prstGeom prst="rect">
            <a:avLst/>
          </a:prstGeom>
        </p:spPr>
      </p:pic>
      <p:pic>
        <p:nvPicPr>
          <p:cNvPr id="11" name="图片 22">
            <a:extLst>
              <a:ext uri="{FF2B5EF4-FFF2-40B4-BE49-F238E27FC236}">
                <a16:creationId xmlns:a16="http://schemas.microsoft.com/office/drawing/2014/main" id="{E17B5148-7E3F-43BD-A811-6AC2DC70BBD0}"/>
              </a:ext>
            </a:extLst>
          </p:cNvPr>
          <p:cNvPicPr>
            <a:picLocks noChangeAspect="1"/>
          </p:cNvPicPr>
          <p:nvPr/>
        </p:nvPicPr>
        <p:blipFill rotWithShape="1">
          <a:blip r:embed="rId4">
            <a:extLst>
              <a:ext uri="{28A0092B-C50C-407E-A947-70E740481C1C}">
                <a14:useLocalDpi xmlns:a14="http://schemas.microsoft.com/office/drawing/2010/main" val="0"/>
              </a:ext>
            </a:extLst>
          </a:blip>
          <a:srcRect l="75644" t="-4245" b="82582"/>
          <a:stretch/>
        </p:blipFill>
        <p:spPr>
          <a:xfrm>
            <a:off x="7556998" y="147484"/>
            <a:ext cx="705504" cy="915622"/>
          </a:xfrm>
          <a:prstGeom prst="rect">
            <a:avLst/>
          </a:prstGeom>
        </p:spPr>
      </p:pic>
      <p:sp>
        <p:nvSpPr>
          <p:cNvPr id="12" name="Text Box 56">
            <a:extLst>
              <a:ext uri="{FF2B5EF4-FFF2-40B4-BE49-F238E27FC236}">
                <a16:creationId xmlns:a16="http://schemas.microsoft.com/office/drawing/2014/main" id="{3122930D-5713-417B-89BA-B36D037F9C81}"/>
              </a:ext>
            </a:extLst>
          </p:cNvPr>
          <p:cNvSpPr txBox="1">
            <a:spLocks noChangeArrowheads="1"/>
          </p:cNvSpPr>
          <p:nvPr/>
        </p:nvSpPr>
        <p:spPr bwMode="auto">
          <a:xfrm>
            <a:off x="211162" y="1212486"/>
            <a:ext cx="1006237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dirty="0" err="1">
                <a:solidFill>
                  <a:schemeClr val="accent5">
                    <a:lumMod val="50000"/>
                  </a:schemeClr>
                </a:solidFill>
                <a:ea typeface="SimSun" panose="02010600030101010101" pitchFamily="2" charset="-122"/>
              </a:rPr>
              <a:t>Thời</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gian</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bác</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Nùng</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đi</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xe</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buýt</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là</a:t>
            </a:r>
            <a:r>
              <a:rPr lang="en-US" altLang="zh-CN" sz="3200" b="1" dirty="0">
                <a:solidFill>
                  <a:schemeClr val="accent5">
                    <a:lumMod val="50000"/>
                  </a:schemeClr>
                </a:solidFill>
                <a:ea typeface="SimSun" panose="02010600030101010101" pitchFamily="2" charset="-122"/>
              </a:rPr>
              <a:t>:</a:t>
            </a:r>
          </a:p>
          <a:p>
            <a:pPr algn="ctr"/>
            <a:r>
              <a:rPr lang="en-US" altLang="zh-CN" sz="3200" b="1" dirty="0">
                <a:solidFill>
                  <a:schemeClr val="accent5">
                    <a:lumMod val="50000"/>
                  </a:schemeClr>
                </a:solidFill>
                <a:ea typeface="SimSun" panose="02010600030101010101" pitchFamily="2" charset="-122"/>
              </a:rPr>
              <a:t>7 </a:t>
            </a:r>
            <a:r>
              <a:rPr lang="en-US" altLang="zh-CN" sz="3200" b="1" dirty="0" err="1">
                <a:solidFill>
                  <a:schemeClr val="accent5">
                    <a:lumMod val="50000"/>
                  </a:schemeClr>
                </a:solidFill>
                <a:ea typeface="SimSun" panose="02010600030101010101" pitchFamily="2" charset="-122"/>
              </a:rPr>
              <a:t>giờ</a:t>
            </a:r>
            <a:r>
              <a:rPr lang="en-US" altLang="zh-CN" sz="3200" b="1" dirty="0">
                <a:solidFill>
                  <a:schemeClr val="accent5">
                    <a:lumMod val="50000"/>
                  </a:schemeClr>
                </a:solidFill>
                <a:ea typeface="SimSun" panose="02010600030101010101" pitchFamily="2" charset="-122"/>
              </a:rPr>
              <a:t> 45 </a:t>
            </a:r>
            <a:r>
              <a:rPr lang="en-US" altLang="zh-CN" sz="3200" b="1" dirty="0" err="1">
                <a:solidFill>
                  <a:schemeClr val="accent5">
                    <a:lumMod val="50000"/>
                  </a:schemeClr>
                </a:solidFill>
                <a:ea typeface="SimSun" panose="02010600030101010101" pitchFamily="2" charset="-122"/>
              </a:rPr>
              <a:t>phút</a:t>
            </a:r>
            <a:r>
              <a:rPr lang="en-US" altLang="zh-CN" sz="3200" b="1" dirty="0">
                <a:solidFill>
                  <a:schemeClr val="accent5">
                    <a:lumMod val="50000"/>
                  </a:schemeClr>
                </a:solidFill>
                <a:ea typeface="SimSun" panose="02010600030101010101" pitchFamily="2" charset="-122"/>
              </a:rPr>
              <a:t> - 6 </a:t>
            </a:r>
            <a:r>
              <a:rPr lang="en-US" altLang="zh-CN" sz="3200" b="1" dirty="0" err="1">
                <a:solidFill>
                  <a:schemeClr val="accent5">
                    <a:lumMod val="50000"/>
                  </a:schemeClr>
                </a:solidFill>
                <a:ea typeface="SimSun" panose="02010600030101010101" pitchFamily="2" charset="-122"/>
              </a:rPr>
              <a:t>giờ</a:t>
            </a:r>
            <a:r>
              <a:rPr lang="en-US" altLang="zh-CN" sz="3200" b="1" dirty="0">
                <a:solidFill>
                  <a:schemeClr val="accent5">
                    <a:lumMod val="50000"/>
                  </a:schemeClr>
                </a:solidFill>
                <a:ea typeface="SimSun" panose="02010600030101010101" pitchFamily="2" charset="-122"/>
              </a:rPr>
              <a:t> 30 </a:t>
            </a:r>
            <a:r>
              <a:rPr lang="en-US" altLang="zh-CN" sz="3200" b="1" dirty="0" err="1">
                <a:solidFill>
                  <a:schemeClr val="accent5">
                    <a:lumMod val="50000"/>
                  </a:schemeClr>
                </a:solidFill>
                <a:ea typeface="SimSun" panose="02010600030101010101" pitchFamily="2" charset="-122"/>
              </a:rPr>
              <a:t>phút</a:t>
            </a:r>
            <a:r>
              <a:rPr lang="en-US" altLang="zh-CN" sz="3200" b="1" dirty="0">
                <a:solidFill>
                  <a:schemeClr val="accent5">
                    <a:lumMod val="50000"/>
                  </a:schemeClr>
                </a:solidFill>
                <a:ea typeface="SimSun" panose="02010600030101010101" pitchFamily="2" charset="-122"/>
              </a:rPr>
              <a:t> - 45 </a:t>
            </a:r>
            <a:r>
              <a:rPr lang="en-US" altLang="zh-CN" sz="3200" b="1" dirty="0" err="1">
                <a:solidFill>
                  <a:schemeClr val="accent5">
                    <a:lumMod val="50000"/>
                  </a:schemeClr>
                </a:solidFill>
                <a:ea typeface="SimSun" panose="02010600030101010101" pitchFamily="2" charset="-122"/>
              </a:rPr>
              <a:t>phút</a:t>
            </a:r>
            <a:r>
              <a:rPr lang="en-US" altLang="zh-CN" sz="3200" b="1" dirty="0">
                <a:solidFill>
                  <a:schemeClr val="accent5">
                    <a:lumMod val="50000"/>
                  </a:schemeClr>
                </a:solidFill>
                <a:ea typeface="SimSun" panose="02010600030101010101" pitchFamily="2" charset="-122"/>
              </a:rPr>
              <a:t> = 30 </a:t>
            </a:r>
            <a:r>
              <a:rPr lang="en-US" altLang="zh-CN" sz="3200" b="1" dirty="0" err="1">
                <a:solidFill>
                  <a:schemeClr val="accent5">
                    <a:lumMod val="50000"/>
                  </a:schemeClr>
                </a:solidFill>
                <a:ea typeface="SimSun" panose="02010600030101010101" pitchFamily="2" charset="-122"/>
              </a:rPr>
              <a:t>phút</a:t>
            </a:r>
            <a:r>
              <a:rPr lang="en-US" altLang="zh-CN" sz="3200" b="1" dirty="0">
                <a:solidFill>
                  <a:schemeClr val="accent5">
                    <a:lumMod val="50000"/>
                  </a:schemeClr>
                </a:solidFill>
                <a:ea typeface="SimSun" panose="02010600030101010101" pitchFamily="2" charset="-122"/>
              </a:rPr>
              <a:t> = 0,5 </a:t>
            </a:r>
            <a:r>
              <a:rPr lang="en-US" altLang="zh-CN" sz="3200" b="1" dirty="0" err="1">
                <a:solidFill>
                  <a:schemeClr val="accent5">
                    <a:lumMod val="50000"/>
                  </a:schemeClr>
                </a:solidFill>
                <a:ea typeface="SimSun" panose="02010600030101010101" pitchFamily="2" charset="-122"/>
              </a:rPr>
              <a:t>giờ</a:t>
            </a:r>
            <a:endParaRPr lang="en-US" altLang="zh-CN" sz="3200" b="1" dirty="0">
              <a:solidFill>
                <a:schemeClr val="accent5">
                  <a:lumMod val="50000"/>
                </a:schemeClr>
              </a:solidFill>
              <a:ea typeface="SimSun" panose="02010600030101010101" pitchFamily="2" charset="-122"/>
            </a:endParaRPr>
          </a:p>
          <a:p>
            <a:pPr algn="ctr"/>
            <a:r>
              <a:rPr lang="en-US" altLang="zh-CN" sz="3200" b="1" dirty="0" err="1">
                <a:solidFill>
                  <a:schemeClr val="accent5">
                    <a:lumMod val="50000"/>
                  </a:schemeClr>
                </a:solidFill>
                <a:ea typeface="SimSun" panose="02010600030101010101" pitchFamily="2" charset="-122"/>
              </a:rPr>
              <a:t>Vận</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tốc</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của</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xe</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buýt</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là</a:t>
            </a:r>
            <a:r>
              <a:rPr lang="en-US" altLang="zh-CN" sz="3200" b="1" dirty="0">
                <a:solidFill>
                  <a:schemeClr val="accent5">
                    <a:lumMod val="50000"/>
                  </a:schemeClr>
                </a:solidFill>
                <a:ea typeface="SimSun" panose="02010600030101010101" pitchFamily="2" charset="-122"/>
              </a:rPr>
              <a:t>:</a:t>
            </a:r>
          </a:p>
          <a:p>
            <a:pPr algn="ctr"/>
            <a:r>
              <a:rPr lang="en-US" altLang="zh-CN" sz="3200" b="1" dirty="0">
                <a:solidFill>
                  <a:schemeClr val="accent5">
                    <a:lumMod val="50000"/>
                  </a:schemeClr>
                </a:solidFill>
                <a:ea typeface="SimSun" panose="02010600030101010101" pitchFamily="2" charset="-122"/>
              </a:rPr>
              <a:t>15 : 0,5 = 30 (km/h)</a:t>
            </a:r>
          </a:p>
          <a:p>
            <a:pPr algn="ctr"/>
            <a:r>
              <a:rPr lang="en-US" altLang="zh-CN" sz="3200" b="1" dirty="0" err="1">
                <a:solidFill>
                  <a:schemeClr val="accent5">
                    <a:lumMod val="50000"/>
                  </a:schemeClr>
                </a:solidFill>
                <a:ea typeface="SimSun" panose="02010600030101010101" pitchFamily="2" charset="-122"/>
              </a:rPr>
              <a:t>Đáp</a:t>
            </a:r>
            <a:r>
              <a:rPr lang="en-US" altLang="zh-CN" sz="3200" b="1" dirty="0">
                <a:solidFill>
                  <a:schemeClr val="accent5">
                    <a:lumMod val="50000"/>
                  </a:schemeClr>
                </a:solidFill>
                <a:ea typeface="SimSun" panose="02010600030101010101" pitchFamily="2" charset="-122"/>
              </a:rPr>
              <a:t> </a:t>
            </a:r>
            <a:r>
              <a:rPr lang="en-US" altLang="zh-CN" sz="3200" b="1" dirty="0" err="1">
                <a:solidFill>
                  <a:schemeClr val="accent5">
                    <a:lumMod val="50000"/>
                  </a:schemeClr>
                </a:solidFill>
                <a:ea typeface="SimSun" panose="02010600030101010101" pitchFamily="2" charset="-122"/>
              </a:rPr>
              <a:t>số</a:t>
            </a:r>
            <a:r>
              <a:rPr lang="en-US" altLang="zh-CN" sz="3200" b="1" dirty="0">
                <a:solidFill>
                  <a:schemeClr val="accent5">
                    <a:lumMod val="50000"/>
                  </a:schemeClr>
                </a:solidFill>
                <a:ea typeface="SimSun" panose="02010600030101010101" pitchFamily="2" charset="-122"/>
              </a:rPr>
              <a:t>: 30 km/h</a:t>
            </a:r>
          </a:p>
        </p:txBody>
      </p:sp>
      <p:sp>
        <p:nvSpPr>
          <p:cNvPr id="17" name="Text Box 56">
            <a:extLst>
              <a:ext uri="{FF2B5EF4-FFF2-40B4-BE49-F238E27FC236}">
                <a16:creationId xmlns:a16="http://schemas.microsoft.com/office/drawing/2014/main" id="{561F915E-BB65-40D4-8A7A-01833381EA13}"/>
              </a:ext>
            </a:extLst>
          </p:cNvPr>
          <p:cNvSpPr txBox="1">
            <a:spLocks noChangeArrowheads="1"/>
          </p:cNvSpPr>
          <p:nvPr/>
        </p:nvSpPr>
        <p:spPr bwMode="auto">
          <a:xfrm>
            <a:off x="4440003" y="609636"/>
            <a:ext cx="15632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rgbClr val="C00000"/>
                </a:solidFill>
                <a:ea typeface="SimSun" panose="02010600030101010101" pitchFamily="2" charset="-122"/>
              </a:rPr>
              <a:t>Bài giải</a:t>
            </a:r>
          </a:p>
        </p:txBody>
      </p:sp>
      <p:sp>
        <p:nvSpPr>
          <p:cNvPr id="18" name="Rectangle: Rounded Corners 17">
            <a:extLst>
              <a:ext uri="{FF2B5EF4-FFF2-40B4-BE49-F238E27FC236}">
                <a16:creationId xmlns:a16="http://schemas.microsoft.com/office/drawing/2014/main" id="{3CF787B1-6E48-44A2-B6D9-DB9CD3A86F24}"/>
              </a:ext>
            </a:extLst>
          </p:cNvPr>
          <p:cNvSpPr/>
          <p:nvPr/>
        </p:nvSpPr>
        <p:spPr>
          <a:xfrm>
            <a:off x="275302" y="265471"/>
            <a:ext cx="10548642" cy="4611329"/>
          </a:xfrm>
          <a:custGeom>
            <a:avLst/>
            <a:gdLst>
              <a:gd name="connsiteX0" fmla="*/ 0 w 10548642"/>
              <a:gd name="connsiteY0" fmla="*/ 768570 h 4611329"/>
              <a:gd name="connsiteX1" fmla="*/ 768570 w 10548642"/>
              <a:gd name="connsiteY1" fmla="*/ 0 h 4611329"/>
              <a:gd name="connsiteX2" fmla="*/ 1331789 w 10548642"/>
              <a:gd name="connsiteY2" fmla="*/ 0 h 4611329"/>
              <a:gd name="connsiteX3" fmla="*/ 1714778 w 10548642"/>
              <a:gd name="connsiteY3" fmla="*/ 0 h 4611329"/>
              <a:gd name="connsiteX4" fmla="*/ 2458227 w 10548642"/>
              <a:gd name="connsiteY4" fmla="*/ 0 h 4611329"/>
              <a:gd name="connsiteX5" fmla="*/ 2841215 w 10548642"/>
              <a:gd name="connsiteY5" fmla="*/ 0 h 4611329"/>
              <a:gd name="connsiteX6" fmla="*/ 3224204 w 10548642"/>
              <a:gd name="connsiteY6" fmla="*/ 0 h 4611329"/>
              <a:gd name="connsiteX7" fmla="*/ 3967653 w 10548642"/>
              <a:gd name="connsiteY7" fmla="*/ 0 h 4611329"/>
              <a:gd name="connsiteX8" fmla="*/ 4530872 w 10548642"/>
              <a:gd name="connsiteY8" fmla="*/ 0 h 4611329"/>
              <a:gd name="connsiteX9" fmla="*/ 5094091 w 10548642"/>
              <a:gd name="connsiteY9" fmla="*/ 0 h 4611329"/>
              <a:gd name="connsiteX10" fmla="*/ 5657310 w 10548642"/>
              <a:gd name="connsiteY10" fmla="*/ 0 h 4611329"/>
              <a:gd name="connsiteX11" fmla="*/ 6310644 w 10548642"/>
              <a:gd name="connsiteY11" fmla="*/ 0 h 4611329"/>
              <a:gd name="connsiteX12" fmla="*/ 6873863 w 10548642"/>
              <a:gd name="connsiteY12" fmla="*/ 0 h 4611329"/>
              <a:gd name="connsiteX13" fmla="*/ 7346966 w 10548642"/>
              <a:gd name="connsiteY13" fmla="*/ 0 h 4611329"/>
              <a:gd name="connsiteX14" fmla="*/ 8090415 w 10548642"/>
              <a:gd name="connsiteY14" fmla="*/ 0 h 4611329"/>
              <a:gd name="connsiteX15" fmla="*/ 8563519 w 10548642"/>
              <a:gd name="connsiteY15" fmla="*/ 0 h 4611329"/>
              <a:gd name="connsiteX16" fmla="*/ 8856393 w 10548642"/>
              <a:gd name="connsiteY16" fmla="*/ 0 h 4611329"/>
              <a:gd name="connsiteX17" fmla="*/ 9780072 w 10548642"/>
              <a:gd name="connsiteY17" fmla="*/ 0 h 4611329"/>
              <a:gd name="connsiteX18" fmla="*/ 10548642 w 10548642"/>
              <a:gd name="connsiteY18" fmla="*/ 768570 h 4611329"/>
              <a:gd name="connsiteX19" fmla="*/ 10548642 w 10548642"/>
              <a:gd name="connsiteY19" fmla="*/ 1219451 h 4611329"/>
              <a:gd name="connsiteX20" fmla="*/ 10548642 w 10548642"/>
              <a:gd name="connsiteY20" fmla="*/ 1670332 h 4611329"/>
              <a:gd name="connsiteX21" fmla="*/ 10548642 w 10548642"/>
              <a:gd name="connsiteY21" fmla="*/ 2121213 h 4611329"/>
              <a:gd name="connsiteX22" fmla="*/ 10548642 w 10548642"/>
              <a:gd name="connsiteY22" fmla="*/ 2695062 h 4611329"/>
              <a:gd name="connsiteX23" fmla="*/ 10548642 w 10548642"/>
              <a:gd name="connsiteY23" fmla="*/ 3238168 h 4611329"/>
              <a:gd name="connsiteX24" fmla="*/ 10548642 w 10548642"/>
              <a:gd name="connsiteY24" fmla="*/ 3842759 h 4611329"/>
              <a:gd name="connsiteX25" fmla="*/ 9780072 w 10548642"/>
              <a:gd name="connsiteY25" fmla="*/ 4611329 h 4611329"/>
              <a:gd name="connsiteX26" fmla="*/ 9306968 w 10548642"/>
              <a:gd name="connsiteY26" fmla="*/ 4611329 h 4611329"/>
              <a:gd name="connsiteX27" fmla="*/ 9014094 w 10548642"/>
              <a:gd name="connsiteY27" fmla="*/ 4611329 h 4611329"/>
              <a:gd name="connsiteX28" fmla="*/ 8270645 w 10548642"/>
              <a:gd name="connsiteY28" fmla="*/ 4611329 h 4611329"/>
              <a:gd name="connsiteX29" fmla="*/ 7707427 w 10548642"/>
              <a:gd name="connsiteY29" fmla="*/ 4611329 h 4611329"/>
              <a:gd name="connsiteX30" fmla="*/ 7054093 w 10548642"/>
              <a:gd name="connsiteY30" fmla="*/ 4611329 h 4611329"/>
              <a:gd name="connsiteX31" fmla="*/ 6671104 w 10548642"/>
              <a:gd name="connsiteY31" fmla="*/ 4611329 h 4611329"/>
              <a:gd name="connsiteX32" fmla="*/ 6017770 w 10548642"/>
              <a:gd name="connsiteY32" fmla="*/ 4611329 h 4611329"/>
              <a:gd name="connsiteX33" fmla="*/ 5724896 w 10548642"/>
              <a:gd name="connsiteY33" fmla="*/ 4611329 h 4611329"/>
              <a:gd name="connsiteX34" fmla="*/ 5251792 w 10548642"/>
              <a:gd name="connsiteY34" fmla="*/ 4611329 h 4611329"/>
              <a:gd name="connsiteX35" fmla="*/ 4598458 w 10548642"/>
              <a:gd name="connsiteY35" fmla="*/ 4611329 h 4611329"/>
              <a:gd name="connsiteX36" fmla="*/ 4305585 w 10548642"/>
              <a:gd name="connsiteY36" fmla="*/ 4611329 h 4611329"/>
              <a:gd name="connsiteX37" fmla="*/ 3832481 w 10548642"/>
              <a:gd name="connsiteY37" fmla="*/ 4611329 h 4611329"/>
              <a:gd name="connsiteX38" fmla="*/ 3539607 w 10548642"/>
              <a:gd name="connsiteY38" fmla="*/ 4611329 h 4611329"/>
              <a:gd name="connsiteX39" fmla="*/ 3066503 w 10548642"/>
              <a:gd name="connsiteY39" fmla="*/ 4611329 h 4611329"/>
              <a:gd name="connsiteX40" fmla="*/ 2323054 w 10548642"/>
              <a:gd name="connsiteY40" fmla="*/ 4611329 h 4611329"/>
              <a:gd name="connsiteX41" fmla="*/ 1759835 w 10548642"/>
              <a:gd name="connsiteY41" fmla="*/ 4611329 h 4611329"/>
              <a:gd name="connsiteX42" fmla="*/ 768570 w 10548642"/>
              <a:gd name="connsiteY42" fmla="*/ 4611329 h 4611329"/>
              <a:gd name="connsiteX43" fmla="*/ 0 w 10548642"/>
              <a:gd name="connsiteY43" fmla="*/ 3842759 h 4611329"/>
              <a:gd name="connsiteX44" fmla="*/ 0 w 10548642"/>
              <a:gd name="connsiteY44" fmla="*/ 3299652 h 4611329"/>
              <a:gd name="connsiteX45" fmla="*/ 0 w 10548642"/>
              <a:gd name="connsiteY45" fmla="*/ 2787287 h 4611329"/>
              <a:gd name="connsiteX46" fmla="*/ 0 w 10548642"/>
              <a:gd name="connsiteY46" fmla="*/ 2244181 h 4611329"/>
              <a:gd name="connsiteX47" fmla="*/ 0 w 10548642"/>
              <a:gd name="connsiteY47" fmla="*/ 1824042 h 4611329"/>
              <a:gd name="connsiteX48" fmla="*/ 0 w 10548642"/>
              <a:gd name="connsiteY48" fmla="*/ 1311677 h 4611329"/>
              <a:gd name="connsiteX49" fmla="*/ 0 w 10548642"/>
              <a:gd name="connsiteY49" fmla="*/ 768570 h 461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548642" h="4611329" extrusionOk="0">
                <a:moveTo>
                  <a:pt x="0" y="768570"/>
                </a:moveTo>
                <a:cubicBezTo>
                  <a:pt x="92141" y="281083"/>
                  <a:pt x="313259" y="87214"/>
                  <a:pt x="768570" y="0"/>
                </a:cubicBezTo>
                <a:cubicBezTo>
                  <a:pt x="921197" y="-39876"/>
                  <a:pt x="1092855" y="9391"/>
                  <a:pt x="1331789" y="0"/>
                </a:cubicBezTo>
                <a:cubicBezTo>
                  <a:pt x="1570723" y="-9391"/>
                  <a:pt x="1592679" y="10285"/>
                  <a:pt x="1714778" y="0"/>
                </a:cubicBezTo>
                <a:cubicBezTo>
                  <a:pt x="1836877" y="-10285"/>
                  <a:pt x="2163391" y="67021"/>
                  <a:pt x="2458227" y="0"/>
                </a:cubicBezTo>
                <a:cubicBezTo>
                  <a:pt x="2753063" y="-67021"/>
                  <a:pt x="2762200" y="34267"/>
                  <a:pt x="2841215" y="0"/>
                </a:cubicBezTo>
                <a:cubicBezTo>
                  <a:pt x="2920230" y="-34267"/>
                  <a:pt x="3144911" y="4183"/>
                  <a:pt x="3224204" y="0"/>
                </a:cubicBezTo>
                <a:cubicBezTo>
                  <a:pt x="3303497" y="-4183"/>
                  <a:pt x="3659704" y="43515"/>
                  <a:pt x="3967653" y="0"/>
                </a:cubicBezTo>
                <a:cubicBezTo>
                  <a:pt x="4275602" y="-43515"/>
                  <a:pt x="4313085" y="12811"/>
                  <a:pt x="4530872" y="0"/>
                </a:cubicBezTo>
                <a:cubicBezTo>
                  <a:pt x="4748659" y="-12811"/>
                  <a:pt x="4860798" y="11119"/>
                  <a:pt x="5094091" y="0"/>
                </a:cubicBezTo>
                <a:cubicBezTo>
                  <a:pt x="5327384" y="-11119"/>
                  <a:pt x="5472879" y="35207"/>
                  <a:pt x="5657310" y="0"/>
                </a:cubicBezTo>
                <a:cubicBezTo>
                  <a:pt x="5841741" y="-35207"/>
                  <a:pt x="6092015" y="30392"/>
                  <a:pt x="6310644" y="0"/>
                </a:cubicBezTo>
                <a:cubicBezTo>
                  <a:pt x="6529273" y="-30392"/>
                  <a:pt x="6736480" y="66103"/>
                  <a:pt x="6873863" y="0"/>
                </a:cubicBezTo>
                <a:cubicBezTo>
                  <a:pt x="7011246" y="-66103"/>
                  <a:pt x="7218947" y="48716"/>
                  <a:pt x="7346966" y="0"/>
                </a:cubicBezTo>
                <a:cubicBezTo>
                  <a:pt x="7474985" y="-48716"/>
                  <a:pt x="7937486" y="88034"/>
                  <a:pt x="8090415" y="0"/>
                </a:cubicBezTo>
                <a:cubicBezTo>
                  <a:pt x="8243344" y="-88034"/>
                  <a:pt x="8333015" y="37671"/>
                  <a:pt x="8563519" y="0"/>
                </a:cubicBezTo>
                <a:cubicBezTo>
                  <a:pt x="8794023" y="-37671"/>
                  <a:pt x="8759593" y="14880"/>
                  <a:pt x="8856393" y="0"/>
                </a:cubicBezTo>
                <a:cubicBezTo>
                  <a:pt x="8953193" y="-14880"/>
                  <a:pt x="9366156" y="103391"/>
                  <a:pt x="9780072" y="0"/>
                </a:cubicBezTo>
                <a:cubicBezTo>
                  <a:pt x="10175556" y="-6646"/>
                  <a:pt x="10502336" y="398950"/>
                  <a:pt x="10548642" y="768570"/>
                </a:cubicBezTo>
                <a:cubicBezTo>
                  <a:pt x="10564759" y="948849"/>
                  <a:pt x="10519835" y="1102164"/>
                  <a:pt x="10548642" y="1219451"/>
                </a:cubicBezTo>
                <a:cubicBezTo>
                  <a:pt x="10577449" y="1336738"/>
                  <a:pt x="10542167" y="1521737"/>
                  <a:pt x="10548642" y="1670332"/>
                </a:cubicBezTo>
                <a:cubicBezTo>
                  <a:pt x="10555117" y="1818927"/>
                  <a:pt x="10525898" y="1946433"/>
                  <a:pt x="10548642" y="2121213"/>
                </a:cubicBezTo>
                <a:cubicBezTo>
                  <a:pt x="10571386" y="2295993"/>
                  <a:pt x="10523022" y="2559347"/>
                  <a:pt x="10548642" y="2695062"/>
                </a:cubicBezTo>
                <a:cubicBezTo>
                  <a:pt x="10574262" y="2830777"/>
                  <a:pt x="10499614" y="3045184"/>
                  <a:pt x="10548642" y="3238168"/>
                </a:cubicBezTo>
                <a:cubicBezTo>
                  <a:pt x="10597670" y="3431152"/>
                  <a:pt x="10505774" y="3704142"/>
                  <a:pt x="10548642" y="3842759"/>
                </a:cubicBezTo>
                <a:cubicBezTo>
                  <a:pt x="10621969" y="4277069"/>
                  <a:pt x="10227319" y="4546298"/>
                  <a:pt x="9780072" y="4611329"/>
                </a:cubicBezTo>
                <a:cubicBezTo>
                  <a:pt x="9563485" y="4646400"/>
                  <a:pt x="9407323" y="4600924"/>
                  <a:pt x="9306968" y="4611329"/>
                </a:cubicBezTo>
                <a:cubicBezTo>
                  <a:pt x="9206613" y="4621734"/>
                  <a:pt x="9120633" y="4593229"/>
                  <a:pt x="9014094" y="4611329"/>
                </a:cubicBezTo>
                <a:cubicBezTo>
                  <a:pt x="8907555" y="4629429"/>
                  <a:pt x="8508652" y="4581325"/>
                  <a:pt x="8270645" y="4611329"/>
                </a:cubicBezTo>
                <a:cubicBezTo>
                  <a:pt x="8032638" y="4641333"/>
                  <a:pt x="7873103" y="4572122"/>
                  <a:pt x="7707427" y="4611329"/>
                </a:cubicBezTo>
                <a:cubicBezTo>
                  <a:pt x="7541751" y="4650536"/>
                  <a:pt x="7199358" y="4602976"/>
                  <a:pt x="7054093" y="4611329"/>
                </a:cubicBezTo>
                <a:cubicBezTo>
                  <a:pt x="6908828" y="4619682"/>
                  <a:pt x="6762790" y="4595485"/>
                  <a:pt x="6671104" y="4611329"/>
                </a:cubicBezTo>
                <a:cubicBezTo>
                  <a:pt x="6579418" y="4627173"/>
                  <a:pt x="6183162" y="4608234"/>
                  <a:pt x="6017770" y="4611329"/>
                </a:cubicBezTo>
                <a:cubicBezTo>
                  <a:pt x="5852378" y="4614424"/>
                  <a:pt x="5811124" y="4596156"/>
                  <a:pt x="5724896" y="4611329"/>
                </a:cubicBezTo>
                <a:cubicBezTo>
                  <a:pt x="5638668" y="4626502"/>
                  <a:pt x="5384473" y="4569567"/>
                  <a:pt x="5251792" y="4611329"/>
                </a:cubicBezTo>
                <a:cubicBezTo>
                  <a:pt x="5119111" y="4653091"/>
                  <a:pt x="4737978" y="4562208"/>
                  <a:pt x="4598458" y="4611329"/>
                </a:cubicBezTo>
                <a:cubicBezTo>
                  <a:pt x="4458938" y="4660450"/>
                  <a:pt x="4392651" y="4586949"/>
                  <a:pt x="4305585" y="4611329"/>
                </a:cubicBezTo>
                <a:cubicBezTo>
                  <a:pt x="4218519" y="4635709"/>
                  <a:pt x="4036817" y="4590586"/>
                  <a:pt x="3832481" y="4611329"/>
                </a:cubicBezTo>
                <a:cubicBezTo>
                  <a:pt x="3628145" y="4632072"/>
                  <a:pt x="3667296" y="4598862"/>
                  <a:pt x="3539607" y="4611329"/>
                </a:cubicBezTo>
                <a:cubicBezTo>
                  <a:pt x="3411918" y="4623796"/>
                  <a:pt x="3210620" y="4563543"/>
                  <a:pt x="3066503" y="4611329"/>
                </a:cubicBezTo>
                <a:cubicBezTo>
                  <a:pt x="2922386" y="4659115"/>
                  <a:pt x="2617483" y="4551431"/>
                  <a:pt x="2323054" y="4611329"/>
                </a:cubicBezTo>
                <a:cubicBezTo>
                  <a:pt x="2028625" y="4671227"/>
                  <a:pt x="1906424" y="4547270"/>
                  <a:pt x="1759835" y="4611329"/>
                </a:cubicBezTo>
                <a:cubicBezTo>
                  <a:pt x="1613246" y="4675388"/>
                  <a:pt x="1162413" y="4495872"/>
                  <a:pt x="768570" y="4611329"/>
                </a:cubicBezTo>
                <a:cubicBezTo>
                  <a:pt x="387986" y="4650055"/>
                  <a:pt x="-7772" y="4284724"/>
                  <a:pt x="0" y="3842759"/>
                </a:cubicBezTo>
                <a:cubicBezTo>
                  <a:pt x="-47221" y="3587681"/>
                  <a:pt x="8057" y="3535227"/>
                  <a:pt x="0" y="3299652"/>
                </a:cubicBezTo>
                <a:cubicBezTo>
                  <a:pt x="-8057" y="3064077"/>
                  <a:pt x="38550" y="3022027"/>
                  <a:pt x="0" y="2787287"/>
                </a:cubicBezTo>
                <a:cubicBezTo>
                  <a:pt x="-38550" y="2552547"/>
                  <a:pt x="9353" y="2506611"/>
                  <a:pt x="0" y="2244181"/>
                </a:cubicBezTo>
                <a:cubicBezTo>
                  <a:pt x="-9353" y="1981751"/>
                  <a:pt x="10930" y="1933490"/>
                  <a:pt x="0" y="1824042"/>
                </a:cubicBezTo>
                <a:cubicBezTo>
                  <a:pt x="-10930" y="1714594"/>
                  <a:pt x="7325" y="1491014"/>
                  <a:pt x="0" y="1311677"/>
                </a:cubicBezTo>
                <a:cubicBezTo>
                  <a:pt x="-7325" y="1132341"/>
                  <a:pt x="7509" y="1033624"/>
                  <a:pt x="0" y="768570"/>
                </a:cubicBezTo>
                <a:close/>
              </a:path>
            </a:pathLst>
          </a:custGeom>
          <a:noFill/>
          <a:ln w="28575">
            <a:solidFill>
              <a:srgbClr val="FF0066"/>
            </a:solidFill>
            <a:prstDash val="dashDot"/>
            <a:extLst>
              <a:ext uri="{C807C97D-BFC1-408E-A445-0C87EB9F89A2}">
                <ask:lineSketchStyleProps xmlns:ask="http://schemas.microsoft.com/office/drawing/2018/sketchyshapes" sd="126012857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66470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图片 1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76" y="1141636"/>
            <a:ext cx="1287291" cy="1287291"/>
          </a:xfrm>
          <a:prstGeom prst="rect">
            <a:avLst/>
          </a:prstGeom>
        </p:spPr>
      </p:pic>
      <p:sp>
        <p:nvSpPr>
          <p:cNvPr id="149" name="TextBox 148">
            <a:extLst>
              <a:ext uri="{FF2B5EF4-FFF2-40B4-BE49-F238E27FC236}">
                <a16:creationId xmlns:a16="http://schemas.microsoft.com/office/drawing/2014/main" id="{EC8077C9-02DF-4725-BDB1-5BB37351B8C1}"/>
              </a:ext>
            </a:extLst>
          </p:cNvPr>
          <p:cNvSpPr txBox="1"/>
          <p:nvPr/>
        </p:nvSpPr>
        <p:spPr>
          <a:xfrm>
            <a:off x="1458370" y="135196"/>
            <a:ext cx="10535156" cy="4031873"/>
          </a:xfrm>
          <a:prstGeom prst="rect">
            <a:avLst/>
          </a:prstGeom>
          <a:noFill/>
        </p:spPr>
        <p:txBody>
          <a:bodyPr wrap="square">
            <a:spAutoFit/>
          </a:bodyPr>
          <a:lstStyle/>
          <a:p>
            <a:pPr algn="just"/>
            <a:r>
              <a:rPr lang="vi-VN" altLang="zh-CN" sz="3200" b="1" dirty="0">
                <a:solidFill>
                  <a:srgbClr val="002060"/>
                </a:solidFill>
                <a:ea typeface="SimSun" panose="02010600030101010101" pitchFamily="2" charset="-122"/>
              </a:rPr>
              <a:t>Chọn câu trả lời đúng.</a:t>
            </a:r>
          </a:p>
          <a:p>
            <a:pPr algn="just"/>
            <a:r>
              <a:rPr lang="vi-VN" altLang="zh-CN" sz="3200" b="1" dirty="0">
                <a:solidFill>
                  <a:srgbClr val="002060"/>
                </a:solidFill>
                <a:ea typeface="SimSun" panose="02010600030101010101" pitchFamily="2" charset="-122"/>
              </a:rPr>
              <a:t>Biết trong 2 giờ xe màu đỏ đi được 108 km, trong 7 giây xe màu đen đi được 112 m, trong 5 phút xe màu trắng đi được 4 200 m. Hỏi xe nào có vận tốc lớn nhất?</a:t>
            </a:r>
          </a:p>
          <a:p>
            <a:pPr algn="just"/>
            <a:r>
              <a:rPr lang="vi-VN" altLang="zh-CN" sz="3200" b="1" dirty="0">
                <a:solidFill>
                  <a:srgbClr val="002060"/>
                </a:solidFill>
                <a:ea typeface="SimSun" panose="02010600030101010101" pitchFamily="2" charset="-122"/>
              </a:rPr>
              <a:t>A. Xe màu đỏ</a:t>
            </a:r>
          </a:p>
          <a:p>
            <a:pPr algn="just"/>
            <a:r>
              <a:rPr lang="vi-VN" altLang="zh-CN" sz="3200" b="1" dirty="0">
                <a:solidFill>
                  <a:srgbClr val="002060"/>
                </a:solidFill>
                <a:ea typeface="SimSun" panose="02010600030101010101" pitchFamily="2" charset="-122"/>
              </a:rPr>
              <a:t>B. Xe màu đen</a:t>
            </a:r>
          </a:p>
          <a:p>
            <a:pPr algn="just"/>
            <a:r>
              <a:rPr lang="vi-VN" altLang="zh-CN" sz="3200" b="1" dirty="0">
                <a:solidFill>
                  <a:srgbClr val="002060"/>
                </a:solidFill>
                <a:ea typeface="SimSun" panose="02010600030101010101" pitchFamily="2" charset="-122"/>
              </a:rPr>
              <a:t>C. Xe màu trắng</a:t>
            </a:r>
            <a:endParaRPr lang="en-US" sz="3200" b="1" dirty="0">
              <a:solidFill>
                <a:srgbClr val="002060"/>
              </a:solidFill>
            </a:endParaRPr>
          </a:p>
        </p:txBody>
      </p:sp>
      <p:grpSp>
        <p:nvGrpSpPr>
          <p:cNvPr id="152" name="组合 25">
            <a:extLst>
              <a:ext uri="{FF2B5EF4-FFF2-40B4-BE49-F238E27FC236}">
                <a16:creationId xmlns:a16="http://schemas.microsoft.com/office/drawing/2014/main" id="{D1E807AD-0A89-40C5-8A5E-E041547EF8DA}"/>
              </a:ext>
            </a:extLst>
          </p:cNvPr>
          <p:cNvGrpSpPr/>
          <p:nvPr/>
        </p:nvGrpSpPr>
        <p:grpSpPr>
          <a:xfrm>
            <a:off x="176268" y="135067"/>
            <a:ext cx="1178306" cy="954107"/>
            <a:chOff x="5315148" y="2888785"/>
            <a:chExt cx="1170998" cy="844988"/>
          </a:xfrm>
        </p:grpSpPr>
        <p:sp>
          <p:nvSpPr>
            <p:cNvPr id="153" name="PA_库_文本框 35">
              <a:extLst>
                <a:ext uri="{FF2B5EF4-FFF2-40B4-BE49-F238E27FC236}">
                  <a16:creationId xmlns:a16="http://schemas.microsoft.com/office/drawing/2014/main" id="{63038C3B-48DA-48CD-A78C-EDDEE2720337}"/>
                </a:ext>
              </a:extLst>
            </p:cNvPr>
            <p:cNvSpPr txBox="1"/>
            <p:nvPr>
              <p:custDataLst>
                <p:tags r:id="rId1"/>
              </p:custDataLst>
            </p:nvPr>
          </p:nvSpPr>
          <p:spPr>
            <a:xfrm>
              <a:off x="5393895" y="2990704"/>
              <a:ext cx="1013506" cy="517896"/>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chemeClr val="accent6">
                      <a:lumMod val="75000"/>
                    </a:schemeClr>
                  </a:solidFill>
                  <a:effectLst/>
                  <a:uLnTx/>
                  <a:uFillTx/>
                  <a:latin typeface="+mn-lt"/>
                  <a:ea typeface="汉仪帅线体简" panose="00020600040101010101" pitchFamily="18" charset="-122"/>
                  <a:cs typeface="Calibri" panose="020F0502020204030204" pitchFamily="34" charset="0"/>
                </a:rPr>
                <a:t>Bài</a:t>
              </a:r>
              <a:r>
                <a:rPr kumimoji="0" lang="en-US" altLang="zh-CN" sz="32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汉仪帅线体简" panose="00020600040101010101" pitchFamily="18" charset="-122"/>
                  <a:cs typeface="Calibri" panose="020F0502020204030204" pitchFamily="34" charset="0"/>
                </a:rPr>
                <a:t> </a:t>
              </a:r>
              <a:r>
                <a:rPr lang="en-US" altLang="zh-CN" sz="3200" b="1" dirty="0">
                  <a:solidFill>
                    <a:schemeClr val="accent6">
                      <a:lumMod val="75000"/>
                    </a:schemeClr>
                  </a:solidFill>
                  <a:latin typeface="Calibri" panose="020F0502020204030204" pitchFamily="34" charset="0"/>
                  <a:ea typeface="汉仪帅线体简" panose="00020600040101010101" pitchFamily="18" charset="-122"/>
                  <a:cs typeface="Calibri" panose="020F0502020204030204" pitchFamily="34" charset="0"/>
                </a:rPr>
                <a:t>4</a:t>
              </a:r>
              <a:endParaRPr kumimoji="0" lang="en-US" altLang="zh-CN" sz="32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汉仪帅线体简" panose="00020600040101010101" pitchFamily="18" charset="-122"/>
                <a:cs typeface="Calibri" panose="020F0502020204030204" pitchFamily="34" charset="0"/>
              </a:endParaRPr>
            </a:p>
          </p:txBody>
        </p:sp>
        <p:sp>
          <p:nvSpPr>
            <p:cNvPr id="154" name="PA_库_任意多边形 45">
              <a:extLst>
                <a:ext uri="{FF2B5EF4-FFF2-40B4-BE49-F238E27FC236}">
                  <a16:creationId xmlns:a16="http://schemas.microsoft.com/office/drawing/2014/main" id="{DF9D48CC-61F1-4469-9D0E-5559582476E7}"/>
                </a:ext>
              </a:extLst>
            </p:cNvPr>
            <p:cNvSpPr/>
            <p:nvPr>
              <p:custDataLst>
                <p:tags r:id="rId2"/>
              </p:custDataLst>
            </p:nvPr>
          </p:nvSpPr>
          <p:spPr>
            <a:xfrm rot="16200000" flipV="1">
              <a:off x="5478153" y="2725780"/>
              <a:ext cx="8449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89606 w 1785392"/>
                <a:gd name="connsiteY0" fmla="*/ 476029 h 1041897"/>
                <a:gd name="connsiteX1" fmla="*/ 0 w 1785392"/>
                <a:gd name="connsiteY1" fmla="*/ 658909 h 1041897"/>
                <a:gd name="connsiteX2" fmla="*/ 301214 w 1785392"/>
                <a:gd name="connsiteY2" fmla="*/ 691182 h 1041897"/>
                <a:gd name="connsiteX3" fmla="*/ 473336 w 1785392"/>
                <a:gd name="connsiteY3" fmla="*/ 1013911 h 1041897"/>
                <a:gd name="connsiteX4" fmla="*/ 1215614 w 1785392"/>
                <a:gd name="connsiteY4" fmla="*/ 1003153 h 1041897"/>
                <a:gd name="connsiteX5" fmla="*/ 1721223 w 1785392"/>
                <a:gd name="connsiteY5" fmla="*/ 820273 h 1041897"/>
                <a:gd name="connsiteX6" fmla="*/ 1624405 w 1785392"/>
                <a:gd name="connsiteY6" fmla="*/ 77996 h 1041897"/>
                <a:gd name="connsiteX7" fmla="*/ 333487 w 1785392"/>
                <a:gd name="connsiteY7" fmla="*/ 67238 h 1041897"/>
                <a:gd name="connsiteX8" fmla="*/ 189606 w 1785392"/>
                <a:gd name="connsiteY8" fmla="*/ 476029 h 1041897"/>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2432"/>
                <a:gd name="connsiteX1" fmla="*/ 0 w 1785392"/>
                <a:gd name="connsiteY1" fmla="*/ 659444 h 1042432"/>
                <a:gd name="connsiteX2" fmla="*/ 301214 w 1785392"/>
                <a:gd name="connsiteY2" fmla="*/ 691717 h 1042432"/>
                <a:gd name="connsiteX3" fmla="*/ 473336 w 1785392"/>
                <a:gd name="connsiteY3" fmla="*/ 1014446 h 1042432"/>
                <a:gd name="connsiteX4" fmla="*/ 1215614 w 1785392"/>
                <a:gd name="connsiteY4" fmla="*/ 1003688 h 1042432"/>
                <a:gd name="connsiteX5" fmla="*/ 1721223 w 1785392"/>
                <a:gd name="connsiteY5" fmla="*/ 820808 h 1042432"/>
                <a:gd name="connsiteX6" fmla="*/ 1624405 w 1785392"/>
                <a:gd name="connsiteY6" fmla="*/ 78531 h 1042432"/>
                <a:gd name="connsiteX7" fmla="*/ 333487 w 1785392"/>
                <a:gd name="connsiteY7" fmla="*/ 67773 h 1042432"/>
                <a:gd name="connsiteX8" fmla="*/ 154346 w 1785392"/>
                <a:gd name="connsiteY8" fmla="*/ 486089 h 1042432"/>
                <a:gd name="connsiteX0" fmla="*/ 154346 w 1785392"/>
                <a:gd name="connsiteY0" fmla="*/ 486089 h 1041051"/>
                <a:gd name="connsiteX1" fmla="*/ 0 w 1785392"/>
                <a:gd name="connsiteY1" fmla="*/ 659444 h 1041051"/>
                <a:gd name="connsiteX2" fmla="*/ 213064 w 1785392"/>
                <a:gd name="connsiteY2" fmla="*/ 710767 h 1041051"/>
                <a:gd name="connsiteX3" fmla="*/ 473336 w 1785392"/>
                <a:gd name="connsiteY3" fmla="*/ 1014446 h 1041051"/>
                <a:gd name="connsiteX4" fmla="*/ 1215614 w 1785392"/>
                <a:gd name="connsiteY4" fmla="*/ 1003688 h 1041051"/>
                <a:gd name="connsiteX5" fmla="*/ 1721223 w 1785392"/>
                <a:gd name="connsiteY5" fmla="*/ 820808 h 1041051"/>
                <a:gd name="connsiteX6" fmla="*/ 1624405 w 1785392"/>
                <a:gd name="connsiteY6" fmla="*/ 78531 h 1041051"/>
                <a:gd name="connsiteX7" fmla="*/ 333487 w 1785392"/>
                <a:gd name="connsiteY7" fmla="*/ 67773 h 1041051"/>
                <a:gd name="connsiteX8" fmla="*/ 154346 w 1785392"/>
                <a:gd name="connsiteY8" fmla="*/ 486089 h 1041051"/>
                <a:gd name="connsiteX0" fmla="*/ 154346 w 1785392"/>
                <a:gd name="connsiteY0" fmla="*/ 486089 h 1034605"/>
                <a:gd name="connsiteX1" fmla="*/ 0 w 1785392"/>
                <a:gd name="connsiteY1" fmla="*/ 659444 h 1034605"/>
                <a:gd name="connsiteX2" fmla="*/ 213064 w 1785392"/>
                <a:gd name="connsiteY2" fmla="*/ 710767 h 1034605"/>
                <a:gd name="connsiteX3" fmla="*/ 363148 w 1785392"/>
                <a:gd name="connsiteY3" fmla="*/ 1004921 h 1034605"/>
                <a:gd name="connsiteX4" fmla="*/ 1215614 w 1785392"/>
                <a:gd name="connsiteY4" fmla="*/ 1003688 h 1034605"/>
                <a:gd name="connsiteX5" fmla="*/ 1721223 w 1785392"/>
                <a:gd name="connsiteY5" fmla="*/ 820808 h 1034605"/>
                <a:gd name="connsiteX6" fmla="*/ 1624405 w 1785392"/>
                <a:gd name="connsiteY6" fmla="*/ 78531 h 1034605"/>
                <a:gd name="connsiteX7" fmla="*/ 333487 w 1785392"/>
                <a:gd name="connsiteY7" fmla="*/ 67773 h 1034605"/>
                <a:gd name="connsiteX8" fmla="*/ 154346 w 1785392"/>
                <a:gd name="connsiteY8" fmla="*/ 486089 h 1034605"/>
                <a:gd name="connsiteX0" fmla="*/ 154346 w 1785392"/>
                <a:gd name="connsiteY0" fmla="*/ 486089 h 1027938"/>
                <a:gd name="connsiteX1" fmla="*/ 0 w 1785392"/>
                <a:gd name="connsiteY1" fmla="*/ 659444 h 1027938"/>
                <a:gd name="connsiteX2" fmla="*/ 224967 w 1785392"/>
                <a:gd name="connsiteY2" fmla="*/ 810042 h 1027938"/>
                <a:gd name="connsiteX3" fmla="*/ 363148 w 1785392"/>
                <a:gd name="connsiteY3" fmla="*/ 1004921 h 1027938"/>
                <a:gd name="connsiteX4" fmla="*/ 1215614 w 1785392"/>
                <a:gd name="connsiteY4" fmla="*/ 1003688 h 1027938"/>
                <a:gd name="connsiteX5" fmla="*/ 1721223 w 1785392"/>
                <a:gd name="connsiteY5" fmla="*/ 820808 h 1027938"/>
                <a:gd name="connsiteX6" fmla="*/ 1624405 w 1785392"/>
                <a:gd name="connsiteY6" fmla="*/ 78531 h 1027938"/>
                <a:gd name="connsiteX7" fmla="*/ 333487 w 1785392"/>
                <a:gd name="connsiteY7" fmla="*/ 67773 h 1027938"/>
                <a:gd name="connsiteX8" fmla="*/ 154346 w 1785392"/>
                <a:gd name="connsiteY8" fmla="*/ 486089 h 1027938"/>
                <a:gd name="connsiteX0" fmla="*/ 309088 w 1940134"/>
                <a:gd name="connsiteY0" fmla="*/ 486089 h 1027938"/>
                <a:gd name="connsiteX1" fmla="*/ 0 w 1940134"/>
                <a:gd name="connsiteY1" fmla="*/ 805744 h 1027938"/>
                <a:gd name="connsiteX2" fmla="*/ 379709 w 1940134"/>
                <a:gd name="connsiteY2" fmla="*/ 810042 h 1027938"/>
                <a:gd name="connsiteX3" fmla="*/ 517890 w 1940134"/>
                <a:gd name="connsiteY3" fmla="*/ 1004921 h 1027938"/>
                <a:gd name="connsiteX4" fmla="*/ 1370356 w 1940134"/>
                <a:gd name="connsiteY4" fmla="*/ 1003688 h 1027938"/>
                <a:gd name="connsiteX5" fmla="*/ 1875965 w 1940134"/>
                <a:gd name="connsiteY5" fmla="*/ 820808 h 1027938"/>
                <a:gd name="connsiteX6" fmla="*/ 1779147 w 1940134"/>
                <a:gd name="connsiteY6" fmla="*/ 78531 h 1027938"/>
                <a:gd name="connsiteX7" fmla="*/ 488229 w 1940134"/>
                <a:gd name="connsiteY7" fmla="*/ 67773 h 1027938"/>
                <a:gd name="connsiteX8" fmla="*/ 309088 w 1940134"/>
                <a:gd name="connsiteY8" fmla="*/ 486089 h 1027938"/>
                <a:gd name="connsiteX0" fmla="*/ 285282 w 1916328"/>
                <a:gd name="connsiteY0" fmla="*/ 486089 h 1027938"/>
                <a:gd name="connsiteX1" fmla="*/ 0 w 1916328"/>
                <a:gd name="connsiteY1" fmla="*/ 863219 h 1027938"/>
                <a:gd name="connsiteX2" fmla="*/ 355903 w 1916328"/>
                <a:gd name="connsiteY2" fmla="*/ 810042 h 1027938"/>
                <a:gd name="connsiteX3" fmla="*/ 494084 w 1916328"/>
                <a:gd name="connsiteY3" fmla="*/ 1004921 h 1027938"/>
                <a:gd name="connsiteX4" fmla="*/ 1346550 w 1916328"/>
                <a:gd name="connsiteY4" fmla="*/ 1003688 h 1027938"/>
                <a:gd name="connsiteX5" fmla="*/ 1852159 w 1916328"/>
                <a:gd name="connsiteY5" fmla="*/ 820808 h 1027938"/>
                <a:gd name="connsiteX6" fmla="*/ 1755341 w 1916328"/>
                <a:gd name="connsiteY6" fmla="*/ 78531 h 1027938"/>
                <a:gd name="connsiteX7" fmla="*/ 464423 w 1916328"/>
                <a:gd name="connsiteY7" fmla="*/ 67773 h 1027938"/>
                <a:gd name="connsiteX8" fmla="*/ 285282 w 1916328"/>
                <a:gd name="connsiteY8" fmla="*/ 486089 h 1027938"/>
                <a:gd name="connsiteX0" fmla="*/ 285282 w 1916328"/>
                <a:gd name="connsiteY0" fmla="*/ 490809 h 1032658"/>
                <a:gd name="connsiteX1" fmla="*/ 0 w 1916328"/>
                <a:gd name="connsiteY1" fmla="*/ 867939 h 1032658"/>
                <a:gd name="connsiteX2" fmla="*/ 355903 w 1916328"/>
                <a:gd name="connsiteY2" fmla="*/ 814762 h 1032658"/>
                <a:gd name="connsiteX3" fmla="*/ 494084 w 1916328"/>
                <a:gd name="connsiteY3" fmla="*/ 1009641 h 1032658"/>
                <a:gd name="connsiteX4" fmla="*/ 1346550 w 1916328"/>
                <a:gd name="connsiteY4" fmla="*/ 1008408 h 1032658"/>
                <a:gd name="connsiteX5" fmla="*/ 1852159 w 1916328"/>
                <a:gd name="connsiteY5" fmla="*/ 825528 h 1032658"/>
                <a:gd name="connsiteX6" fmla="*/ 1755341 w 1916328"/>
                <a:gd name="connsiteY6" fmla="*/ 83251 h 1032658"/>
                <a:gd name="connsiteX7" fmla="*/ 547745 w 1916328"/>
                <a:gd name="connsiteY7" fmla="*/ 62043 h 1032658"/>
                <a:gd name="connsiteX8" fmla="*/ 285282 w 1916328"/>
                <a:gd name="connsiteY8" fmla="*/ 490809 h 1032658"/>
                <a:gd name="connsiteX0" fmla="*/ 364555 w 1995601"/>
                <a:gd name="connsiteY0" fmla="*/ 490809 h 1032658"/>
                <a:gd name="connsiteX1" fmla="*/ 0 w 1995601"/>
                <a:gd name="connsiteY1" fmla="*/ 497464 h 1032658"/>
                <a:gd name="connsiteX2" fmla="*/ 435176 w 1995601"/>
                <a:gd name="connsiteY2" fmla="*/ 814762 h 1032658"/>
                <a:gd name="connsiteX3" fmla="*/ 573357 w 1995601"/>
                <a:gd name="connsiteY3" fmla="*/ 1009641 h 1032658"/>
                <a:gd name="connsiteX4" fmla="*/ 1425823 w 1995601"/>
                <a:gd name="connsiteY4" fmla="*/ 1008408 h 1032658"/>
                <a:gd name="connsiteX5" fmla="*/ 1931432 w 1995601"/>
                <a:gd name="connsiteY5" fmla="*/ 825528 h 1032658"/>
                <a:gd name="connsiteX6" fmla="*/ 1834614 w 1995601"/>
                <a:gd name="connsiteY6" fmla="*/ 83251 h 1032658"/>
                <a:gd name="connsiteX7" fmla="*/ 627018 w 1995601"/>
                <a:gd name="connsiteY7" fmla="*/ 62043 h 1032658"/>
                <a:gd name="connsiteX8" fmla="*/ 364555 w 1995601"/>
                <a:gd name="connsiteY8" fmla="*/ 490809 h 1032658"/>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493480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28674"/>
                <a:gd name="connsiteX1" fmla="*/ 0 w 1995601"/>
                <a:gd name="connsiteY1" fmla="*/ 531704 h 1028674"/>
                <a:gd name="connsiteX2" fmla="*/ 435176 w 1995601"/>
                <a:gd name="connsiteY2" fmla="*/ 810778 h 1028674"/>
                <a:gd name="connsiteX3" fmla="*/ 573357 w 1995601"/>
                <a:gd name="connsiteY3" fmla="*/ 1005657 h 1028674"/>
                <a:gd name="connsiteX4" fmla="*/ 1425823 w 1995601"/>
                <a:gd name="connsiteY4" fmla="*/ 1004424 h 1028674"/>
                <a:gd name="connsiteX5" fmla="*/ 1931432 w 1995601"/>
                <a:gd name="connsiteY5" fmla="*/ 821544 h 1028674"/>
                <a:gd name="connsiteX6" fmla="*/ 1834614 w 1995601"/>
                <a:gd name="connsiteY6" fmla="*/ 79267 h 1028674"/>
                <a:gd name="connsiteX7" fmla="*/ 627018 w 1995601"/>
                <a:gd name="connsiteY7" fmla="*/ 58059 h 1028674"/>
                <a:gd name="connsiteX8" fmla="*/ 372482 w 1995601"/>
                <a:gd name="connsiteY8" fmla="*/ 419199 h 1028674"/>
                <a:gd name="connsiteX0" fmla="*/ 372482 w 1995601"/>
                <a:gd name="connsiteY0" fmla="*/ 419199 h 1038466"/>
                <a:gd name="connsiteX1" fmla="*/ 0 w 1995601"/>
                <a:gd name="connsiteY1" fmla="*/ 531704 h 1038466"/>
                <a:gd name="connsiteX2" fmla="*/ 403467 w 1995601"/>
                <a:gd name="connsiteY2" fmla="*/ 666705 h 1038466"/>
                <a:gd name="connsiteX3" fmla="*/ 573357 w 1995601"/>
                <a:gd name="connsiteY3" fmla="*/ 1005657 h 1038466"/>
                <a:gd name="connsiteX4" fmla="*/ 1425823 w 1995601"/>
                <a:gd name="connsiteY4" fmla="*/ 1004424 h 1038466"/>
                <a:gd name="connsiteX5" fmla="*/ 1931432 w 1995601"/>
                <a:gd name="connsiteY5" fmla="*/ 821544 h 1038466"/>
                <a:gd name="connsiteX6" fmla="*/ 1834614 w 1995601"/>
                <a:gd name="connsiteY6" fmla="*/ 79267 h 1038466"/>
                <a:gd name="connsiteX7" fmla="*/ 627018 w 1995601"/>
                <a:gd name="connsiteY7" fmla="*/ 58059 h 1038466"/>
                <a:gd name="connsiteX8" fmla="*/ 372482 w 1995601"/>
                <a:gd name="connsiteY8" fmla="*/ 419199 h 1038466"/>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5601"/>
                <a:gd name="connsiteY0" fmla="*/ 419199 h 1040125"/>
                <a:gd name="connsiteX1" fmla="*/ 0 w 1995601"/>
                <a:gd name="connsiteY1" fmla="*/ 531704 h 1040125"/>
                <a:gd name="connsiteX2" fmla="*/ 371757 w 1995601"/>
                <a:gd name="connsiteY2" fmla="*/ 643183 h 1040125"/>
                <a:gd name="connsiteX3" fmla="*/ 573357 w 1995601"/>
                <a:gd name="connsiteY3" fmla="*/ 1005657 h 1040125"/>
                <a:gd name="connsiteX4" fmla="*/ 1425823 w 1995601"/>
                <a:gd name="connsiteY4" fmla="*/ 1004424 h 1040125"/>
                <a:gd name="connsiteX5" fmla="*/ 1931432 w 1995601"/>
                <a:gd name="connsiteY5" fmla="*/ 821544 h 1040125"/>
                <a:gd name="connsiteX6" fmla="*/ 1834614 w 1995601"/>
                <a:gd name="connsiteY6" fmla="*/ 79267 h 1040125"/>
                <a:gd name="connsiteX7" fmla="*/ 627018 w 1995601"/>
                <a:gd name="connsiteY7" fmla="*/ 58059 h 1040125"/>
                <a:gd name="connsiteX8" fmla="*/ 372482 w 1995601"/>
                <a:gd name="connsiteY8" fmla="*/ 419199 h 1040125"/>
                <a:gd name="connsiteX0" fmla="*/ 372482 w 1998737"/>
                <a:gd name="connsiteY0" fmla="*/ 419199 h 1060032"/>
                <a:gd name="connsiteX1" fmla="*/ 0 w 1998737"/>
                <a:gd name="connsiteY1" fmla="*/ 531704 h 1060032"/>
                <a:gd name="connsiteX2" fmla="*/ 371757 w 1998737"/>
                <a:gd name="connsiteY2" fmla="*/ 643183 h 1060032"/>
                <a:gd name="connsiteX3" fmla="*/ 573357 w 1998737"/>
                <a:gd name="connsiteY3" fmla="*/ 1005657 h 1060032"/>
                <a:gd name="connsiteX4" fmla="*/ 1378259 w 1998737"/>
                <a:gd name="connsiteY4" fmla="*/ 1039708 h 1060032"/>
                <a:gd name="connsiteX5" fmla="*/ 1931432 w 1998737"/>
                <a:gd name="connsiteY5" fmla="*/ 821544 h 1060032"/>
                <a:gd name="connsiteX6" fmla="*/ 1834614 w 1998737"/>
                <a:gd name="connsiteY6" fmla="*/ 79267 h 1060032"/>
                <a:gd name="connsiteX7" fmla="*/ 627018 w 1998737"/>
                <a:gd name="connsiteY7" fmla="*/ 58059 h 1060032"/>
                <a:gd name="connsiteX8" fmla="*/ 372482 w 1998737"/>
                <a:gd name="connsiteY8" fmla="*/ 419199 h 1060032"/>
                <a:gd name="connsiteX0" fmla="*/ 372482 w 1998737"/>
                <a:gd name="connsiteY0" fmla="*/ 419199 h 1053843"/>
                <a:gd name="connsiteX1" fmla="*/ 0 w 1998737"/>
                <a:gd name="connsiteY1" fmla="*/ 531704 h 1053843"/>
                <a:gd name="connsiteX2" fmla="*/ 371757 w 1998737"/>
                <a:gd name="connsiteY2" fmla="*/ 643183 h 1053843"/>
                <a:gd name="connsiteX3" fmla="*/ 573357 w 1998737"/>
                <a:gd name="connsiteY3" fmla="*/ 1005657 h 1053843"/>
                <a:gd name="connsiteX4" fmla="*/ 1378259 w 1998737"/>
                <a:gd name="connsiteY4" fmla="*/ 1039708 h 1053843"/>
                <a:gd name="connsiteX5" fmla="*/ 1931432 w 1998737"/>
                <a:gd name="connsiteY5" fmla="*/ 821544 h 1053843"/>
                <a:gd name="connsiteX6" fmla="*/ 1834614 w 1998737"/>
                <a:gd name="connsiteY6" fmla="*/ 79267 h 1053843"/>
                <a:gd name="connsiteX7" fmla="*/ 627018 w 1998737"/>
                <a:gd name="connsiteY7" fmla="*/ 58059 h 1053843"/>
                <a:gd name="connsiteX8" fmla="*/ 372482 w 1998737"/>
                <a:gd name="connsiteY8" fmla="*/ 419199 h 1053843"/>
                <a:gd name="connsiteX0" fmla="*/ 372482 w 1998737"/>
                <a:gd name="connsiteY0" fmla="*/ 419199 h 1054305"/>
                <a:gd name="connsiteX1" fmla="*/ 0 w 1998737"/>
                <a:gd name="connsiteY1" fmla="*/ 531704 h 1054305"/>
                <a:gd name="connsiteX2" fmla="*/ 371757 w 1998737"/>
                <a:gd name="connsiteY2" fmla="*/ 643183 h 1054305"/>
                <a:gd name="connsiteX3" fmla="*/ 565431 w 1998737"/>
                <a:gd name="connsiteY3" fmla="*/ 990956 h 1054305"/>
                <a:gd name="connsiteX4" fmla="*/ 1378259 w 1998737"/>
                <a:gd name="connsiteY4" fmla="*/ 1039708 h 1054305"/>
                <a:gd name="connsiteX5" fmla="*/ 1931432 w 1998737"/>
                <a:gd name="connsiteY5" fmla="*/ 821544 h 1054305"/>
                <a:gd name="connsiteX6" fmla="*/ 1834614 w 1998737"/>
                <a:gd name="connsiteY6" fmla="*/ 79267 h 1054305"/>
                <a:gd name="connsiteX7" fmla="*/ 627018 w 1998737"/>
                <a:gd name="connsiteY7" fmla="*/ 58059 h 1054305"/>
                <a:gd name="connsiteX8" fmla="*/ 372482 w 1998737"/>
                <a:gd name="connsiteY8" fmla="*/ 419199 h 10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57150" cap="rnd">
              <a:solidFill>
                <a:schemeClr val="accent6">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accent6">
                    <a:lumMod val="75000"/>
                  </a:schemeClr>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a16="http://schemas.microsoft.com/office/drawing/2014/main" id="{6C07BA01-4E55-E46A-A97C-54CE6CC3E651}"/>
              </a:ext>
            </a:extLst>
          </p:cNvPr>
          <p:cNvSpPr txBox="1"/>
          <p:nvPr/>
        </p:nvSpPr>
        <p:spPr>
          <a:xfrm>
            <a:off x="5252484" y="2573079"/>
            <a:ext cx="6485860" cy="3108543"/>
          </a:xfrm>
          <a:prstGeom prst="rect">
            <a:avLst/>
          </a:prstGeom>
          <a:noFill/>
        </p:spPr>
        <p:txBody>
          <a:bodyPr wrap="square" rtlCol="0">
            <a:spAutoFit/>
          </a:bodyPr>
          <a:lstStyle/>
          <a:p>
            <a:pPr algn="just"/>
            <a:r>
              <a:rPr lang="en-US" sz="2800" b="0" i="0" dirty="0" err="1">
                <a:solidFill>
                  <a:srgbClr val="000000"/>
                </a:solidFill>
                <a:effectLst/>
                <a:latin typeface="Cambria" panose="02040503050406030204" pitchFamily="18" charset="0"/>
                <a:ea typeface="Cambria" panose="02040503050406030204" pitchFamily="18" charset="0"/>
              </a:rPr>
              <a:t>Vận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tốc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xe</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đỏ</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 108 : 2 = 54 (km/h) = (54 000 : 3 600) (m/s) = 15 (m/s)</a:t>
            </a:r>
          </a:p>
          <a:p>
            <a:pPr algn="just"/>
            <a:r>
              <a:rPr lang="en-US" sz="2800" b="0" i="0" dirty="0" err="1">
                <a:solidFill>
                  <a:srgbClr val="000000"/>
                </a:solidFill>
                <a:effectLst/>
                <a:latin typeface="Cambria" panose="02040503050406030204" pitchFamily="18" charset="0"/>
                <a:ea typeface="Cambria" panose="02040503050406030204" pitchFamily="18" charset="0"/>
              </a:rPr>
              <a:t>Vận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tốc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xe</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đen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 112 : 7 = 16 (m/s)</a:t>
            </a:r>
          </a:p>
          <a:p>
            <a:pPr algn="just"/>
            <a:r>
              <a:rPr lang="en-US" sz="2800" b="0" i="0" dirty="0" err="1">
                <a:solidFill>
                  <a:srgbClr val="000000"/>
                </a:solidFill>
                <a:effectLst/>
                <a:latin typeface="Cambria" panose="02040503050406030204" pitchFamily="18" charset="0"/>
                <a:ea typeface="Cambria" panose="02040503050406030204" pitchFamily="18" charset="0"/>
              </a:rPr>
              <a:t>Vận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tốc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xe</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trắng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 4 200 : 5 = 840 (m/</a:t>
            </a:r>
            <a:r>
              <a:rPr lang="en-US" sz="2800" b="0" i="0" dirty="0" err="1">
                <a:solidFill>
                  <a:srgbClr val="000000"/>
                </a:solidFill>
                <a:effectLst/>
                <a:latin typeface="Cambria" panose="02040503050406030204" pitchFamily="18" charset="0"/>
                <a:ea typeface="Cambria" panose="02040503050406030204" pitchFamily="18" charset="0"/>
              </a:rPr>
              <a:t>phút</a:t>
            </a:r>
            <a:r>
              <a:rPr lang="en-US" sz="2800" b="0" i="0" dirty="0">
                <a:solidFill>
                  <a:srgbClr val="000000"/>
                </a:solidFill>
                <a:effectLst/>
                <a:latin typeface="Cambria" panose="02040503050406030204" pitchFamily="18" charset="0"/>
                <a:ea typeface="Cambria" panose="02040503050406030204" pitchFamily="18" charset="0"/>
              </a:rPr>
              <a:t>) = (840 : 60) (m/s) = 14 (m/s)</a:t>
            </a:r>
          </a:p>
          <a:p>
            <a:pPr algn="just"/>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16 m/s &gt; 15 m/s &gt; 14 m/s</a:t>
            </a:r>
          </a:p>
          <a:p>
            <a:pPr algn="just"/>
            <a:r>
              <a:rPr lang="en-US" sz="2800" b="1" i="0" dirty="0" err="1">
                <a:solidFill>
                  <a:srgbClr val="000000"/>
                </a:solidFill>
                <a:effectLst/>
                <a:latin typeface="Cambria" panose="02040503050406030204" pitchFamily="18" charset="0"/>
                <a:ea typeface="Cambria" panose="02040503050406030204" pitchFamily="18" charset="0"/>
              </a:rPr>
              <a:t>Vậy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màu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đen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có</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vận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tốc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lớn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nhất</a:t>
            </a:r>
            <a:r>
              <a:rPr lang="en-US" sz="2800" b="1" i="0" dirty="0">
                <a:solidFill>
                  <a:srgbClr val="000000"/>
                </a:solidFill>
                <a:effectLst/>
                <a:latin typeface="Cambria" panose="02040503050406030204" pitchFamily="18" charset="0"/>
                <a:ea typeface="Cambria" panose="02040503050406030204" pitchFamily="18" charset="0"/>
              </a:rPr>
              <a:t>.</a:t>
            </a:r>
          </a:p>
        </p:txBody>
      </p:sp>
      <p:sp>
        <p:nvSpPr>
          <p:cNvPr id="4" name="Oval 3">
            <a:extLst>
              <a:ext uri="{FF2B5EF4-FFF2-40B4-BE49-F238E27FC236}">
                <a16:creationId xmlns:a16="http://schemas.microsoft.com/office/drawing/2014/main" id="{D600BA64-8FC9-1220-6EDE-0F97053EB804}"/>
              </a:ext>
            </a:extLst>
          </p:cNvPr>
          <p:cNvSpPr/>
          <p:nvPr/>
        </p:nvSpPr>
        <p:spPr>
          <a:xfrm>
            <a:off x="1414130" y="3115340"/>
            <a:ext cx="563526" cy="49973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982707"/>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wipe(down)">
                                      <p:cBhvr>
                                        <p:cTn id="7" dur="500"/>
                                        <p:tgtEl>
                                          <p:spTgt spid="149"/>
                                        </p:tgtEl>
                                      </p:cBhvr>
                                    </p:animEffect>
                                  </p:childTnLst>
                                </p:cTn>
                              </p:par>
                              <p:par>
                                <p:cTn id="8" presetID="2" presetClass="entr" presetSubtype="8"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 calcmode="lin" valueType="num">
                                      <p:cBhvr additive="base">
                                        <p:cTn id="10" dur="500" fill="hold"/>
                                        <p:tgtEl>
                                          <p:spTgt spid="152"/>
                                        </p:tgtEl>
                                        <p:attrNameLst>
                                          <p:attrName>ppt_x</p:attrName>
                                        </p:attrNameLst>
                                      </p:cBhvr>
                                      <p:tavLst>
                                        <p:tav tm="0">
                                          <p:val>
                                            <p:strVal val="0-#ppt_w/2"/>
                                          </p:val>
                                        </p:tav>
                                        <p:tav tm="100000">
                                          <p:val>
                                            <p:strVal val="#ppt_x"/>
                                          </p:val>
                                        </p:tav>
                                      </p:tavLst>
                                    </p:anim>
                                    <p:anim calcmode="lin" valueType="num">
                                      <p:cBhvr additive="base">
                                        <p:cTn id="11" dur="500" fill="hold"/>
                                        <p:tgtEl>
                                          <p:spTgt spid="152"/>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46"/>
                                        </p:tgtEl>
                                        <p:attrNameLst>
                                          <p:attrName>style.visibility</p:attrName>
                                        </p:attrNameLst>
                                      </p:cBhvr>
                                      <p:to>
                                        <p:strVal val="visible"/>
                                      </p:to>
                                    </p:set>
                                    <p:anim calcmode="lin" valueType="num">
                                      <p:cBhvr additive="base">
                                        <p:cTn id="14" dur="500" fill="hold"/>
                                        <p:tgtEl>
                                          <p:spTgt spid="146"/>
                                        </p:tgtEl>
                                        <p:attrNameLst>
                                          <p:attrName>ppt_x</p:attrName>
                                        </p:attrNameLst>
                                      </p:cBhvr>
                                      <p:tavLst>
                                        <p:tav tm="0">
                                          <p:val>
                                            <p:strVal val="0-#ppt_w/2"/>
                                          </p:val>
                                        </p:tav>
                                        <p:tav tm="100000">
                                          <p:val>
                                            <p:strVal val="#ppt_x"/>
                                          </p:val>
                                        </p:tav>
                                      </p:tavLst>
                                    </p:anim>
                                    <p:anim calcmode="lin" valueType="num">
                                      <p:cBhvr additive="base">
                                        <p:cTn id="15" dur="500" fill="hold"/>
                                        <p:tgtEl>
                                          <p:spTgt spid="14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down)">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wipe(down)">
                                      <p:cBhvr>
                                        <p:cTn id="35" dur="5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wipe(down)">
                                      <p:cBhvr>
                                        <p:cTn id="40" dur="500"/>
                                        <p:tgtEl>
                                          <p:spTgt spid="2">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2" grpId="0" build="p"/>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586</Words>
  <Application>Microsoft Office PowerPoint</Application>
  <PresentationFormat>Widescreen</PresentationFormat>
  <Paragraphs>71</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等线</vt: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Trung Vu Duc</cp:lastModifiedBy>
  <cp:revision>37</cp:revision>
  <dcterms:created xsi:type="dcterms:W3CDTF">2022-02-19T09:57:14Z</dcterms:created>
  <dcterms:modified xsi:type="dcterms:W3CDTF">2026-03-27T01:34:10Z</dcterms:modified>
</cp:coreProperties>
</file>