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337" r:id="rId5"/>
    <p:sldId id="348" r:id="rId6"/>
    <p:sldId id="349" r:id="rId7"/>
    <p:sldId id="350" r:id="rId8"/>
    <p:sldId id="338" r:id="rId9"/>
    <p:sldId id="351" r:id="rId10"/>
    <p:sldId id="354" r:id="rId11"/>
    <p:sldId id="352" r:id="rId12"/>
    <p:sldId id="300" r:id="rId13"/>
    <p:sldId id="355" r:id="rId14"/>
    <p:sldId id="35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366"/>
    <a:srgbClr val="FFFF99"/>
    <a:srgbClr val="FFFFCC"/>
    <a:srgbClr val="FFFF66"/>
    <a:srgbClr val="FFFF00"/>
    <a:srgbClr val="FF9900"/>
    <a:srgbClr val="FFFDF9"/>
    <a:srgbClr val="CCFF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41" autoAdjust="0"/>
  </p:normalViewPr>
  <p:slideViewPr>
    <p:cSldViewPr snapToGrid="0" showGuides="1">
      <p:cViewPr varScale="1">
        <p:scale>
          <a:sx n="72" d="100"/>
          <a:sy n="72" d="100"/>
        </p:scale>
        <p:origin x="7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DEB45-C1FB-42BC-BCA5-7880DE908693}" type="datetimeFigureOut">
              <a:rPr lang="vi-VN" smtClean="0"/>
              <a:t>16/04/2026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C0CF8-3453-49A9-8745-1C0C740DEE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15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2B43-60EE-632B-9CE0-4E73CF9E5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5EA68E-F800-A4B5-6DE9-476C2CB2C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B380E-D8CC-B00E-64F6-E993DD1012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97850-0916-6B0A-ECFD-A243530A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A0A57-66FB-3FCC-DB93-7BB0788F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36115-C5D8-DDBD-00AF-822AE9AB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DADAA-1FBE-1C21-5302-18BA28839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B0337-8BB4-834D-E28D-E4337B2324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A8EFE-7478-3F38-4BAB-0E74ACCC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13538-35C5-A571-A7FA-C5EB5EE45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1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CE9AE3-C2A8-ADC1-3BCC-BE82499D64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34962-0D41-7DA8-8C43-FD4C52C3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F5951-5E15-6584-4DC4-A61F5C445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2F95B-B0FF-5F76-CAC3-77ECDA71A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B07FC-5E6C-033E-9195-520E37B0A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F40FF-0E38-303C-F333-AF5DE47C4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5B09-811C-2A0F-37E3-9C06FBAE7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6BE07-FD3F-967E-C1AA-413894BE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D1EBE-CF5E-8AE6-6322-75CF0DB5E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6F141-0DDB-AB94-7AB1-DD8C53E8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2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415E2-C927-0E55-AFF1-36EEE4C61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447C6-C89B-77C4-0CC1-1D3B9AD4D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8057F-91D1-DDC0-B508-D59589691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33F98-1793-9A9F-90F1-9BF3F5703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A70FC-17AC-8D62-F954-624EA7D4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4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9B413-0C97-C83D-72B4-A310B68CD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CE935-34D8-0AEA-346A-16814BBCC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35BCB-23CA-4D98-9178-0E3D1D9D8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53F92-2516-B1F4-2E52-75752BFF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FA80F-3B56-5114-C32F-632AF66B5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5BF9A-E376-FEEC-10C0-E0694BAC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4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C3387-A857-2464-DB8E-33AD1D4D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012EE-F2A1-072F-017C-AFE3238B3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C1598-EB69-962B-36B4-E2FAAAA9A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B9718-BF6B-AEB6-AB63-16E55AFCD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39E2BB-4B64-D917-81AE-775CEC4A0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F99162-F1AD-C156-A121-04E559D4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0DDA55-4074-033A-EFD2-C38ADD9CA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9A8B64-A874-39E3-9157-3F4FE1DEE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8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5C9AA-9C66-0171-A531-3EC5DE6C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84BD4-9F7D-5E0E-74B8-1F9B19CB84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222C39-C55B-87DA-095B-B2C94DE7B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D07E1-D17D-E249-6327-7DBC7E45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F7E1C0-4495-3959-5994-C1B472AC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A5AA9-D9B8-4C89-1161-167F3EA0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F0E7F-8859-A8BF-68D2-5A266B8D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2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2A7F-B887-4609-CB4B-81714522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7EFED-F608-B180-7F65-6C3B6C6B3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77B89-6FBA-A2A3-ED12-475D3EE3E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665CB-5297-12F8-9C41-7AA2B4FA9B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65FFD-E848-DCAA-99CD-98413D834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572C6-11A1-2F6D-6AF0-40E8DD9B1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C78AF-9FF4-8F3D-B0F3-440B44AE6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6283A5-5B86-4937-DA1D-6623E66B2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FBAC8-5B6B-8082-A619-0EDE91F76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A6BDC-212E-ABA0-2E33-4CCCD807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7EF284-0F76-4F71-B0B0-3348AC35CF10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33053-B7D5-73A7-2472-7BAD0481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20CBA-EBBE-79BC-9B87-CCC3D7C41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1E7C9-112B-4CBE-BB25-ECC98B5B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5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6526B99-0707-93AF-5B03-1923A98A064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795" y="0"/>
            <a:ext cx="1410018" cy="14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1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20CC12-74B3-20FB-B51D-AF7B99F8F389}"/>
              </a:ext>
            </a:extLst>
          </p:cNvPr>
          <p:cNvGrpSpPr/>
          <p:nvPr/>
        </p:nvGrpSpPr>
        <p:grpSpPr>
          <a:xfrm>
            <a:off x="616922" y="807930"/>
            <a:ext cx="728781" cy="769440"/>
            <a:chOff x="759165" y="663447"/>
            <a:chExt cx="604359" cy="63807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672F66E-9444-CEAE-B316-DA85EAE93907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1F5E3B-2854-AE3E-CB13-DE7DBBA3E33F}"/>
                </a:ext>
              </a:extLst>
            </p:cNvPr>
            <p:cNvSpPr txBox="1"/>
            <p:nvPr/>
          </p:nvSpPr>
          <p:spPr>
            <a:xfrm>
              <a:off x="839741" y="663447"/>
              <a:ext cx="523783" cy="638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1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27CFB50-2DEF-DD80-C3CF-39FC75CD55B2}"/>
              </a:ext>
            </a:extLst>
          </p:cNvPr>
          <p:cNvSpPr txBox="1"/>
          <p:nvPr/>
        </p:nvSpPr>
        <p:spPr>
          <a:xfrm>
            <a:off x="1421603" y="690972"/>
            <a:ext cx="96894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 đồ dưới đây cho biết tỉ số phần trăm các loại xe đang gửi trong bãi đỗ xe.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3FCF5-B830-61CB-0280-F7E0832C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710" y="2200941"/>
            <a:ext cx="4688251" cy="2891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1665F-33ED-F7E7-D241-D913189E7570}"/>
              </a:ext>
            </a:extLst>
          </p:cNvPr>
          <p:cNvSpPr txBox="1"/>
          <p:nvPr/>
        </p:nvSpPr>
        <p:spPr>
          <a:xfrm>
            <a:off x="627321" y="2530549"/>
            <a:ext cx="58798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Trong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đỗ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492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03489E-48DA-8718-F768-A03F2C13BF09}"/>
              </a:ext>
            </a:extLst>
          </p:cNvPr>
          <p:cNvGrpSpPr/>
          <p:nvPr/>
        </p:nvGrpSpPr>
        <p:grpSpPr>
          <a:xfrm>
            <a:off x="185493" y="563351"/>
            <a:ext cx="587819" cy="707886"/>
            <a:chOff x="759165" y="626255"/>
            <a:chExt cx="585762" cy="70540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B51CAE0-6A60-E284-856B-AF0B1FEE6EC6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A0BE54-1EA8-9A8C-0171-5537BA53318F}"/>
                </a:ext>
              </a:extLst>
            </p:cNvPr>
            <p:cNvSpPr txBox="1"/>
            <p:nvPr/>
          </p:nvSpPr>
          <p:spPr>
            <a:xfrm>
              <a:off x="821144" y="626255"/>
              <a:ext cx="523783" cy="705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1788AA3-3BA1-4FEA-AD84-9F43EC79E73A}"/>
              </a:ext>
            </a:extLst>
          </p:cNvPr>
          <p:cNvSpPr txBox="1"/>
          <p:nvPr/>
        </p:nvSpPr>
        <p:spPr>
          <a:xfrm>
            <a:off x="621427" y="526612"/>
            <a:ext cx="113402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 câu trả lời đúng.</a:t>
            </a:r>
          </a:p>
          <a:p>
            <a:pPr lvl="0" algn="just">
              <a:defRPr/>
            </a:pP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 đồ dưới đây cho biết tỉ số phần trăm thời gian dành cho các hoạt động trong ngày thứ Sáu hằng tuần của Rô-bốt.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3E0BEF-EF1A-8005-26E9-39CB8E88E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709" y="2715290"/>
            <a:ext cx="49625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5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406B21-6CDE-DB52-A2BE-7294AACB067B}"/>
              </a:ext>
            </a:extLst>
          </p:cNvPr>
          <p:cNvSpPr txBox="1"/>
          <p:nvPr/>
        </p:nvSpPr>
        <p:spPr>
          <a:xfrm>
            <a:off x="574158" y="606055"/>
            <a:ext cx="109090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Thời gian mà Rô-bốt dành để giải trí và thư giãn chiếm khoảng: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12,5% thời gian trong ngày 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   B.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25% thời gian trong ngày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50% thời gian trong ngày 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   D.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60% thời gian trong ngày</a:t>
            </a:r>
          </a:p>
          <a:p>
            <a:pPr algn="just"/>
            <a:r>
              <a:rPr lang="vi-VN" sz="28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Số giờ mà Rô-bốt dùng để ngủ là khoảng: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3 giờ    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 giờ    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9 giờ    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12 giờ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79C92F-7DD3-98EA-EE8C-58887D0B8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42" y="2994316"/>
            <a:ext cx="5459818" cy="316337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9A39B01-3439-1FC1-180D-0930EECD5618}"/>
              </a:ext>
            </a:extLst>
          </p:cNvPr>
          <p:cNvSpPr/>
          <p:nvPr/>
        </p:nvSpPr>
        <p:spPr>
          <a:xfrm>
            <a:off x="542260" y="1063256"/>
            <a:ext cx="520996" cy="478465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E46FCF-C66B-90F6-AE28-40977609C940}"/>
              </a:ext>
            </a:extLst>
          </p:cNvPr>
          <p:cNvSpPr/>
          <p:nvPr/>
        </p:nvSpPr>
        <p:spPr>
          <a:xfrm>
            <a:off x="5092995" y="2371060"/>
            <a:ext cx="520996" cy="478465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CB67F1-F559-A9ED-5154-ADB1E57AEB3C}"/>
                  </a:ext>
                </a:extLst>
              </p:cNvPr>
              <p:cNvSpPr txBox="1"/>
              <p:nvPr/>
            </p:nvSpPr>
            <p:spPr>
              <a:xfrm>
                <a:off x="6103088" y="2934586"/>
                <a:ext cx="5613990" cy="1387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vi-VN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Quan sát biểu đồ, ta thấy hình quạt tròn biểu diễn thời gian để giải trí và thư giãn chiếm khoảng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 12,5%.</a:t>
                </a:r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CB67F1-F559-A9ED-5154-ADB1E57AE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088" y="2934586"/>
                <a:ext cx="5613990" cy="1387880"/>
              </a:xfrm>
              <a:prstGeom prst="rect">
                <a:avLst/>
              </a:prstGeom>
              <a:blipFill>
                <a:blip r:embed="rId4"/>
                <a:stretch>
                  <a:fillRect l="-1629" t="-3509" r="-1737" b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16EEDC-8D54-65A8-F4D0-933008524367}"/>
                  </a:ext>
                </a:extLst>
              </p:cNvPr>
              <p:cNvSpPr txBox="1"/>
              <p:nvPr/>
            </p:nvSpPr>
            <p:spPr>
              <a:xfrm>
                <a:off x="6162030" y="4215116"/>
                <a:ext cx="5613990" cy="2103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Quan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sát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biểu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ta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quạt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biểu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diễn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thời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gian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ngủ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chiếm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khoảng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37,5%.</a:t>
                </a:r>
              </a:p>
              <a:p>
                <a:pPr algn="just"/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ngủ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khoảng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24 × 37,5 : 100 = 9 (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16EEDC-8D54-65A8-F4D0-933008524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030" y="4215116"/>
                <a:ext cx="5613990" cy="2103268"/>
              </a:xfrm>
              <a:prstGeom prst="rect">
                <a:avLst/>
              </a:prstGeom>
              <a:blipFill>
                <a:blip r:embed="rId5"/>
                <a:stretch>
                  <a:fillRect l="-1737" t="-2319" r="-2823" b="-5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63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3FCF5-B830-61CB-0280-F7E0832C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640" y="786810"/>
            <a:ext cx="4688251" cy="2891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1665F-33ED-F7E7-D241-D913189E7570}"/>
              </a:ext>
            </a:extLst>
          </p:cNvPr>
          <p:cNvSpPr txBox="1"/>
          <p:nvPr/>
        </p:nvSpPr>
        <p:spPr>
          <a:xfrm>
            <a:off x="1297172" y="3742661"/>
            <a:ext cx="10260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Trong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91F33-54BD-D76A-3ABA-64CE90286879}"/>
              </a:ext>
            </a:extLst>
          </p:cNvPr>
          <p:cNvSpPr txBox="1"/>
          <p:nvPr/>
        </p:nvSpPr>
        <p:spPr>
          <a:xfrm>
            <a:off x="1233378" y="4976038"/>
            <a:ext cx="10324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bãi đỗ xe đó, xe máy có số lượng nhiều nhất (chiếm 75% phần trăm số xe gửi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bãi).</a:t>
            </a:r>
          </a:p>
        </p:txBody>
      </p:sp>
    </p:spTree>
    <p:extLst>
      <p:ext uri="{BB962C8B-B14F-4D97-AF65-F5344CB8AC3E}">
        <p14:creationId xmlns:p14="http://schemas.microsoft.com/office/powerpoint/2010/main" val="230441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3FCF5-B830-61CB-0280-F7E0832C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640" y="786810"/>
            <a:ext cx="4688251" cy="2891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1665F-33ED-F7E7-D241-D913189E7570}"/>
              </a:ext>
            </a:extLst>
          </p:cNvPr>
          <p:cNvSpPr txBox="1"/>
          <p:nvPr/>
        </p:nvSpPr>
        <p:spPr>
          <a:xfrm>
            <a:off x="903768" y="3742661"/>
            <a:ext cx="10653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91F33-54BD-D76A-3ABA-64CE90286879}"/>
              </a:ext>
            </a:extLst>
          </p:cNvPr>
          <p:cNvSpPr txBox="1"/>
          <p:nvPr/>
        </p:nvSpPr>
        <p:spPr>
          <a:xfrm>
            <a:off x="1233378" y="4976038"/>
            <a:ext cx="10324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Số xe ô tô chiếm 10% số xe gửi trong bãi.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3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3FCF5-B830-61CB-0280-F7E0832C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907" y="606056"/>
            <a:ext cx="4334207" cy="26729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1665F-33ED-F7E7-D241-D913189E7570}"/>
              </a:ext>
            </a:extLst>
          </p:cNvPr>
          <p:cNvSpPr txBox="1"/>
          <p:nvPr/>
        </p:nvSpPr>
        <p:spPr>
          <a:xfrm>
            <a:off x="797442" y="3306726"/>
            <a:ext cx="10653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91F33-54BD-D76A-3ABA-64CE90286879}"/>
              </a:ext>
            </a:extLst>
          </p:cNvPr>
          <p:cNvSpPr txBox="1"/>
          <p:nvPr/>
        </p:nvSpPr>
        <p:spPr>
          <a:xfrm>
            <a:off x="988828" y="4880344"/>
            <a:ext cx="10324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xe đạp chiếm 15% số xe gửi trong bãi.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Vậy 1% số xe gửi trong bãi là: 30 : 15 = 2 (chiếc). Trong bãi hiện có số xe là: 2 × 100 = 200 (chiếc).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48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20CC12-74B3-20FB-B51D-AF7B99F8F389}"/>
              </a:ext>
            </a:extLst>
          </p:cNvPr>
          <p:cNvGrpSpPr/>
          <p:nvPr/>
        </p:nvGrpSpPr>
        <p:grpSpPr>
          <a:xfrm>
            <a:off x="301458" y="320705"/>
            <a:ext cx="728781" cy="728706"/>
            <a:chOff x="759165" y="663447"/>
            <a:chExt cx="604359" cy="6042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672F66E-9444-CEAE-B316-DA85EAE93907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1F5E3B-2854-AE3E-CB13-DE7DBBA3E33F}"/>
                </a:ext>
              </a:extLst>
            </p:cNvPr>
            <p:cNvSpPr txBox="1"/>
            <p:nvPr/>
          </p:nvSpPr>
          <p:spPr>
            <a:xfrm>
              <a:off x="839741" y="663447"/>
              <a:ext cx="523783" cy="587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27CFB50-2DEF-DD80-C3CF-39FC75CD55B2}"/>
              </a:ext>
            </a:extLst>
          </p:cNvPr>
          <p:cNvSpPr txBox="1"/>
          <p:nvPr/>
        </p:nvSpPr>
        <p:spPr>
          <a:xfrm>
            <a:off x="914400" y="807930"/>
            <a:ext cx="100883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buổi sáng, Rô-bốt đều tự tạo một bất ngờ cho chính mình bằng cách lấy ra 2 chiếc tất mà không nhìn vào ngăn tủ. Kết quả là có ngày Rô-bốt lấy được hai chiếc tất giống nhau, cũng có ngày Rô-bốt lấy được hai chiếc tất khác nhau. Dưới đây là bảng kiểm đếm ghi lại kết quả việc lấy tất của Rô-bốt trong tháng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BB5142-C223-9C72-978F-3411A2829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119" y="3203833"/>
            <a:ext cx="81534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5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DE68A-611D-0519-F67F-7CECBBA91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7D0B02-6252-D423-E459-F428E4F71B28}"/>
              </a:ext>
            </a:extLst>
          </p:cNvPr>
          <p:cNvSpPr/>
          <p:nvPr/>
        </p:nvSpPr>
        <p:spPr>
          <a:xfrm>
            <a:off x="301458" y="562186"/>
            <a:ext cx="11453563" cy="5971779"/>
          </a:xfrm>
          <a:prstGeom prst="roundRect">
            <a:avLst>
              <a:gd name="adj" fmla="val 10869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7CFB50-2DEF-DD80-C3CF-39FC75CD55B2}"/>
              </a:ext>
            </a:extLst>
          </p:cNvPr>
          <p:cNvSpPr txBox="1"/>
          <p:nvPr/>
        </p:nvSpPr>
        <p:spPr>
          <a:xfrm>
            <a:off x="637953" y="669707"/>
            <a:ext cx="108452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 tỉ số để mô tả số lần lặp lại của khả năng “lấy được 2 chiếc tất khác nhau” trong số các lần lấy tất của Rô-bốt trong tháng 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DDA1AB-B953-2C16-2EA0-02882A0DB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888" y="1655689"/>
            <a:ext cx="5784112" cy="2881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E0A4AD-2122-A89F-40F7-239EF9733645}"/>
                  </a:ext>
                </a:extLst>
              </p:cNvPr>
              <p:cNvSpPr txBox="1"/>
              <p:nvPr/>
            </p:nvSpPr>
            <p:spPr>
              <a:xfrm>
                <a:off x="967563" y="4774019"/>
                <a:ext cx="10015870" cy="1386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Tổng số lần lấy tất trong tháng 4 là: 8 + 22 = 30 (lần)</a:t>
                </a:r>
              </a:p>
              <a:p>
                <a:pPr algn="just"/>
                <a:r>
                  <a:rPr lang="vi-VN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 số mô tả số lần lặp lại của khả năng “lấy được 2 chiếc tất khác nhau” trong số các lần lấy tất của Rô-bốt trong tháng 4 là: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vi-VN" sz="24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E0A4AD-2122-A89F-40F7-239EF9733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63" y="4774019"/>
                <a:ext cx="10015870" cy="1386020"/>
              </a:xfrm>
              <a:prstGeom prst="rect">
                <a:avLst/>
              </a:prstGeom>
              <a:blipFill>
                <a:blip r:embed="rId4"/>
                <a:stretch>
                  <a:fillRect l="-974" t="-3509" r="-1643" b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7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03489E-48DA-8718-F768-A03F2C13BF09}"/>
              </a:ext>
            </a:extLst>
          </p:cNvPr>
          <p:cNvGrpSpPr/>
          <p:nvPr/>
        </p:nvGrpSpPr>
        <p:grpSpPr>
          <a:xfrm>
            <a:off x="185493" y="563351"/>
            <a:ext cx="587819" cy="707886"/>
            <a:chOff x="759165" y="626255"/>
            <a:chExt cx="585762" cy="70540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B51CAE0-6A60-E284-856B-AF0B1FEE6EC6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A0BE54-1EA8-9A8C-0171-5537BA53318F}"/>
                </a:ext>
              </a:extLst>
            </p:cNvPr>
            <p:cNvSpPr txBox="1"/>
            <p:nvPr/>
          </p:nvSpPr>
          <p:spPr>
            <a:xfrm>
              <a:off x="821144" y="626255"/>
              <a:ext cx="523783" cy="705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1788AA3-3BA1-4FEA-AD84-9F43EC79E73A}"/>
              </a:ext>
            </a:extLst>
          </p:cNvPr>
          <p:cNvSpPr txBox="1"/>
          <p:nvPr/>
        </p:nvSpPr>
        <p:spPr>
          <a:xfrm>
            <a:off x="621427" y="526612"/>
            <a:ext cx="113402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Vẽ 4 chiếc tất và tô màu 2 chiếc tất bởi màu đỏ, 2 chiếc tất bởi màu vàng rồi cắt rời những chiếc tất đó.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B516AF-0B8C-D160-476F-CA94E7481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307" y="1736651"/>
            <a:ext cx="7742274" cy="27755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F20DAA-E892-1A59-D994-C8B2ACD9B653}"/>
              </a:ext>
            </a:extLst>
          </p:cNvPr>
          <p:cNvSpPr txBox="1"/>
          <p:nvPr/>
        </p:nvSpPr>
        <p:spPr>
          <a:xfrm>
            <a:off x="632059" y="4492556"/>
            <a:ext cx="113402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Nhắm mắt, lấy 2 chiếc tất bất kì từ những chiếc tất đó, quan sát màu, ghi lại kết quả và trả lại 2 chiếc tất đó. Thực hiện 10 lần như vậy.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7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788AA3-3BA1-4FEA-AD84-9F43EC79E73A}"/>
              </a:ext>
            </a:extLst>
          </p:cNvPr>
          <p:cNvSpPr txBox="1"/>
          <p:nvPr/>
        </p:nvSpPr>
        <p:spPr>
          <a:xfrm>
            <a:off x="451306" y="558510"/>
            <a:ext cx="113402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Viết tỉ số để mô tả số lần lặp lại của khả năng “lấy được 2 chiếc tất cùng màu" trong số các lần lấy 2 chiếc tất ở trên.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DD03C7-040D-C797-2D79-93290DA29033}"/>
              </a:ext>
            </a:extLst>
          </p:cNvPr>
          <p:cNvSpPr txBox="1"/>
          <p:nvPr/>
        </p:nvSpPr>
        <p:spPr>
          <a:xfrm>
            <a:off x="2126512" y="1766408"/>
            <a:ext cx="7687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Chẳn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hạn thu được kết quả như sau: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8B752CE-E4FC-D0C9-6F27-5B71B2930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90918"/>
              </p:ext>
            </p:extLst>
          </p:nvPr>
        </p:nvGraphicFramePr>
        <p:xfrm>
          <a:off x="870098" y="2729640"/>
          <a:ext cx="10515600" cy="155448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325004736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412520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Khả năng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lần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015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Lấy được 2 chiếc tất giống nhau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635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Lấy được 2 chiếc tất khác nhau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515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69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E88DA6-D37F-FD8D-B09E-40DB0160C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6A492B-7459-05E3-3778-7C0892D95902}"/>
              </a:ext>
            </a:extLst>
          </p:cNvPr>
          <p:cNvSpPr/>
          <p:nvPr/>
        </p:nvSpPr>
        <p:spPr>
          <a:xfrm>
            <a:off x="184526" y="439716"/>
            <a:ext cx="11887200" cy="5914431"/>
          </a:xfrm>
          <a:prstGeom prst="roundRect">
            <a:avLst>
              <a:gd name="adj" fmla="val 9234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C00000">
                <a:alpha val="99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03489E-48DA-8718-F768-A03F2C13BF09}"/>
              </a:ext>
            </a:extLst>
          </p:cNvPr>
          <p:cNvGrpSpPr/>
          <p:nvPr/>
        </p:nvGrpSpPr>
        <p:grpSpPr>
          <a:xfrm>
            <a:off x="185493" y="563351"/>
            <a:ext cx="587819" cy="707886"/>
            <a:chOff x="759165" y="626255"/>
            <a:chExt cx="585762" cy="70540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B51CAE0-6A60-E284-856B-AF0B1FEE6EC6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A0BE54-1EA8-9A8C-0171-5537BA53318F}"/>
                </a:ext>
              </a:extLst>
            </p:cNvPr>
            <p:cNvSpPr txBox="1"/>
            <p:nvPr/>
          </p:nvSpPr>
          <p:spPr>
            <a:xfrm>
              <a:off x="821144" y="626255"/>
              <a:ext cx="523783" cy="705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1788AA3-3BA1-4FEA-AD84-9F43EC79E73A}"/>
              </a:ext>
            </a:extLst>
          </p:cNvPr>
          <p:cNvSpPr txBox="1"/>
          <p:nvPr/>
        </p:nvSpPr>
        <p:spPr>
          <a:xfrm>
            <a:off x="621427" y="526612"/>
            <a:ext cx="113402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mỗi lần chỉ lấy 2 chiếc tất bất kì thì ta có chắc chắn lấy được 2 chiếc tất cùng màu hay không?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FB2DD-2621-7CAC-64B3-0B7817BE3C02}"/>
              </a:ext>
            </a:extLst>
          </p:cNvPr>
          <p:cNvSpPr txBox="1"/>
          <p:nvPr/>
        </p:nvSpPr>
        <p:spPr>
          <a:xfrm>
            <a:off x="469027" y="2461739"/>
            <a:ext cx="113331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Nếu mỗi lần chỉ lấy 2 chiếc tất bất kì thì không chắc chắn lấy được 2 chiếc tất cùng màu.</a:t>
            </a:r>
          </a:p>
          <a:p>
            <a:pPr lvl="0" algn="just">
              <a:defRPr/>
            </a:pP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Nếu mỗi lần lấy 3 chiếc tất bất kì thì chắc chắn lấy được 2 chiếc tất cùng màu.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90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474fc8-c587-4375-aa46-28eda414bf2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142D96DF8BD4187C0BD8915B76B44" ma:contentTypeVersion="12" ma:contentTypeDescription="Create a new document." ma:contentTypeScope="" ma:versionID="ad718c3057d2a3af094f6f82cfc1da09">
  <xsd:schema xmlns:xsd="http://www.w3.org/2001/XMLSchema" xmlns:xs="http://www.w3.org/2001/XMLSchema" xmlns:p="http://schemas.microsoft.com/office/2006/metadata/properties" xmlns:ns3="ef9fbb00-3a11-451f-a0e3-723ec126c7ed" xmlns:ns4="e3474fc8-c587-4375-aa46-28eda414bf22" targetNamespace="http://schemas.microsoft.com/office/2006/metadata/properties" ma:root="true" ma:fieldsID="4aa590b769be117cbe16d79f742626f9" ns3:_="" ns4:_="">
    <xsd:import namespace="ef9fbb00-3a11-451f-a0e3-723ec126c7ed"/>
    <xsd:import namespace="e3474fc8-c587-4375-aa46-28eda414bf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AutoTag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fbb00-3a11-451f-a0e3-723ec126c7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74fc8-c587-4375-aa46-28eda414bf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E54252-6E50-4E32-9423-FEDA6C931BF4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  <ds:schemaRef ds:uri="e3474fc8-c587-4375-aa46-28eda414bf22"/>
    <ds:schemaRef ds:uri="http://schemas.microsoft.com/office/2006/documentManagement/types"/>
    <ds:schemaRef ds:uri="http://www.w3.org/XML/1998/namespace"/>
    <ds:schemaRef ds:uri="ef9fbb00-3a11-451f-a0e3-723ec126c7ed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5A8A0E2-C5E5-4487-9E15-D66C30CC1E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fbb00-3a11-451f-a0e3-723ec126c7ed"/>
    <ds:schemaRef ds:uri="e3474fc8-c587-4375-aa46-28eda414bf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758201-CBF6-4D1B-A00C-A2253A0D4E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1072</TotalTime>
  <Words>808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Cambria</vt:lpstr>
      <vt:lpstr>Cambria Math</vt:lpstr>
      <vt:lpstr>LNTH-Hoa Nho LNTH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Huong Thao - 0972115126</dc:creator>
  <cp:lastModifiedBy>Trung Vu Duc</cp:lastModifiedBy>
  <cp:revision>15</cp:revision>
  <dcterms:created xsi:type="dcterms:W3CDTF">2023-08-22T16:04:11Z</dcterms:created>
  <dcterms:modified xsi:type="dcterms:W3CDTF">2026-04-16T15:44:56Z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0x01010087B142D96DF8BD4187C0BD8915B76B44</vt:lpwstr>
  </property>
</Properties>
</file>