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sldIdLst>
    <p:sldId id="3932" r:id="rId5"/>
    <p:sldId id="410" r:id="rId6"/>
    <p:sldId id="346" r:id="rId7"/>
    <p:sldId id="416" r:id="rId8"/>
    <p:sldId id="3936" r:id="rId9"/>
    <p:sldId id="3937" r:id="rId10"/>
    <p:sldId id="3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FF0066"/>
    <a:srgbClr val="00A200"/>
    <a:srgbClr val="CCFFCC"/>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84" autoAdjust="0"/>
  </p:normalViewPr>
  <p:slideViewPr>
    <p:cSldViewPr snapToGrid="0" showGuides="1">
      <p:cViewPr varScale="1">
        <p:scale>
          <a:sx n="65" d="100"/>
          <a:sy n="65" d="100"/>
        </p:scale>
        <p:origin x="978" y="84"/>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9444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22989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14098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6602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8096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53148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497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5317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98215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28361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4/27/2026</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84861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round pink circle with white text and a black background&#10;&#10;Description automatically generated">
            <a:extLst>
              <a:ext uri="{FF2B5EF4-FFF2-40B4-BE49-F238E27FC236}">
                <a16:creationId xmlns:a16="http://schemas.microsoft.com/office/drawing/2014/main" id="{59454223-5741-DD40-C785-4E4E6594B3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9028" y="91605"/>
            <a:ext cx="1526987" cy="1526987"/>
          </a:xfrm>
          <a:prstGeom prst="rect">
            <a:avLst/>
          </a:prstGeom>
        </p:spPr>
      </p:pic>
    </p:spTree>
    <p:extLst>
      <p:ext uri="{BB962C8B-B14F-4D97-AF65-F5344CB8AC3E}">
        <p14:creationId xmlns:p14="http://schemas.microsoft.com/office/powerpoint/2010/main" val="2173402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 name="Picture 13" descr="A rainbow colored circle&#10;&#10;Description automatically generated">
            <a:extLst>
              <a:ext uri="{FF2B5EF4-FFF2-40B4-BE49-F238E27FC236}">
                <a16:creationId xmlns:a16="http://schemas.microsoft.com/office/drawing/2014/main"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8">
              <a:extLst>
                <a:ext uri="{FF2B5EF4-FFF2-40B4-BE49-F238E27FC236}">
                  <a16:creationId xmlns:a16="http://schemas.microsoft.com/office/drawing/2014/main"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28">
              <a:extLst>
                <a:ext uri="{FF2B5EF4-FFF2-40B4-BE49-F238E27FC236}">
                  <a16:creationId xmlns:a16="http://schemas.microsoft.com/office/drawing/2014/main"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28">
              <a:extLst>
                <a:ext uri="{FF2B5EF4-FFF2-40B4-BE49-F238E27FC236}">
                  <a16:creationId xmlns:a16="http://schemas.microsoft.com/office/drawing/2014/main"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pic>
        <p:nvPicPr>
          <p:cNvPr id="4" name="Picture 3">
            <a:extLst>
              <a:ext uri="{FF2B5EF4-FFF2-40B4-BE49-F238E27FC236}">
                <a16:creationId xmlns:a16="http://schemas.microsoft.com/office/drawing/2014/main" id="{D28676B9-7130-7D93-18C0-0588CF0B752D}"/>
              </a:ext>
            </a:extLst>
          </p:cNvPr>
          <p:cNvPicPr>
            <a:picLocks noChangeAspect="1"/>
          </p:cNvPicPr>
          <p:nvPr/>
        </p:nvPicPr>
        <p:blipFill>
          <a:blip r:embed="rId7"/>
          <a:stretch>
            <a:fillRect/>
          </a:stretch>
        </p:blipFill>
        <p:spPr>
          <a:xfrm>
            <a:off x="0" y="-1"/>
            <a:ext cx="6000750" cy="6876815"/>
          </a:xfrm>
          <a:prstGeom prst="rect">
            <a:avLst/>
          </a:prstGeom>
        </p:spPr>
      </p:pic>
      <p:pic>
        <p:nvPicPr>
          <p:cNvPr id="18" name="Picture 17">
            <a:extLst>
              <a:ext uri="{FF2B5EF4-FFF2-40B4-BE49-F238E27FC236}">
                <a16:creationId xmlns:a16="http://schemas.microsoft.com/office/drawing/2014/main" id="{CB579028-E988-5584-F6F4-636C9659C2E1}"/>
              </a:ext>
            </a:extLst>
          </p:cNvPr>
          <p:cNvPicPr>
            <a:picLocks noChangeAspect="1"/>
          </p:cNvPicPr>
          <p:nvPr/>
        </p:nvPicPr>
        <p:blipFill>
          <a:blip r:embed="rId8"/>
          <a:stretch>
            <a:fillRect/>
          </a:stretch>
        </p:blipFill>
        <p:spPr>
          <a:xfrm>
            <a:off x="6172200" y="2465736"/>
            <a:ext cx="5832668" cy="1738723"/>
          </a:xfrm>
          <a:prstGeom prst="rect">
            <a:avLst/>
          </a:prstGeom>
        </p:spPr>
      </p:pic>
      <p:pic>
        <p:nvPicPr>
          <p:cNvPr id="2" name="Picture 1">
            <a:extLst>
              <a:ext uri="{FF2B5EF4-FFF2-40B4-BE49-F238E27FC236}">
                <a16:creationId xmlns:a16="http://schemas.microsoft.com/office/drawing/2014/main" id="{3A059625-7033-2A78-1F17-926A72CDFE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0" y="-40495"/>
            <a:ext cx="2286000" cy="2286000"/>
          </a:xfrm>
          <a:prstGeom prst="rect">
            <a:avLst/>
          </a:prstGeom>
          <a:solidFill>
            <a:schemeClr val="bg1"/>
          </a:solidFill>
        </p:spPr>
      </p:pic>
    </p:spTree>
    <p:extLst>
      <p:ext uri="{BB962C8B-B14F-4D97-AF65-F5344CB8AC3E}">
        <p14:creationId xmlns:p14="http://schemas.microsoft.com/office/powerpoint/2010/main" val="593761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7A9989E-958C-2BA8-7B81-4BC0CDD22C5A}"/>
              </a:ext>
            </a:extLst>
          </p:cNvPr>
          <p:cNvSpPr txBox="1"/>
          <p:nvPr/>
        </p:nvSpPr>
        <p:spPr>
          <a:xfrm>
            <a:off x="838520" y="1832442"/>
            <a:ext cx="10523242" cy="4188381"/>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ctr">
              <a:defRPr/>
            </a:pPr>
            <a:r>
              <a:rPr lang="vi-VN" sz="4000" b="1" dirty="0">
                <a:solidFill>
                  <a:prstClr val="black"/>
                </a:solidFill>
                <a:latin typeface="Calibri" panose="020F0502020204030204"/>
                <a:ea typeface="Roboto" panose="02000000000000000000" pitchFamily="2" charset="0"/>
              </a:rPr>
              <a:t>Trái đất này/ là của chúng mình </a:t>
            </a:r>
          </a:p>
          <a:p>
            <a:pPr lvl="0" algn="ctr">
              <a:defRPr/>
            </a:pPr>
            <a:r>
              <a:rPr lang="vi-VN" sz="4000" b="1" dirty="0">
                <a:solidFill>
                  <a:prstClr val="black"/>
                </a:solidFill>
                <a:latin typeface="Calibri" panose="020F0502020204030204"/>
                <a:ea typeface="Roboto" panose="02000000000000000000" pitchFamily="2" charset="0"/>
              </a:rPr>
              <a:t>Quả bóng xanh/ bay giữa trời xanh</a:t>
            </a:r>
          </a:p>
          <a:p>
            <a:pPr lvl="0" algn="ctr">
              <a:defRPr/>
            </a:pPr>
            <a:r>
              <a:rPr lang="vi-VN" sz="4000" b="1" dirty="0">
                <a:solidFill>
                  <a:prstClr val="black"/>
                </a:solidFill>
                <a:latin typeface="Calibri" panose="020F0502020204030204"/>
                <a:ea typeface="Roboto" panose="02000000000000000000" pitchFamily="2" charset="0"/>
              </a:rPr>
              <a:t>Bồ câu ơi/ cánh chim vù thương mến </a:t>
            </a:r>
          </a:p>
          <a:p>
            <a:pPr lvl="0" algn="ctr">
              <a:defRPr/>
            </a:pPr>
            <a:r>
              <a:rPr lang="vi-VN" sz="4000" b="1" dirty="0">
                <a:solidFill>
                  <a:prstClr val="black"/>
                </a:solidFill>
                <a:latin typeface="Calibri" panose="020F0502020204030204"/>
                <a:ea typeface="Roboto" panose="02000000000000000000" pitchFamily="2" charset="0"/>
              </a:rPr>
              <a:t>Hải âu ơi/ cánh chim vờn sóng biển </a:t>
            </a:r>
          </a:p>
          <a:p>
            <a:pPr lvl="0" algn="ctr">
              <a:defRPr/>
            </a:pPr>
            <a:r>
              <a:rPr lang="vi-VN" sz="4000" b="1" dirty="0">
                <a:solidFill>
                  <a:prstClr val="black"/>
                </a:solidFill>
                <a:latin typeface="Calibri" panose="020F0502020204030204"/>
                <a:ea typeface="Roboto" panose="02000000000000000000" pitchFamily="2" charset="0"/>
              </a:rPr>
              <a:t>Cùng bài nào/ cho trái đất quay </a:t>
            </a:r>
          </a:p>
          <a:p>
            <a:pPr lvl="0" algn="ctr">
              <a:defRPr/>
            </a:pPr>
            <a:r>
              <a:rPr lang="vi-VN" sz="4000" b="1" dirty="0">
                <a:solidFill>
                  <a:prstClr val="black"/>
                </a:solidFill>
                <a:latin typeface="Calibri" panose="020F0502020204030204"/>
                <a:ea typeface="Roboto" panose="02000000000000000000" pitchFamily="2" charset="0"/>
              </a:rPr>
              <a:t>Cùng bay nào/ cho trái đất quay.</a:t>
            </a:r>
          </a:p>
        </p:txBody>
      </p:sp>
      <p:grpSp>
        <p:nvGrpSpPr>
          <p:cNvPr id="3" name="Group 2">
            <a:extLst>
              <a:ext uri="{FF2B5EF4-FFF2-40B4-BE49-F238E27FC236}">
                <a16:creationId xmlns:a16="http://schemas.microsoft.com/office/drawing/2014/main" id="{4702E1A9-F795-4600-3EDD-3E19A15DE840}"/>
              </a:ext>
            </a:extLst>
          </p:cNvPr>
          <p:cNvGrpSpPr/>
          <p:nvPr/>
        </p:nvGrpSpPr>
        <p:grpSpPr>
          <a:xfrm>
            <a:off x="-827327" y="-318194"/>
            <a:ext cx="5521248" cy="2389272"/>
            <a:chOff x="-732159" y="3476542"/>
            <a:chExt cx="7973637" cy="3592286"/>
          </a:xfrm>
        </p:grpSpPr>
        <p:grpSp>
          <p:nvGrpSpPr>
            <p:cNvPr id="5" name="Group 4">
              <a:extLst>
                <a:ext uri="{FF2B5EF4-FFF2-40B4-BE49-F238E27FC236}">
                  <a16:creationId xmlns:a16="http://schemas.microsoft.com/office/drawing/2014/main" id="{6D0972F0-50D7-4625-04DF-BB750E9B66E0}"/>
                </a:ext>
              </a:extLst>
            </p:cNvPr>
            <p:cNvGrpSpPr/>
            <p:nvPr/>
          </p:nvGrpSpPr>
          <p:grpSpPr>
            <a:xfrm>
              <a:off x="-732159" y="3476542"/>
              <a:ext cx="7973637" cy="3592286"/>
              <a:chOff x="375281" y="3019342"/>
              <a:chExt cx="7973637" cy="3592286"/>
            </a:xfrm>
          </p:grpSpPr>
          <p:pic>
            <p:nvPicPr>
              <p:cNvPr id="7" name="图片 3" descr="卡通人物&#10;&#10;中度可信度描述已自动生成">
                <a:extLst>
                  <a:ext uri="{FF2B5EF4-FFF2-40B4-BE49-F238E27FC236}">
                    <a16:creationId xmlns:a16="http://schemas.microsoft.com/office/drawing/2014/main" id="{B1C45EC0-43FA-F3E5-6A99-B9F9A3E27CC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54" b="51736" l="9954" r="89931"/>
                        </a14:imgEffect>
                      </a14:imgLayer>
                    </a14:imgProps>
                  </a:ext>
                  <a:ext uri="{28A0092B-C50C-407E-A947-70E740481C1C}">
                    <a14:useLocalDpi xmlns:a14="http://schemas.microsoft.com/office/drawing/2010/main" val="0"/>
                  </a:ext>
                </a:extLst>
              </a:blip>
              <a:stretch>
                <a:fillRect/>
              </a:stretch>
            </p:blipFill>
            <p:spPr>
              <a:xfrm>
                <a:off x="505096" y="3019342"/>
                <a:ext cx="4265024" cy="3592286"/>
              </a:xfrm>
              <a:prstGeom prst="rect">
                <a:avLst/>
              </a:prstGeom>
            </p:spPr>
          </p:pic>
          <p:pic>
            <p:nvPicPr>
              <p:cNvPr id="9" name="图片 3" descr="卡通人物&#10;&#10;中度可信度描述已自动生成">
                <a:extLst>
                  <a:ext uri="{FF2B5EF4-FFF2-40B4-BE49-F238E27FC236}">
                    <a16:creationId xmlns:a16="http://schemas.microsoft.com/office/drawing/2014/main" id="{6F792431-2AD8-0F02-E1AE-093F67C5E5C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9306" b="94444" l="9954" r="89931"/>
                        </a14:imgEffect>
                      </a14:imgLayer>
                    </a14:imgProps>
                  </a:ext>
                  <a:ext uri="{28A0092B-C50C-407E-A947-70E740481C1C}">
                    <a14:useLocalDpi xmlns:a14="http://schemas.microsoft.com/office/drawing/2010/main" val="0"/>
                  </a:ext>
                </a:extLst>
              </a:blip>
              <a:srcRect t="45389"/>
              <a:stretch/>
            </p:blipFill>
            <p:spPr>
              <a:xfrm>
                <a:off x="375281" y="4613075"/>
                <a:ext cx="7973637" cy="1686561"/>
              </a:xfrm>
              <a:prstGeom prst="rect">
                <a:avLst/>
              </a:prstGeom>
            </p:spPr>
          </p:pic>
        </p:grpSp>
        <p:sp>
          <p:nvSpPr>
            <p:cNvPr id="6" name="TextBox 5">
              <a:extLst>
                <a:ext uri="{FF2B5EF4-FFF2-40B4-BE49-F238E27FC236}">
                  <a16:creationId xmlns:a16="http://schemas.microsoft.com/office/drawing/2014/main" id="{4ABAE41B-6D5A-118B-9B47-40A11B6892AA}"/>
                </a:ext>
              </a:extLst>
            </p:cNvPr>
            <p:cNvSpPr txBox="1"/>
            <p:nvPr/>
          </p:nvSpPr>
          <p:spPr>
            <a:xfrm>
              <a:off x="723433" y="5177543"/>
              <a:ext cx="5043427" cy="115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ED7D31">
                      <a:lumMod val="75000"/>
                    </a:srgbClr>
                  </a:solidFill>
                  <a:effectLst/>
                  <a:uLnTx/>
                  <a:uFillTx/>
                  <a:latin typeface="#9Slide05 IcielRukola" panose="02000506050000020003" pitchFamily="2" charset="0"/>
                  <a:ea typeface="Cambria" panose="02040503050406030204" pitchFamily="18" charset="0"/>
                  <a:cs typeface="+mn-cs"/>
                </a:rPr>
                <a:t>Luyện đọc câu</a:t>
              </a:r>
              <a:endParaRPr kumimoji="0" lang="en-US" sz="6600" b="1" i="0" u="none" strike="noStrike" kern="1200" cap="none" spc="0" normalizeH="0" baseline="0" noProof="0" dirty="0">
                <a:ln>
                  <a:noFill/>
                </a:ln>
                <a:solidFill>
                  <a:srgbClr val="ED7D31">
                    <a:lumMod val="75000"/>
                  </a:srgbClr>
                </a:solidFill>
                <a:effectLst/>
                <a:uLnTx/>
                <a:uFillTx/>
                <a:latin typeface="#9Slide05 IcielRukola" panose="02000506050000020003" pitchFamily="2" charset="0"/>
                <a:ea typeface="Cambria" panose="02040503050406030204" pitchFamily="18" charset="0"/>
                <a:cs typeface="+mn-cs"/>
              </a:endParaRPr>
            </a:p>
          </p:txBody>
        </p:sp>
      </p:grpSp>
      <p:pic>
        <p:nvPicPr>
          <p:cNvPr id="8" name="Picture 7">
            <a:extLst>
              <a:ext uri="{FF2B5EF4-FFF2-40B4-BE49-F238E27FC236}">
                <a16:creationId xmlns:a16="http://schemas.microsoft.com/office/drawing/2014/main" id="{A5DA3329-A70C-92A6-DF64-70316F8385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40495"/>
            <a:ext cx="2286000" cy="2286000"/>
          </a:xfrm>
          <a:prstGeom prst="rect">
            <a:avLst/>
          </a:prstGeom>
          <a:solidFill>
            <a:schemeClr val="bg1"/>
          </a:solidFill>
        </p:spPr>
      </p:pic>
    </p:spTree>
    <p:extLst>
      <p:ext uri="{BB962C8B-B14F-4D97-AF65-F5344CB8AC3E}">
        <p14:creationId xmlns:p14="http://schemas.microsoft.com/office/powerpoint/2010/main" val="542427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480268" y="744557"/>
            <a:ext cx="11195049" cy="1464231"/>
            <a:chOff x="505150" y="767884"/>
            <a:chExt cx="11195049" cy="1464231"/>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464231"/>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Những hình ảnh ở khổ thơ đầu giúp chúng ta hình dung về một trái đất như thế nào?</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50" y="1401050"/>
              <a:ext cx="797968" cy="797968"/>
            </a:xfrm>
            <a:prstGeom prst="rect">
              <a:avLst/>
            </a:prstGeom>
          </p:spPr>
        </p:pic>
      </p:grpSp>
      <p:sp>
        <p:nvSpPr>
          <p:cNvPr id="2" name="Rectangle: Rounded Corners 1">
            <a:extLst>
              <a:ext uri="{FF2B5EF4-FFF2-40B4-BE49-F238E27FC236}">
                <a16:creationId xmlns:a16="http://schemas.microsoft.com/office/drawing/2014/main" id="{F7D1ADF7-43F8-FE93-0680-FF7943108A26}"/>
              </a:ext>
            </a:extLst>
          </p:cNvPr>
          <p:cNvSpPr/>
          <p:nvPr/>
        </p:nvSpPr>
        <p:spPr>
          <a:xfrm>
            <a:off x="782703" y="2778827"/>
            <a:ext cx="10892614" cy="2814066"/>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rPr>
              <a:t>Các hình ảnh ở khổ thơ đầu: </a:t>
            </a:r>
            <a:r>
              <a:rPr lang="vi-VN" sz="3600" b="1" dirty="0">
                <a:solidFill>
                  <a:srgbClr val="FF0000"/>
                </a:solidFill>
              </a:rPr>
              <a:t>quả bóng sân bay giữa trời xanh, tiếng chim gù của chim bồ câu, cánh chim hải âu vờn sóng biển</a:t>
            </a:r>
            <a:r>
              <a:rPr lang="vi-VN" sz="3600" dirty="0">
                <a:solidFill>
                  <a:srgbClr val="FF0000"/>
                </a:solidFill>
              </a:rPr>
              <a:t>, giúp chúng ta hình dung về một trái đất hòa bình, yên vui.</a:t>
            </a:r>
            <a:endParaRPr lang="en-US" sz="3600" dirty="0">
              <a:solidFill>
                <a:srgbClr val="FF0000"/>
              </a:solidFill>
            </a:endParaRPr>
          </a:p>
        </p:txBody>
      </p:sp>
      <p:pic>
        <p:nvPicPr>
          <p:cNvPr id="6" name="Picture 5">
            <a:extLst>
              <a:ext uri="{FF2B5EF4-FFF2-40B4-BE49-F238E27FC236}">
                <a16:creationId xmlns:a16="http://schemas.microsoft.com/office/drawing/2014/main" id="{AB2D81C4-CC14-3CDE-CAE8-C00588CFA6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40495"/>
            <a:ext cx="2286000" cy="2286000"/>
          </a:xfrm>
          <a:prstGeom prst="rect">
            <a:avLst/>
          </a:prstGeom>
          <a:solidFill>
            <a:schemeClr val="bg1"/>
          </a:solidFill>
        </p:spPr>
      </p:pic>
    </p:spTree>
    <p:extLst>
      <p:ext uri="{BB962C8B-B14F-4D97-AF65-F5344CB8AC3E}">
        <p14:creationId xmlns:p14="http://schemas.microsoft.com/office/powerpoint/2010/main" val="12173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480268" y="744557"/>
            <a:ext cx="11195049" cy="1464231"/>
            <a:chOff x="505150" y="767884"/>
            <a:chExt cx="11195049" cy="1464231"/>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464231"/>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Theo em, khổ thơ thứ hai ý nói gì? Em chọn ý nào dưới đây? Vì sao?</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50" y="1401050"/>
              <a:ext cx="797968" cy="797968"/>
            </a:xfrm>
            <a:prstGeom prst="rect">
              <a:avLst/>
            </a:prstGeom>
          </p:spPr>
        </p:pic>
      </p:grpSp>
      <p:pic>
        <p:nvPicPr>
          <p:cNvPr id="10" name="Picture 9">
            <a:extLst>
              <a:ext uri="{FF2B5EF4-FFF2-40B4-BE49-F238E27FC236}">
                <a16:creationId xmlns:a16="http://schemas.microsoft.com/office/drawing/2014/main" id="{C315BEC7-D2A8-A3A1-82FA-9FD61D304815}"/>
              </a:ext>
            </a:extLst>
          </p:cNvPr>
          <p:cNvPicPr>
            <a:picLocks noChangeAspect="1"/>
          </p:cNvPicPr>
          <p:nvPr/>
        </p:nvPicPr>
        <p:blipFill>
          <a:blip r:embed="rId3"/>
          <a:stretch>
            <a:fillRect/>
          </a:stretch>
        </p:blipFill>
        <p:spPr>
          <a:xfrm>
            <a:off x="427512" y="2916804"/>
            <a:ext cx="11348852" cy="2037432"/>
          </a:xfrm>
          <a:prstGeom prst="rect">
            <a:avLst/>
          </a:prstGeom>
        </p:spPr>
      </p:pic>
      <p:pic>
        <p:nvPicPr>
          <p:cNvPr id="2" name="Picture 1">
            <a:extLst>
              <a:ext uri="{FF2B5EF4-FFF2-40B4-BE49-F238E27FC236}">
                <a16:creationId xmlns:a16="http://schemas.microsoft.com/office/drawing/2014/main" id="{64E8550A-93AF-2773-AF49-A20FAA11D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40495"/>
            <a:ext cx="2286000" cy="2286000"/>
          </a:xfrm>
          <a:prstGeom prst="rect">
            <a:avLst/>
          </a:prstGeom>
          <a:solidFill>
            <a:schemeClr val="bg1"/>
          </a:solidFill>
        </p:spPr>
      </p:pic>
    </p:spTree>
    <p:extLst>
      <p:ext uri="{BB962C8B-B14F-4D97-AF65-F5344CB8AC3E}">
        <p14:creationId xmlns:p14="http://schemas.microsoft.com/office/powerpoint/2010/main" val="33997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207135" y="744557"/>
            <a:ext cx="11468182" cy="1680516"/>
            <a:chOff x="232017" y="767884"/>
            <a:chExt cx="11468182" cy="1680516"/>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328023"/>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Trong bài thơ, những hình ảnh nào có ý nghĩa đối lập với hoà bình? Em có suy nghĩ gì về những hình ảnh ấy?</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17" y="1650432"/>
              <a:ext cx="797968" cy="797968"/>
            </a:xfrm>
            <a:prstGeom prst="rect">
              <a:avLst/>
            </a:prstGeom>
          </p:spPr>
        </p:pic>
      </p:grpSp>
      <p:sp>
        <p:nvSpPr>
          <p:cNvPr id="2" name="Rectangle: Rounded Corners 1">
            <a:extLst>
              <a:ext uri="{FF2B5EF4-FFF2-40B4-BE49-F238E27FC236}">
                <a16:creationId xmlns:a16="http://schemas.microsoft.com/office/drawing/2014/main" id="{F7D1ADF7-43F8-FE93-0680-FF7943108A26}"/>
              </a:ext>
            </a:extLst>
          </p:cNvPr>
          <p:cNvSpPr/>
          <p:nvPr/>
        </p:nvSpPr>
        <p:spPr>
          <a:xfrm>
            <a:off x="782703" y="2660073"/>
            <a:ext cx="10892614" cy="349134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mbria" panose="02040503050406030204" pitchFamily="18" charset="0"/>
                <a:ea typeface="Cambria" panose="02040503050406030204" pitchFamily="18" charset="0"/>
              </a:rPr>
              <a:t>Những hình ảnh đối lập với hòa bình là: </a:t>
            </a:r>
            <a:r>
              <a:rPr lang="vi-VN" sz="3600" dirty="0">
                <a:solidFill>
                  <a:srgbClr val="FF0000"/>
                </a:solidFill>
                <a:latin typeface="Cambria" panose="02040503050406030204" pitchFamily="18" charset="0"/>
                <a:ea typeface="Cambria" panose="02040503050406030204" pitchFamily="18" charset="0"/>
              </a:rPr>
              <a:t>khói hình nấm bom H, bom A. Việc đưa những hình ảnh ấy là để nhắc nhở mọi người, muốn giữ gìn trái đất hòa bình cần phải lên án chiến tranh, giữ gìn hòa bình cho thế giới, cho cuộc sống tươi đẹp.</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7D008B4E-8DA5-7621-3548-01D174157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40495"/>
            <a:ext cx="2286000" cy="2286000"/>
          </a:xfrm>
          <a:prstGeom prst="rect">
            <a:avLst/>
          </a:prstGeom>
          <a:solidFill>
            <a:schemeClr val="bg1"/>
          </a:solidFill>
        </p:spPr>
      </p:pic>
    </p:spTree>
    <p:extLst>
      <p:ext uri="{BB962C8B-B14F-4D97-AF65-F5344CB8AC3E}">
        <p14:creationId xmlns:p14="http://schemas.microsoft.com/office/powerpoint/2010/main" val="17087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207135" y="744557"/>
            <a:ext cx="11468182" cy="1680516"/>
            <a:chOff x="232017" y="767884"/>
            <a:chExt cx="11468182" cy="1680516"/>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328023"/>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4.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Theo em, hai dòng thơ “Tiếng hát vui giữ bình yên trái đất/ Tiếng cười ran cho trái đất không già” ý nói gì?</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17" y="1650432"/>
              <a:ext cx="797968" cy="797968"/>
            </a:xfrm>
            <a:prstGeom prst="rect">
              <a:avLst/>
            </a:prstGeom>
          </p:spPr>
        </p:pic>
      </p:grpSp>
      <p:sp>
        <p:nvSpPr>
          <p:cNvPr id="2" name="Rectangle: Rounded Corners 1">
            <a:extLst>
              <a:ext uri="{FF2B5EF4-FFF2-40B4-BE49-F238E27FC236}">
                <a16:creationId xmlns:a16="http://schemas.microsoft.com/office/drawing/2014/main" id="{F7D1ADF7-43F8-FE93-0680-FF7943108A26}"/>
              </a:ext>
            </a:extLst>
          </p:cNvPr>
          <p:cNvSpPr/>
          <p:nvPr/>
        </p:nvSpPr>
        <p:spPr>
          <a:xfrm>
            <a:off x="782703" y="2660073"/>
            <a:ext cx="10892614" cy="349134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mbria" panose="02040503050406030204" pitchFamily="18" charset="0"/>
                <a:ea typeface="Cambria" panose="02040503050406030204" pitchFamily="18" charset="0"/>
              </a:rPr>
              <a:t>Trái đất tươi đẹp là trái đất rộn rã tiếng hát tiếng cười. Gìn giữ sự bình yên tươi trẻ cho trái đất bằng tiếng hát, tiếng cười.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E3C92D8-A29E-4005-4912-9A33C8C76B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40495"/>
            <a:ext cx="2286000" cy="2286000"/>
          </a:xfrm>
          <a:prstGeom prst="rect">
            <a:avLst/>
          </a:prstGeom>
          <a:solidFill>
            <a:schemeClr val="bg1"/>
          </a:solidFill>
        </p:spPr>
      </p:pic>
    </p:spTree>
    <p:extLst>
      <p:ext uri="{BB962C8B-B14F-4D97-AF65-F5344CB8AC3E}">
        <p14:creationId xmlns:p14="http://schemas.microsoft.com/office/powerpoint/2010/main" val="252943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FADD06"/>
            </a:gs>
            <a:gs pos="100000">
              <a:srgbClr val="CCFFFF"/>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219231-1A3B-480D-9345-EAC67A7323A6}"/>
              </a:ext>
            </a:extLst>
          </p:cNvPr>
          <p:cNvGrpSpPr/>
          <p:nvPr/>
        </p:nvGrpSpPr>
        <p:grpSpPr>
          <a:xfrm>
            <a:off x="230818" y="566309"/>
            <a:ext cx="11720011" cy="6389487"/>
            <a:chOff x="230818" y="566309"/>
            <a:chExt cx="11720011" cy="6389487"/>
          </a:xfrm>
        </p:grpSpPr>
        <p:sp>
          <p:nvSpPr>
            <p:cNvPr id="5" name="TextBox 4">
              <a:extLst>
                <a:ext uri="{FF2B5EF4-FFF2-40B4-BE49-F238E27FC236}">
                  <a16:creationId xmlns:a16="http://schemas.microsoft.com/office/drawing/2014/main"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Nội dung chính của bài đọc là gì?</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id="{E2C6F1DA-EC52-48AB-8950-E81F1D982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18" y="892053"/>
              <a:ext cx="797968" cy="797968"/>
            </a:xfrm>
            <a:prstGeom prst="rect">
              <a:avLst/>
            </a:prstGeom>
          </p:spPr>
        </p:pic>
        <p:pic>
          <p:nvPicPr>
            <p:cNvPr id="9" name="Picture 8" descr="A pink folder with a letter inside&#10;&#10;Description automatically generated">
              <a:extLst>
                <a:ext uri="{FF2B5EF4-FFF2-40B4-BE49-F238E27FC236}">
                  <a16:creationId xmlns:a16="http://schemas.microsoft.com/office/drawing/2014/main" id="{9D32FA21-2E46-4138-B786-CAFF2F045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3286" y="5388253"/>
              <a:ext cx="1567543" cy="1567543"/>
            </a:xfrm>
            <a:prstGeom prst="rect">
              <a:avLst/>
            </a:prstGeom>
          </p:spPr>
        </p:pic>
      </p:grpSp>
      <p:sp>
        <p:nvSpPr>
          <p:cNvPr id="19" name="Rectangle: Rounded Corners 18">
            <a:extLst>
              <a:ext uri="{FF2B5EF4-FFF2-40B4-BE49-F238E27FC236}">
                <a16:creationId xmlns:a16="http://schemas.microsoft.com/office/drawing/2014/main" id="{68B75186-682E-D5D6-C462-97E53ED68B6A}"/>
              </a:ext>
            </a:extLst>
          </p:cNvPr>
          <p:cNvSpPr/>
          <p:nvPr/>
        </p:nvSpPr>
        <p:spPr>
          <a:xfrm>
            <a:off x="629802" y="2132210"/>
            <a:ext cx="11248465" cy="3597626"/>
          </a:xfrm>
          <a:prstGeom prst="roundRect">
            <a:avLst/>
          </a:prstGeom>
          <a:solidFill>
            <a:srgbClr val="FFD5E6"/>
          </a:solidFill>
          <a:ln w="57150">
            <a:solidFill>
              <a:srgbClr val="D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rPr>
              <a:t>   </a:t>
            </a:r>
            <a:r>
              <a:rPr lang="vi-VN" sz="5400" dirty="0">
                <a:solidFill>
                  <a:prstClr val="black"/>
                </a:solidFill>
              </a:rPr>
              <a:t>Bài thơ gửi gắm ước mơ của các bạn thiếu nhi về một thế giới hòa bình, đoàn kết, không có chiến tranh. </a:t>
            </a:r>
            <a:endParaRPr lang="en-US" sz="5400" dirty="0">
              <a:solidFill>
                <a:prstClr val="black"/>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E12563F-4209-FB5C-F035-8C30871A1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40495"/>
            <a:ext cx="2286000" cy="2286000"/>
          </a:xfrm>
          <a:prstGeom prst="rect">
            <a:avLst/>
          </a:prstGeom>
          <a:solidFill>
            <a:schemeClr val="bg1"/>
          </a:solidFill>
        </p:spPr>
      </p:pic>
    </p:spTree>
    <p:extLst>
      <p:ext uri="{BB962C8B-B14F-4D97-AF65-F5344CB8AC3E}">
        <p14:creationId xmlns:p14="http://schemas.microsoft.com/office/powerpoint/2010/main" val="22055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Right)">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Props1.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ED9EF5-CF86-4AC8-B414-1A03C4613B46}">
  <ds:schemaRefs>
    <ds:schemaRef ds:uri="http://schemas.microsoft.com/sharepoint/v3/contenttype/forms"/>
  </ds:schemaRefs>
</ds:datastoreItem>
</file>

<file path=customXml/itemProps3.xml><?xml version="1.0" encoding="utf-8"?>
<ds:datastoreItem xmlns:ds="http://schemas.openxmlformats.org/officeDocument/2006/customXml" ds:itemID="{4447383A-52EE-4670-BBCF-32741AFB336D}">
  <ds:schemaRefs>
    <ds:schemaRef ds:uri="http://schemas.microsoft.com/office/2006/documentManagement/types"/>
    <ds:schemaRef ds:uri="http://purl.org/dc/dcmitype/"/>
    <ds:schemaRef ds:uri="http://purl.org/dc/elements/1.1/"/>
    <ds:schemaRef ds:uri="http://www.w3.org/XML/1998/namespace"/>
    <ds:schemaRef ds:uri="http://purl.org/dc/terms/"/>
    <ds:schemaRef ds:uri="e3474fc8-c587-4375-aa46-28eda414bf22"/>
    <ds:schemaRef ds:uri="http://schemas.microsoft.com/office/infopath/2007/PartnerControls"/>
    <ds:schemaRef ds:uri="http://schemas.openxmlformats.org/package/2006/metadata/core-properties"/>
    <ds:schemaRef ds:uri="ef9fbb00-3a11-451f-a0e3-723ec126c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9Slide.vn</Template>
  <TotalTime>889</TotalTime>
  <Words>335</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#9Slide05 IcielRukola</vt:lpstr>
      <vt:lpstr>Aptos</vt:lpstr>
      <vt:lpstr>Aptos Display</vt:lpstr>
      <vt:lpstr>Arial</vt:lpstr>
      <vt:lpstr>Calibri</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Trung Vu Duc</cp:lastModifiedBy>
  <cp:revision>41</cp:revision>
  <dcterms:created xsi:type="dcterms:W3CDTF">2023-07-30T15:19:28Z</dcterms:created>
  <dcterms:modified xsi:type="dcterms:W3CDTF">2026-04-27T13:45:41Z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