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70" r:id="rId3"/>
    <p:sldId id="301" r:id="rId4"/>
    <p:sldId id="334" r:id="rId5"/>
    <p:sldId id="335" r:id="rId6"/>
    <p:sldId id="336" r:id="rId7"/>
    <p:sldId id="337" r:id="rId8"/>
    <p:sldId id="338" r:id="rId9"/>
    <p:sldId id="339" r:id="rId10"/>
    <p:sldId id="340" r:id="rId11"/>
    <p:sldId id="3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3"/>
    <p:restoredTop sz="92227" autoAdjust="0"/>
  </p:normalViewPr>
  <p:slideViewPr>
    <p:cSldViewPr snapToGrid="0">
      <p:cViewPr varScale="1">
        <p:scale>
          <a:sx n="66" d="100"/>
          <a:sy n="66"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11</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4/27/2026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E2DDD441-8571-E527-63D8-1628DEC4BDC1}"/>
              </a:ext>
            </a:extLst>
          </p:cNvPr>
          <p:cNvPicPr>
            <a:picLocks noChangeAspect="1"/>
          </p:cNvPicPr>
          <p:nvPr userDrawn="1"/>
        </p:nvPicPr>
        <p:blipFill>
          <a:blip r:embed="rId13"/>
          <a:stretch>
            <a:fillRect/>
          </a:stretch>
        </p:blipFill>
        <p:spPr>
          <a:xfrm>
            <a:off x="-1818289" y="84083"/>
            <a:ext cx="1571655" cy="1571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sp>
        <p:nvSpPr>
          <p:cNvPr id="5" name="TextBox 4"/>
          <p:cNvSpPr txBox="1"/>
          <p:nvPr/>
        </p:nvSpPr>
        <p:spPr>
          <a:xfrm>
            <a:off x="1232800" y="574964"/>
            <a:ext cx="9726399" cy="1445260"/>
          </a:xfrm>
          <a:prstGeom prst="rect">
            <a:avLst/>
          </a:prstGeom>
          <a:noFill/>
        </p:spPr>
        <p:txBody>
          <a:bodyPr wrap="square" rtlCol="0">
            <a:spAutoFit/>
          </a:bodyPr>
          <a:lstStyle/>
          <a:p>
            <a:pPr algn="ctr"/>
            <a:r>
              <a:rPr lang="en-US" sz="4400" b="1" dirty="0" err="1">
                <a:solidFill>
                  <a:srgbClr val="2944E9"/>
                </a:solidFill>
                <a:latin typeface="Times New Roman" panose="02020603050405020304" pitchFamily="18" charset="0"/>
                <a:cs typeface="Times New Roman" panose="02020603050405020304" pitchFamily="18" charset="0"/>
              </a:rPr>
              <a:t>Thứ</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ngày</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tháng</a:t>
            </a:r>
            <a:r>
              <a:rPr lang="en-US" sz="4400" b="1" dirty="0">
                <a:solidFill>
                  <a:srgbClr val="2944E9"/>
                </a:solidFill>
                <a:latin typeface="Times New Roman" panose="02020603050405020304" pitchFamily="18" charset="0"/>
                <a:cs typeface="Times New Roman" panose="02020603050405020304" pitchFamily="18" charset="0"/>
              </a:rPr>
              <a:t> … </a:t>
            </a:r>
            <a:r>
              <a:rPr lang="en-US" sz="4400" b="1" dirty="0" err="1">
                <a:solidFill>
                  <a:srgbClr val="2944E9"/>
                </a:solidFill>
                <a:latin typeface="Times New Roman" panose="02020603050405020304" pitchFamily="18" charset="0"/>
                <a:cs typeface="Times New Roman" panose="02020603050405020304" pitchFamily="18" charset="0"/>
              </a:rPr>
              <a:t>năm</a:t>
            </a:r>
            <a:r>
              <a:rPr lang="en-US" sz="4400" b="1" dirty="0">
                <a:solidFill>
                  <a:srgbClr val="2944E9"/>
                </a:solidFill>
                <a:latin typeface="Times New Roman" panose="02020603050405020304" pitchFamily="18" charset="0"/>
                <a:cs typeface="Times New Roman" panose="02020603050405020304" pitchFamily="18" charset="0"/>
              </a:rPr>
              <a:t> …</a:t>
            </a:r>
            <a:endParaRPr lang="vi-VN" sz="4400" b="1" dirty="0">
              <a:solidFill>
                <a:srgbClr val="2944E9"/>
              </a:solidFill>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38725" y="2637914"/>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477454" y="1381439"/>
            <a:ext cx="4775296" cy="1554500"/>
          </a:xfrm>
          <a:prstGeom prst="rect">
            <a:avLst/>
          </a:prstGeom>
        </p:spPr>
      </p:pic>
      <p:pic>
        <p:nvPicPr>
          <p:cNvPr id="9" name="Picture 8" descr="A round pink circle with white text and a black background&#10;&#10;Description automatically generated">
            <a:extLst>
              <a:ext uri="{FF2B5EF4-FFF2-40B4-BE49-F238E27FC236}">
                <a16:creationId xmlns:a16="http://schemas.microsoft.com/office/drawing/2014/main" id="{F4F85F86-F01B-9B07-58FF-786AA8187644}"/>
              </a:ext>
            </a:extLst>
          </p:cNvPr>
          <p:cNvPicPr>
            <a:picLocks noChangeAspect="1"/>
          </p:cNvPicPr>
          <p:nvPr/>
        </p:nvPicPr>
        <p:blipFill>
          <a:blip r:embed="rId5"/>
          <a:stretch>
            <a:fillRect/>
          </a:stretch>
        </p:blipFill>
        <p:spPr>
          <a:xfrm>
            <a:off x="-1818289" y="84083"/>
            <a:ext cx="1571655" cy="15716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Tìm tên người và tên địa lí trong các đoạn văn dưới đây và xếp vào nhóm thích hợp.</a:t>
            </a:r>
            <a:endParaRPr lang="en-US" sz="36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Cambria" panose="02040503050406030204" pitchFamily="18" charset="0"/>
                <a:ea typeface="Cambria" panose="02040503050406030204" pitchFamily="18" charset="0"/>
              </a:rPr>
              <a:t>Tên người nước ngoài: </a:t>
            </a:r>
            <a:r>
              <a:rPr lang="nb-NO" sz="4000" b="1" dirty="0">
                <a:solidFill>
                  <a:srgbClr val="002060"/>
                </a:solidFill>
                <a:latin typeface="Cambria" panose="02040503050406030204" pitchFamily="18" charset="0"/>
                <a:ea typeface="Cambria" panose="020405030504060302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mbria" panose="02040503050406030204" pitchFamily="18" charset="0"/>
                <a:ea typeface="Cambria" panose="02040503050406030204" pitchFamily="18" charset="0"/>
              </a:rPr>
              <a:t>Tên địa lí nước ngoài:</a:t>
            </a:r>
            <a:r>
              <a:rPr lang="en-US" sz="4400" b="1"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Hi-ma-lay-a, Bu-tan,</a:t>
            </a:r>
            <a:r>
              <a:rPr lang="en-US" sz="4400"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Trung Quốc, </a:t>
            </a:r>
            <a:r>
              <a:rPr lang="en-US" sz="4400" dirty="0">
                <a:solidFill>
                  <a:srgbClr val="002060"/>
                </a:solidFill>
                <a:latin typeface="Cambria" panose="02040503050406030204" pitchFamily="18" charset="0"/>
                <a:ea typeface="Cambria" panose="02040503050406030204" pitchFamily="18" charset="0"/>
              </a:rPr>
              <a:t>Ấ</a:t>
            </a:r>
            <a:r>
              <a:rPr lang="vi-VN" sz="4400" dirty="0">
                <a:solidFill>
                  <a:srgbClr val="002060"/>
                </a:solidFill>
                <a:latin typeface="Cambria" panose="02040503050406030204" pitchFamily="18" charset="0"/>
                <a:ea typeface="Cambria" panose="02040503050406030204" pitchFamily="18" charset="0"/>
              </a:rPr>
              <a:t>n Ð</a:t>
            </a:r>
            <a:r>
              <a:rPr lang="en-US" sz="4400" dirty="0">
                <a:solidFill>
                  <a:srgbClr val="002060"/>
                </a:solidFill>
                <a:latin typeface="Cambria" panose="02040503050406030204" pitchFamily="18" charset="0"/>
                <a:ea typeface="Cambria" panose="02040503050406030204" pitchFamily="18" charset="0"/>
              </a:rPr>
              <a:t>ộ</a:t>
            </a:r>
            <a:r>
              <a:rPr lang="vi-VN" sz="4400" dirty="0">
                <a:solidFill>
                  <a:srgbClr val="002060"/>
                </a:solidFill>
                <a:latin typeface="Cambria" panose="02040503050406030204" pitchFamily="18" charset="0"/>
                <a:ea typeface="Cambria" panose="02040503050406030204" pitchFamily="18" charset="0"/>
              </a:rPr>
              <a:t>, Nê-pan, Pa-ki-xtan, </a:t>
            </a:r>
            <a:r>
              <a:rPr lang="en-US" sz="4400" dirty="0">
                <a:solidFill>
                  <a:srgbClr val="002060"/>
                </a:solidFill>
                <a:latin typeface="Cambria" panose="02040503050406030204" pitchFamily="18" charset="0"/>
                <a:ea typeface="Cambria" panose="02040503050406030204" pitchFamily="18" charset="0"/>
              </a:rPr>
              <a:t>Ê</a:t>
            </a:r>
            <a:r>
              <a:rPr lang="vi-VN" sz="4400" dirty="0">
                <a:solidFill>
                  <a:srgbClr val="002060"/>
                </a:solidFill>
                <a:latin typeface="Cambria" panose="02040503050406030204" pitchFamily="18" charset="0"/>
                <a:ea typeface="Cambria" panose="02040503050406030204" pitchFamily="18" charset="0"/>
              </a:rPr>
              <a:t>-v</a:t>
            </a:r>
            <a:r>
              <a:rPr lang="en-US" sz="4400" dirty="0">
                <a:solidFill>
                  <a:srgbClr val="002060"/>
                </a:solidFill>
                <a:latin typeface="Cambria" panose="02040503050406030204" pitchFamily="18" charset="0"/>
                <a:ea typeface="Cambria" panose="02040503050406030204" pitchFamily="18" charset="0"/>
              </a:rPr>
              <a:t>ơ</a:t>
            </a:r>
            <a:r>
              <a:rPr lang="vi-VN" sz="4400" dirty="0">
                <a:solidFill>
                  <a:srgbClr val="002060"/>
                </a:solidFill>
                <a:latin typeface="Cambria" panose="02040503050406030204" pitchFamily="18" charset="0"/>
                <a:ea typeface="Cambria" panose="02040503050406030204" pitchFamily="18" charset="0"/>
              </a:rPr>
              <a:t>-rét, Niu Di-lân.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2.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3.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710215" y="1751696"/>
            <a:ext cx="10895366" cy="3433763"/>
          </a:xfrm>
          <a:prstGeom prst="rect">
            <a:avLst/>
          </a:prstGeom>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TotalTime>
  <Words>470</Words>
  <Application>Microsoft Office PowerPoint</Application>
  <PresentationFormat>Widescreen</PresentationFormat>
  <Paragraphs>26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Calibri Light</vt:lpstr>
      <vt:lpstr>Cambria</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Trung Vu Duc</cp:lastModifiedBy>
  <cp:revision>56</cp:revision>
  <dcterms:created xsi:type="dcterms:W3CDTF">2023-09-23T14:20:00Z</dcterms:created>
  <dcterms:modified xsi:type="dcterms:W3CDTF">2026-04-27T13:46:15Z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