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2" r:id="rId3"/>
    <p:sldId id="277" r:id="rId4"/>
    <p:sldId id="278" r:id="rId5"/>
    <p:sldId id="280" r:id="rId6"/>
    <p:sldId id="287" r:id="rId7"/>
  </p:sldIdLst>
  <p:sldSz cx="18288000" cy="10287000"/>
  <p:notesSz cx="6858000" cy="9144000"/>
  <p:embeddedFontLst>
    <p:embeddedFont>
      <p:font typeface="#9Slide06 Stephen Typ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6E2"/>
    <a:srgbClr val="F9D2D2"/>
    <a:srgbClr val="EDA103"/>
    <a:srgbClr val="A01B21"/>
    <a:srgbClr val="E11D25"/>
    <a:srgbClr val="BC5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900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D4083-B99C-480B-82F9-0A6269079210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5C37-5180-4D96-A2ED-7DF960545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1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1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145000" y="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tephen Type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tephen Type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-3023177" y="11787"/>
            <a:ext cx="13301246" cy="10275213"/>
          </a:xfrm>
          <a:custGeom>
            <a:avLst/>
            <a:gdLst/>
            <a:ahLst/>
            <a:cxnLst/>
            <a:rect l="l" t="t" r="r" b="b"/>
            <a:pathLst>
              <a:path w="13301246" h="10275213">
                <a:moveTo>
                  <a:pt x="0" y="0"/>
                </a:moveTo>
                <a:lnTo>
                  <a:pt x="13301247" y="0"/>
                </a:lnTo>
                <a:lnTo>
                  <a:pt x="13301247" y="10275213"/>
                </a:lnTo>
                <a:lnTo>
                  <a:pt x="0" y="102752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9335906" y="11787"/>
            <a:ext cx="13301246" cy="10275213"/>
          </a:xfrm>
          <a:custGeom>
            <a:avLst/>
            <a:gdLst/>
            <a:ahLst/>
            <a:cxnLst/>
            <a:rect l="l" t="t" r="r" b="b"/>
            <a:pathLst>
              <a:path w="13301246" h="10275213">
                <a:moveTo>
                  <a:pt x="0" y="0"/>
                </a:moveTo>
                <a:lnTo>
                  <a:pt x="13301246" y="0"/>
                </a:lnTo>
                <a:lnTo>
                  <a:pt x="13301246" y="10275213"/>
                </a:lnTo>
                <a:lnTo>
                  <a:pt x="0" y="102752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145000" y="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tephen Type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tephen Type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933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5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766" y="493112"/>
            <a:ext cx="17494466" cy="9400988"/>
            <a:chOff x="0" y="0"/>
            <a:chExt cx="4607596" cy="2475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7596" cy="2475980"/>
            </a:xfrm>
            <a:custGeom>
              <a:avLst/>
              <a:gdLst/>
              <a:ahLst/>
              <a:cxnLst/>
              <a:rect l="l" t="t" r="r" b="b"/>
              <a:pathLst>
                <a:path w="4607596" h="2475980">
                  <a:moveTo>
                    <a:pt x="0" y="0"/>
                  </a:moveTo>
                  <a:lnTo>
                    <a:pt x="4607596" y="0"/>
                  </a:lnTo>
                  <a:lnTo>
                    <a:pt x="4607596" y="2475980"/>
                  </a:lnTo>
                  <a:lnTo>
                    <a:pt x="0" y="2475980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7596" cy="2514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601880" y="776361"/>
            <a:ext cx="17084239" cy="136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Quan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sát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các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hình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ảnh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dưới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và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nêu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tên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các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loại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biểu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đồ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tương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ứng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với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mỗi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hình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b="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ảnh</a:t>
            </a:r>
            <a:r>
              <a:rPr lang="en-US" sz="4141" b="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.</a:t>
            </a:r>
            <a:endParaRPr lang="en-GB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Giải Biểu đồ tranh Toán 2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7731"/>
            <a:ext cx="4842108" cy="536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án lớp 4 Chân trời sáng tạo Bài 17: Biểu đồ cột (trang 39, 40, 41, 42) |  Giải Toán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31831"/>
            <a:ext cx="5060385" cy="5389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5 Bài tập Biểu đồ hình quạt lớp 5 (có đáp á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96" y="2476500"/>
            <a:ext cx="5489104" cy="543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92354" y="8261286"/>
            <a:ext cx="3886200" cy="7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Biểu</a:t>
            </a:r>
            <a:r>
              <a:rPr lang="en-US" sz="414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đồ</a:t>
            </a:r>
            <a:r>
              <a:rPr lang="en-US" sz="414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tranh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00899" y="8261286"/>
            <a:ext cx="3886200" cy="7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Biểu</a:t>
            </a:r>
            <a:r>
              <a:rPr lang="en-US" sz="414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đồ</a:t>
            </a:r>
            <a:r>
              <a:rPr lang="en-US" sz="414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cột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09444" y="8261286"/>
            <a:ext cx="3886200" cy="7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Biểu</a:t>
            </a:r>
            <a:r>
              <a:rPr lang="en-US" sz="414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đồ</a:t>
            </a:r>
            <a:r>
              <a:rPr lang="en-US" sz="4141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4141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quạt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5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47174"/>
            <a:ext cx="17433484" cy="9448800"/>
            <a:chOff x="0" y="-38100"/>
            <a:chExt cx="4607596" cy="2514080"/>
          </a:xfrm>
        </p:grpSpPr>
        <p:sp>
          <p:nvSpPr>
            <p:cNvPr id="3" name="Freeform 3"/>
            <p:cNvSpPr/>
            <p:nvPr/>
          </p:nvSpPr>
          <p:spPr>
            <a:xfrm>
              <a:off x="0" y="-38100"/>
              <a:ext cx="4607596" cy="2514080"/>
            </a:xfrm>
            <a:custGeom>
              <a:avLst/>
              <a:gdLst/>
              <a:ahLst/>
              <a:cxnLst/>
              <a:rect l="l" t="t" r="r" b="b"/>
              <a:pathLst>
                <a:path w="4607596" h="2475980">
                  <a:moveTo>
                    <a:pt x="0" y="0"/>
                  </a:moveTo>
                  <a:lnTo>
                    <a:pt x="4607596" y="0"/>
                  </a:lnTo>
                  <a:lnTo>
                    <a:pt x="4607596" y="2475980"/>
                  </a:lnTo>
                  <a:lnTo>
                    <a:pt x="0" y="2475980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7596" cy="2514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982441" y="2933700"/>
            <a:ext cx="16671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–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Đọc bảng số liệu và trả lời các câu hỏi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: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  <a:p>
            <a:pPr algn="just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+ Dựa vào cân nặng, người ta chia thanh long thành mấy loại? Đó là những loại nào?</a:t>
            </a:r>
          </a:p>
          <a:p>
            <a:pPr algn="just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+ R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ô –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bốt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cân và phân loại được bao nhiêu quả thanh long mỗi loại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?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7819"/>
              </p:ext>
            </p:extLst>
          </p:nvPr>
        </p:nvGraphicFramePr>
        <p:xfrm>
          <a:off x="982441" y="7094220"/>
          <a:ext cx="1638299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900">
                  <a:extLst>
                    <a:ext uri="{9D8B030D-6E8A-4147-A177-3AD203B41FA5}">
                      <a16:colId xmlns:a16="http://schemas.microsoft.com/office/drawing/2014/main" val="823368579"/>
                    </a:ext>
                  </a:extLst>
                </a:gridCol>
                <a:gridCol w="3977899">
                  <a:extLst>
                    <a:ext uri="{9D8B030D-6E8A-4147-A177-3AD203B41FA5}">
                      <a16:colId xmlns:a16="http://schemas.microsoft.com/office/drawing/2014/main" val="1210106828"/>
                    </a:ext>
                  </a:extLst>
                </a:gridCol>
                <a:gridCol w="4171457">
                  <a:extLst>
                    <a:ext uri="{9D8B030D-6E8A-4147-A177-3AD203B41FA5}">
                      <a16:colId xmlns:a16="http://schemas.microsoft.com/office/drawing/2014/main" val="452471898"/>
                    </a:ext>
                  </a:extLst>
                </a:gridCol>
                <a:gridCol w="4443743">
                  <a:extLst>
                    <a:ext uri="{9D8B030D-6E8A-4147-A177-3AD203B41FA5}">
                      <a16:colId xmlns:a16="http://schemas.microsoft.com/office/drawing/2014/main" val="3192431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(300 g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380 g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 </a:t>
                      </a:r>
                    </a:p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(381 g 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460 g)</a:t>
                      </a:r>
                    </a:p>
                  </a:txBody>
                  <a:tcPr anchor="ctr"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(461 g 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600 g)</a:t>
                      </a:r>
                    </a:p>
                  </a:txBody>
                  <a:tcPr anchor="ctr"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8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GB" sz="40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</a:p>
                  </a:txBody>
                  <a:tcPr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4709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362" y="515815"/>
            <a:ext cx="7699915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5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47174"/>
            <a:ext cx="17433484" cy="9448800"/>
            <a:chOff x="0" y="-38100"/>
            <a:chExt cx="4607596" cy="2514080"/>
          </a:xfrm>
        </p:grpSpPr>
        <p:sp>
          <p:nvSpPr>
            <p:cNvPr id="3" name="Freeform 3"/>
            <p:cNvSpPr/>
            <p:nvPr/>
          </p:nvSpPr>
          <p:spPr>
            <a:xfrm>
              <a:off x="0" y="-38100"/>
              <a:ext cx="4607596" cy="2514080"/>
            </a:xfrm>
            <a:custGeom>
              <a:avLst/>
              <a:gdLst/>
              <a:ahLst/>
              <a:cxnLst/>
              <a:rect l="l" t="t" r="r" b="b"/>
              <a:pathLst>
                <a:path w="4607596" h="2475980">
                  <a:moveTo>
                    <a:pt x="0" y="0"/>
                  </a:moveTo>
                  <a:lnTo>
                    <a:pt x="4607596" y="0"/>
                  </a:lnTo>
                  <a:lnTo>
                    <a:pt x="4607596" y="2475980"/>
                  </a:lnTo>
                  <a:lnTo>
                    <a:pt x="0" y="2475980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7596" cy="2514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838061" y="5473143"/>
            <a:ext cx="16671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–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Nhìn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vào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bảng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ta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biết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:</a:t>
            </a:r>
          </a:p>
          <a:p>
            <a:pPr algn="just"/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+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Dựa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vào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cân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năng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,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các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quả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thanh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long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được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chia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thành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3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loại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: S, M, L.</a:t>
            </a:r>
          </a:p>
          <a:p>
            <a:pPr algn="just"/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+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Có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27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quả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thanh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long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cỡ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S, 43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quả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thanh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long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cỡ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M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và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36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quả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thanh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long </a:t>
            </a:r>
            <a:r>
              <a:rPr lang="en-GB" sz="4800" dirty="0" err="1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cỡ</a:t>
            </a: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 L.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31464"/>
              </p:ext>
            </p:extLst>
          </p:nvPr>
        </p:nvGraphicFramePr>
        <p:xfrm>
          <a:off x="982440" y="3134686"/>
          <a:ext cx="1638299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900">
                  <a:extLst>
                    <a:ext uri="{9D8B030D-6E8A-4147-A177-3AD203B41FA5}">
                      <a16:colId xmlns:a16="http://schemas.microsoft.com/office/drawing/2014/main" val="823368579"/>
                    </a:ext>
                  </a:extLst>
                </a:gridCol>
                <a:gridCol w="3977899">
                  <a:extLst>
                    <a:ext uri="{9D8B030D-6E8A-4147-A177-3AD203B41FA5}">
                      <a16:colId xmlns:a16="http://schemas.microsoft.com/office/drawing/2014/main" val="1210106828"/>
                    </a:ext>
                  </a:extLst>
                </a:gridCol>
                <a:gridCol w="4171457">
                  <a:extLst>
                    <a:ext uri="{9D8B030D-6E8A-4147-A177-3AD203B41FA5}">
                      <a16:colId xmlns:a16="http://schemas.microsoft.com/office/drawing/2014/main" val="452471898"/>
                    </a:ext>
                  </a:extLst>
                </a:gridCol>
                <a:gridCol w="4443743">
                  <a:extLst>
                    <a:ext uri="{9D8B030D-6E8A-4147-A177-3AD203B41FA5}">
                      <a16:colId xmlns:a16="http://schemas.microsoft.com/office/drawing/2014/main" val="3192431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(300 g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380 g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 </a:t>
                      </a:r>
                    </a:p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(381 g 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460 g)</a:t>
                      </a:r>
                    </a:p>
                  </a:txBody>
                  <a:tcPr anchor="ctr"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(461 g 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600 g)</a:t>
                      </a:r>
                    </a:p>
                  </a:txBody>
                  <a:tcPr anchor="ctr"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8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GB" sz="40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GB" sz="40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</a:p>
                  </a:txBody>
                  <a:tcPr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4709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29" y="447174"/>
            <a:ext cx="7693819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5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325" y="168442"/>
            <a:ext cx="17891234" cy="9894100"/>
            <a:chOff x="0" y="-38100"/>
            <a:chExt cx="4607596" cy="2514080"/>
          </a:xfrm>
        </p:grpSpPr>
        <p:sp>
          <p:nvSpPr>
            <p:cNvPr id="3" name="Freeform 3"/>
            <p:cNvSpPr/>
            <p:nvPr/>
          </p:nvSpPr>
          <p:spPr>
            <a:xfrm>
              <a:off x="0" y="-38100"/>
              <a:ext cx="4607596" cy="2514080"/>
            </a:xfrm>
            <a:custGeom>
              <a:avLst/>
              <a:gdLst/>
              <a:ahLst/>
              <a:cxnLst/>
              <a:rect l="l" t="t" r="r" b="b"/>
              <a:pathLst>
                <a:path w="4607596" h="2475980">
                  <a:moveTo>
                    <a:pt x="0" y="0"/>
                  </a:moveTo>
                  <a:lnTo>
                    <a:pt x="4607596" y="0"/>
                  </a:lnTo>
                  <a:lnTo>
                    <a:pt x="4607596" y="2475980"/>
                  </a:lnTo>
                  <a:lnTo>
                    <a:pt x="0" y="2475980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7596" cy="2514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00056" y="250658"/>
            <a:ext cx="166195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Cho dãy số liệu về thành tích đạt được của một nhóm học viên lớp nhảy xa: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55226"/>
              </p:ext>
            </p:extLst>
          </p:nvPr>
        </p:nvGraphicFramePr>
        <p:xfrm>
          <a:off x="1595916" y="3384829"/>
          <a:ext cx="1625493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154">
                  <a:extLst>
                    <a:ext uri="{9D8B030D-6E8A-4147-A177-3AD203B41FA5}">
                      <a16:colId xmlns:a16="http://schemas.microsoft.com/office/drawing/2014/main" val="823368579"/>
                    </a:ext>
                  </a:extLst>
                </a:gridCol>
                <a:gridCol w="2769855">
                  <a:extLst>
                    <a:ext uri="{9D8B030D-6E8A-4147-A177-3AD203B41FA5}">
                      <a16:colId xmlns:a16="http://schemas.microsoft.com/office/drawing/2014/main" val="1210106828"/>
                    </a:ext>
                  </a:extLst>
                </a:gridCol>
                <a:gridCol w="3280091">
                  <a:extLst>
                    <a:ext uri="{9D8B030D-6E8A-4147-A177-3AD203B41FA5}">
                      <a16:colId xmlns:a16="http://schemas.microsoft.com/office/drawing/2014/main" val="452471898"/>
                    </a:ext>
                  </a:extLst>
                </a:gridCol>
                <a:gridCol w="3280091">
                  <a:extLst>
                    <a:ext uri="{9D8B030D-6E8A-4147-A177-3AD203B41FA5}">
                      <a16:colId xmlns:a16="http://schemas.microsoft.com/office/drawing/2014/main" val="3192431745"/>
                    </a:ext>
                  </a:extLst>
                </a:gridCol>
                <a:gridCol w="3475746">
                  <a:extLst>
                    <a:ext uri="{9D8B030D-6E8A-4147-A177-3AD203B41FA5}">
                      <a16:colId xmlns:a16="http://schemas.microsoft.com/office/drawing/2014/main" val="3747056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</a:t>
                      </a:r>
                      <a:r>
                        <a:rPr lang="en-GB" sz="4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trở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lên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2,7 m </a:t>
                      </a:r>
                      <a:r>
                        <a:rPr lang="en-GB" sz="4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 m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2,4 m </a:t>
                      </a:r>
                      <a:r>
                        <a:rPr lang="en-GB" sz="4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2, 7 m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2,4 m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8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GB" sz="4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4709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"/>
            <a:ext cx="1371719" cy="1603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0056" y="1675715"/>
            <a:ext cx="16382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2,45 m; 3 m; 3,05 m; 2,3 m; 2,75 m; 2,5 m; 2,05 m; 2,2 m; 3 m; 2,8 m</a:t>
            </a:r>
            <a:endParaRPr lang="en-GB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0056" y="2445156"/>
            <a:ext cx="15644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buFontTx/>
              <a:buAutoNum type="alphaLcParenR"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Dựa vào dãy số liệu, hãy hoàn thành bảng dưới đây.</a:t>
            </a:r>
            <a:endParaRPr lang="en-GB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2087" y="5754350"/>
            <a:ext cx="163387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b) </a:t>
            </a: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Biết những học viên có thành tích dưới 2 m 40 cm sẽ phải nhảy thêm một lần nữa. Hỏi có bao nhiêu học viên phải nhảy lần thứ hai?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707" y="7233517"/>
            <a:ext cx="1260152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5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571500"/>
            <a:ext cx="17433484" cy="8991600"/>
            <a:chOff x="0" y="-38100"/>
            <a:chExt cx="4607596" cy="2514080"/>
          </a:xfrm>
        </p:grpSpPr>
        <p:sp>
          <p:nvSpPr>
            <p:cNvPr id="3" name="Freeform 3"/>
            <p:cNvSpPr/>
            <p:nvPr/>
          </p:nvSpPr>
          <p:spPr>
            <a:xfrm>
              <a:off x="0" y="-38100"/>
              <a:ext cx="4607596" cy="2514080"/>
            </a:xfrm>
            <a:custGeom>
              <a:avLst/>
              <a:gdLst/>
              <a:ahLst/>
              <a:cxnLst/>
              <a:rect l="l" t="t" r="r" b="b"/>
              <a:pathLst>
                <a:path w="4607596" h="2475980">
                  <a:moveTo>
                    <a:pt x="0" y="0"/>
                  </a:moveTo>
                  <a:lnTo>
                    <a:pt x="4607596" y="0"/>
                  </a:lnTo>
                  <a:lnTo>
                    <a:pt x="4607596" y="2475980"/>
                  </a:lnTo>
                  <a:lnTo>
                    <a:pt x="0" y="2475980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7596" cy="2514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866136" y="5633539"/>
            <a:ext cx="16671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b) </a:t>
            </a:r>
          </a:p>
          <a:p>
            <a:pPr algn="just"/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-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Có 7 bạn cảm thấy hài lòng với chuyến đi.</a:t>
            </a:r>
            <a:endParaRPr lang="en-GB" sz="4800" dirty="0">
              <a:latin typeface="Cambria" panose="02040503050406030204" pitchFamily="18" charset="0"/>
              <a:ea typeface="Cambria" panose="02040503050406030204" pitchFamily="18" charset="0"/>
              <a:sym typeface="Balsamiq Sans"/>
            </a:endParaRPr>
          </a:p>
          <a:p>
            <a:pPr algn="just"/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-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Số điểm 4 xuất hiện nhiều nhất.</a:t>
            </a:r>
            <a:endParaRPr lang="en-GB" sz="4800" dirty="0">
              <a:latin typeface="Cambria" panose="02040503050406030204" pitchFamily="18" charset="0"/>
              <a:ea typeface="Cambria" panose="02040503050406030204" pitchFamily="18" charset="0"/>
              <a:sym typeface="Balsamiq Sans"/>
            </a:endParaRPr>
          </a:p>
          <a:p>
            <a:pPr algn="just"/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- </a:t>
            </a: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Không có bạn nào cảm thấy hoàn toàn không hài lòng với chuyến đi.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062" y="3254893"/>
            <a:ext cx="16671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  <a:sym typeface="Balsamiq Sans"/>
              </a:rPr>
              <a:t>a)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72864"/>
              </p:ext>
            </p:extLst>
          </p:nvPr>
        </p:nvGraphicFramePr>
        <p:xfrm>
          <a:off x="2204619" y="3529816"/>
          <a:ext cx="150876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89">
                  <a:extLst>
                    <a:ext uri="{9D8B030D-6E8A-4147-A177-3AD203B41FA5}">
                      <a16:colId xmlns:a16="http://schemas.microsoft.com/office/drawing/2014/main" val="823368579"/>
                    </a:ext>
                  </a:extLst>
                </a:gridCol>
                <a:gridCol w="2118045">
                  <a:extLst>
                    <a:ext uri="{9D8B030D-6E8A-4147-A177-3AD203B41FA5}">
                      <a16:colId xmlns:a16="http://schemas.microsoft.com/office/drawing/2014/main" val="1210106828"/>
                    </a:ext>
                  </a:extLst>
                </a:gridCol>
                <a:gridCol w="2508211">
                  <a:extLst>
                    <a:ext uri="{9D8B030D-6E8A-4147-A177-3AD203B41FA5}">
                      <a16:colId xmlns:a16="http://schemas.microsoft.com/office/drawing/2014/main" val="452471898"/>
                    </a:ext>
                  </a:extLst>
                </a:gridCol>
                <a:gridCol w="2508211">
                  <a:extLst>
                    <a:ext uri="{9D8B030D-6E8A-4147-A177-3AD203B41FA5}">
                      <a16:colId xmlns:a16="http://schemas.microsoft.com/office/drawing/2014/main" val="3192431745"/>
                    </a:ext>
                  </a:extLst>
                </a:gridCol>
                <a:gridCol w="2657823">
                  <a:extLst>
                    <a:ext uri="{9D8B030D-6E8A-4147-A177-3AD203B41FA5}">
                      <a16:colId xmlns:a16="http://schemas.microsoft.com/office/drawing/2014/main" val="3747056719"/>
                    </a:ext>
                  </a:extLst>
                </a:gridCol>
                <a:gridCol w="2657823">
                  <a:extLst>
                    <a:ext uri="{9D8B030D-6E8A-4147-A177-3AD203B41FA5}">
                      <a16:colId xmlns:a16="http://schemas.microsoft.com/office/drawing/2014/main" val="4220711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5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GB" sz="5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8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54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endParaRPr lang="en-GB" sz="5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4709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05" y="779702"/>
            <a:ext cx="7693819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379</Words>
  <Application>Microsoft Office PowerPoint</Application>
  <PresentationFormat>Custom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#9Slide06 Stephen Type</vt:lpstr>
      <vt:lpstr>SVN-Newton</vt:lpstr>
      <vt:lpstr>Times New Roman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thuthap,phanloai,sapxepsolieu</dc:title>
  <cp:lastModifiedBy>Trung Vu Duc</cp:lastModifiedBy>
  <cp:revision>24</cp:revision>
  <dcterms:created xsi:type="dcterms:W3CDTF">2006-08-16T00:00:00Z</dcterms:created>
  <dcterms:modified xsi:type="dcterms:W3CDTF">2026-04-08T07:34:36Z</dcterms:modified>
  <dc:identifier>DAGhOi8IFjE</dc:identifier>
</cp:coreProperties>
</file>