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56" r:id="rId4"/>
    <p:sldId id="321" r:id="rId6"/>
    <p:sldId id="322" r:id="rId7"/>
    <p:sldId id="323" r:id="rId8"/>
    <p:sldId id="324" r:id="rId9"/>
    <p:sldId id="325" r:id="rId10"/>
    <p:sldId id="286" r:id="rId11"/>
    <p:sldId id="268" r:id="rId12"/>
    <p:sldId id="326" r:id="rId13"/>
    <p:sldId id="327" r:id="rId14"/>
    <p:sldId id="328" r:id="rId15"/>
    <p:sldId id="330" r:id="rId16"/>
    <p:sldId id="331" r:id="rId17"/>
    <p:sldId id="334" r:id="rId18"/>
    <p:sldId id="332" r:id="rId19"/>
    <p:sldId id="335" r:id="rId20"/>
    <p:sldId id="333" r:id="rId21"/>
    <p:sldId id="336" r:id="rId22"/>
    <p:sldId id="338" r:id="rId23"/>
    <p:sldId id="337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DFF"/>
    <a:srgbClr val="A9DA74"/>
    <a:srgbClr val="FF85FF"/>
    <a:srgbClr val="FF0066"/>
    <a:srgbClr val="FF8AD8"/>
    <a:srgbClr val="F6C6E3"/>
    <a:srgbClr val="AFDC7E"/>
    <a:srgbClr val="C4E5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76"/>
    <p:restoredTop sz="71048" autoAdjust="0"/>
  </p:normalViewPr>
  <p:slideViewPr>
    <p:cSldViewPr showGuides="1">
      <p:cViewPr>
        <p:scale>
          <a:sx n="60" d="100"/>
          <a:sy n="60" d="100"/>
        </p:scale>
        <p:origin x="-142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T says “ Hello, everyone. How are you? How’s the weather? Is it sunny? Great! </a:t>
            </a: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Warm up: “Let’s play a game called “ Where?”</a:t>
            </a: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Split the class into 2 groups – “Today, we will have 2 groups – group 1 and group 2. You are group 1, you are Group 2.”</a:t>
            </a: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aseline="0" dirty="0" smtClean="0">
                <a:latin typeface="+mn-lt"/>
              </a:rPr>
              <a:t>Introduce the game : “Where?”</a:t>
            </a:r>
            <a:endParaRPr lang="en-US" baseline="0" dirty="0" smtClean="0"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aseline="0" dirty="0" smtClean="0">
                <a:latin typeface="+mn-lt"/>
              </a:rPr>
              <a:t>T </a:t>
            </a:r>
            <a:r>
              <a:rPr lang="en-US" baseline="0" dirty="0" smtClean="0">
                <a:latin typeface="+mn-lt"/>
              </a:rPr>
              <a:t>says ”you </a:t>
            </a:r>
            <a:r>
              <a:rPr lang="en-US" baseline="0" dirty="0" smtClean="0">
                <a:latin typeface="+mn-lt"/>
              </a:rPr>
              <a:t>can see  number 1 &amp; number 2. you need to choose the number to find the animals.”</a:t>
            </a:r>
            <a:endParaRPr lang="en-US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Trace the letter </a:t>
            </a:r>
            <a:r>
              <a:rPr lang="en-US" dirty="0" err="1" smtClean="0"/>
              <a:t>Hh</a:t>
            </a:r>
            <a:r>
              <a:rPr lang="en-US" dirty="0" smtClean="0"/>
              <a:t> and</a:t>
            </a:r>
            <a:r>
              <a:rPr lang="en-US" baseline="0" dirty="0" smtClean="0"/>
              <a:t> “horse”</a:t>
            </a:r>
            <a:endParaRPr lang="en-US" baseline="0" dirty="0" smtClean="0"/>
          </a:p>
          <a:p>
            <a:r>
              <a:rPr lang="en-US" baseline="0" dirty="0" smtClean="0"/>
              <a:t>2. Guide the students use fingers to trace in the air. then trace the words in their books</a:t>
            </a:r>
            <a:endParaRPr lang="en-US" baseline="0" dirty="0" smtClean="0"/>
          </a:p>
          <a:p>
            <a:r>
              <a:rPr lang="en-US" baseline="0" dirty="0" smtClean="0"/>
              <a:t>3. Then show the screen and ask them to read.</a:t>
            </a:r>
            <a:endParaRPr lang="en-US" baseline="0" dirty="0" smtClean="0"/>
          </a:p>
          <a:p>
            <a:r>
              <a:rPr lang="en-US" baseline="0" dirty="0" smtClean="0"/>
              <a:t>4. T says: “Show me your finger. Ok, trace the letter H like this(teacher will trace in the air).Trace the letter H and the word horse in your book page 38, please.</a:t>
            </a:r>
            <a:endParaRPr lang="en-US" dirty="0" smtClean="0"/>
          </a:p>
          <a:p>
            <a:r>
              <a:rPr lang="en-US" dirty="0" smtClean="0">
                <a:sym typeface="Wingdings" panose="05000000000000000000"/>
              </a:rPr>
              <a:t>Good Job!”</a:t>
            </a:r>
            <a:endParaRPr lang="en-US" dirty="0" smtClean="0">
              <a:sym typeface="Wingdings" panose="05000000000000000000"/>
            </a:endParaRPr>
          </a:p>
          <a:p>
            <a:r>
              <a:rPr lang="en-US" dirty="0" smtClean="0">
                <a:sym typeface="Wingdings" panose="05000000000000000000"/>
              </a:rPr>
              <a:t>- “Listen and repeat </a:t>
            </a:r>
            <a:r>
              <a:rPr lang="en-US" dirty="0" err="1" smtClean="0">
                <a:sym typeface="Wingdings" panose="05000000000000000000"/>
              </a:rPr>
              <a:t>Hh</a:t>
            </a:r>
            <a:r>
              <a:rPr lang="en-US" baseline="0" dirty="0" smtClean="0">
                <a:sym typeface="Wingdings" panose="05000000000000000000"/>
              </a:rPr>
              <a:t> </a:t>
            </a:r>
            <a:r>
              <a:rPr lang="en-US" dirty="0" smtClean="0">
                <a:sym typeface="Wingdings" panose="05000000000000000000"/>
              </a:rPr>
              <a:t>–</a:t>
            </a:r>
            <a:r>
              <a:rPr lang="en-US" dirty="0" smtClean="0">
                <a:sym typeface="Wingdings" panose="05000000000000000000"/>
              </a:rPr>
              <a:t>hippo”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Trace the letter </a:t>
            </a:r>
            <a:r>
              <a:rPr lang="en-US" dirty="0" err="1" smtClean="0"/>
              <a:t>Hh</a:t>
            </a:r>
            <a:r>
              <a:rPr lang="en-US" dirty="0" smtClean="0"/>
              <a:t> and</a:t>
            </a:r>
            <a:r>
              <a:rPr lang="en-US" baseline="0" dirty="0" smtClean="0"/>
              <a:t> “hippo”</a:t>
            </a:r>
            <a:endParaRPr lang="en-US" baseline="0" dirty="0" smtClean="0"/>
          </a:p>
          <a:p>
            <a:r>
              <a:rPr lang="en-US" baseline="0" dirty="0" smtClean="0"/>
              <a:t>2. Guide the students use fingers to trace in the air, then trace the words in their books</a:t>
            </a:r>
            <a:endParaRPr lang="en-US" baseline="0" dirty="0" smtClean="0"/>
          </a:p>
          <a:p>
            <a:r>
              <a:rPr lang="en-US" baseline="0" dirty="0" smtClean="0"/>
              <a:t>3. Then show the screen and ask them to read.</a:t>
            </a:r>
            <a:endParaRPr lang="en-US" baseline="0" dirty="0" smtClean="0"/>
          </a:p>
          <a:p>
            <a:r>
              <a:rPr lang="en-US" baseline="0" dirty="0" smtClean="0"/>
              <a:t>4. T says: “Now trace these letters and words in your book: </a:t>
            </a:r>
            <a:r>
              <a:rPr lang="en-US" baseline="0" dirty="0" err="1" smtClean="0"/>
              <a:t>Hh</a:t>
            </a:r>
            <a:r>
              <a:rPr lang="en-US" baseline="0" dirty="0" smtClean="0"/>
              <a:t> and hippo “</a:t>
            </a:r>
            <a:endParaRPr lang="en-US" dirty="0" smtClean="0"/>
          </a:p>
          <a:p>
            <a:r>
              <a:rPr lang="en-US" dirty="0" smtClean="0">
                <a:sym typeface="Wingdings" panose="05000000000000000000"/>
              </a:rPr>
              <a:t> “Good Job!”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2: Look and read</a:t>
            </a:r>
            <a:endParaRPr lang="en-US" dirty="0" smtClean="0"/>
          </a:p>
          <a:p>
            <a:r>
              <a:rPr lang="en-US" dirty="0" smtClean="0"/>
              <a:t>T says: “Let’s go to part 2: Look and read”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2: Look and read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Teacher asks students about the pictures first to remind them.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Then read aloud in whole class, in teams, in individual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 says: “What is it?</a:t>
            </a:r>
            <a:r>
              <a:rPr lang="en-US" baseline="0" dirty="0" smtClean="0"/>
              <a:t> (click) </a:t>
            </a:r>
            <a:r>
              <a:rPr lang="en-US" baseline="0" dirty="0" smtClean="0"/>
              <a:t>–</a:t>
            </a:r>
            <a:r>
              <a:rPr lang="en-US" baseline="0" dirty="0" smtClean="0"/>
              <a:t> Yeah, horse”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says: “What is it? (click)- Yeah, the zoo. Good job”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says: “Now read this sentence: The horse is in the zoo. group 1 </a:t>
            </a:r>
            <a:r>
              <a:rPr lang="en-US" baseline="0" dirty="0" smtClean="0"/>
              <a:t>–</a:t>
            </a:r>
            <a:r>
              <a:rPr lang="en-US" baseline="0" dirty="0" smtClean="0"/>
              <a:t> good, group 2: very good”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2: Look and read</a:t>
            </a:r>
            <a:endParaRPr lang="en-US" dirty="0" smtClean="0"/>
          </a:p>
          <a:p>
            <a:r>
              <a:rPr lang="en-US" dirty="0" smtClean="0"/>
              <a:t>1. This activity helps students remember the words and the sentence.</a:t>
            </a:r>
            <a:endParaRPr lang="en-US" dirty="0" smtClean="0"/>
          </a:p>
          <a:p>
            <a:r>
              <a:rPr lang="en-US" dirty="0" smtClean="0"/>
              <a:t>2. Teacher will point and ask the students” What is the picture here?</a:t>
            </a:r>
            <a:endParaRPr lang="en-US" dirty="0" smtClean="0"/>
          </a:p>
          <a:p>
            <a:r>
              <a:rPr lang="en-US" dirty="0" smtClean="0"/>
              <a:t>3. T says: “ What is it here?- horse (click) </a:t>
            </a:r>
            <a:r>
              <a:rPr lang="en-US" dirty="0" smtClean="0"/>
              <a:t>–</a:t>
            </a:r>
            <a:r>
              <a:rPr lang="en-US" dirty="0" smtClean="0"/>
              <a:t> good</a:t>
            </a:r>
            <a:endParaRPr lang="en-US" dirty="0" smtClean="0"/>
          </a:p>
          <a:p>
            <a:r>
              <a:rPr lang="en-US" dirty="0" smtClean="0"/>
              <a:t>How about this one? The zoo (click) </a:t>
            </a:r>
            <a:r>
              <a:rPr lang="en-US" dirty="0" smtClean="0"/>
              <a:t>–</a:t>
            </a:r>
            <a:r>
              <a:rPr lang="en-US" dirty="0" smtClean="0"/>
              <a:t> awesome.</a:t>
            </a:r>
            <a:endParaRPr lang="en-US" dirty="0" smtClean="0"/>
          </a:p>
          <a:p>
            <a:r>
              <a:rPr lang="en-US" dirty="0" smtClean="0"/>
              <a:t>Now read again: The horse is in the zoo.”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 says: “What is it?</a:t>
            </a:r>
            <a:r>
              <a:rPr lang="en-US" baseline="0" dirty="0" smtClean="0"/>
              <a:t> (click) </a:t>
            </a:r>
            <a:r>
              <a:rPr lang="en-US" baseline="0" dirty="0" smtClean="0"/>
              <a:t>–</a:t>
            </a:r>
            <a:r>
              <a:rPr lang="en-US" baseline="0" dirty="0" smtClean="0"/>
              <a:t> Yeah, goat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 says: “</a:t>
            </a:r>
            <a:r>
              <a:rPr lang="en-US" baseline="0" dirty="0" smtClean="0"/>
              <a:t>What is it? (click)- Yeah, the farm. Good job.”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 says: “</a:t>
            </a:r>
            <a:r>
              <a:rPr lang="en-US" baseline="0" dirty="0" smtClean="0"/>
              <a:t>Now read this sentence: The goat is on the farm. Team 1 </a:t>
            </a:r>
            <a:r>
              <a:rPr lang="en-US" baseline="0" dirty="0" smtClean="0"/>
              <a:t>–</a:t>
            </a:r>
            <a:r>
              <a:rPr lang="en-US" baseline="0" dirty="0" smtClean="0"/>
              <a:t> good, team 2: very good”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 says: “ What is it here?- goat (click) </a:t>
            </a:r>
            <a:r>
              <a:rPr lang="en-US" dirty="0" smtClean="0"/>
              <a:t>–</a:t>
            </a:r>
            <a:r>
              <a:rPr lang="en-US" dirty="0" smtClean="0"/>
              <a:t> good</a:t>
            </a:r>
            <a:endParaRPr lang="en-US" dirty="0" smtClean="0"/>
          </a:p>
          <a:p>
            <a:r>
              <a:rPr lang="en-US" dirty="0" smtClean="0"/>
              <a:t>How about this one? The farm (click) </a:t>
            </a:r>
            <a:r>
              <a:rPr lang="en-US" dirty="0" smtClean="0"/>
              <a:t>–</a:t>
            </a:r>
            <a:r>
              <a:rPr lang="en-US" dirty="0" smtClean="0"/>
              <a:t> awesome.</a:t>
            </a:r>
            <a:endParaRPr lang="en-US" dirty="0" smtClean="0"/>
          </a:p>
          <a:p>
            <a:r>
              <a:rPr lang="en-US" dirty="0" smtClean="0"/>
              <a:t>Now read again: The goat is on the farm. “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 says: “Look that this .What is it? (click)- Yes, elephant.</a:t>
            </a:r>
            <a:endParaRPr lang="en-US" dirty="0" smtClean="0"/>
          </a:p>
          <a:p>
            <a:r>
              <a:rPr lang="en-US" dirty="0" smtClean="0"/>
              <a:t>And this one.(click). The zoo, good.</a:t>
            </a:r>
            <a:endParaRPr lang="en-US" dirty="0" smtClean="0"/>
          </a:p>
          <a:p>
            <a:r>
              <a:rPr lang="en-US" dirty="0" smtClean="0"/>
              <a:t>Now read again: The elephant is in the zoo.”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says: “ What is it here?- elephant (click) </a:t>
            </a:r>
            <a:r>
              <a:rPr lang="en-US" dirty="0" smtClean="0"/>
              <a:t>–</a:t>
            </a:r>
            <a:r>
              <a:rPr lang="en-US" dirty="0" smtClean="0"/>
              <a:t> good</a:t>
            </a:r>
            <a:endParaRPr lang="en-US" dirty="0" smtClean="0"/>
          </a:p>
          <a:p>
            <a:r>
              <a:rPr lang="en-US" dirty="0" smtClean="0"/>
              <a:t>How about this one? The zoo (click) </a:t>
            </a:r>
            <a:r>
              <a:rPr lang="en-US" dirty="0" smtClean="0"/>
              <a:t>–</a:t>
            </a:r>
            <a:r>
              <a:rPr lang="en-US" dirty="0" smtClean="0"/>
              <a:t> well done</a:t>
            </a:r>
            <a:endParaRPr lang="en-US" dirty="0" smtClean="0"/>
          </a:p>
          <a:p>
            <a:r>
              <a:rPr lang="en-US" dirty="0" smtClean="0"/>
              <a:t>Now read again: The elephant is in the zoo.”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Teacher asks : “ Where is the hippo? Number 1 or number 2?”</a:t>
            </a:r>
            <a:endParaRPr lang="en-US" dirty="0" smtClean="0"/>
          </a:p>
          <a:p>
            <a:r>
              <a:rPr lang="en-US" dirty="0" smtClean="0"/>
              <a:t>2. Then the students choose the number.</a:t>
            </a:r>
            <a:endParaRPr lang="en-US" dirty="0" smtClean="0"/>
          </a:p>
          <a:p>
            <a:r>
              <a:rPr lang="en-US" dirty="0" smtClean="0"/>
              <a:t>3. Keep doing that for other questions.</a:t>
            </a:r>
            <a:endParaRPr lang="en-US" dirty="0" smtClean="0"/>
          </a:p>
          <a:p>
            <a:r>
              <a:rPr lang="en-US" dirty="0" smtClean="0"/>
              <a:t>4. T says: “ Where is the hippo? Number 1 or number 2?”</a:t>
            </a:r>
            <a:endParaRPr lang="en-US" dirty="0" smtClean="0"/>
          </a:p>
          <a:p>
            <a:r>
              <a:rPr lang="en-US" dirty="0" smtClean="0"/>
              <a:t>Number 2. Ok (click), Oh, There is no hippo here. Is a hippo in the number 1? </a:t>
            </a:r>
            <a:endParaRPr lang="en-US" dirty="0" smtClean="0"/>
          </a:p>
          <a:p>
            <a:r>
              <a:rPr lang="en-US" dirty="0" smtClean="0"/>
              <a:t>Ok let’s check. (click) .(Click the sound to say yeah)</a:t>
            </a:r>
            <a:endParaRPr lang="en-US" dirty="0" smtClean="0"/>
          </a:p>
          <a:p>
            <a:r>
              <a:rPr lang="en-US" dirty="0" smtClean="0"/>
              <a:t>Here is the hippo.”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 using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Ask the students to read the sentences in their book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Work in the whole class, in teams,</a:t>
            </a:r>
            <a:r>
              <a:rPr lang="en-US" baseline="0" dirty="0" smtClean="0"/>
              <a:t> in individual.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“Now open your book page 38, read with your friends”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Sum up – It’s time to say good bye today”. 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Count the points of each group.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Group having more points will be the winner.-“So the winner is group …. Group …, you also good, too.”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Say goodbye. “</a:t>
            </a:r>
            <a:r>
              <a:rPr lang="en-US" smtClean="0"/>
              <a:t>Goodbye class</a:t>
            </a:r>
            <a:r>
              <a:rPr lang="en-US" baseline="0" smtClean="0"/>
              <a:t> “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1.T says: “Where is the horse? Number 1 or 2?”</a:t>
            </a:r>
            <a:endParaRPr lang="en-US" dirty="0" smtClean="0"/>
          </a:p>
          <a:p>
            <a:r>
              <a:rPr lang="en-US" dirty="0" smtClean="0"/>
              <a:t>  “Number 2 (click) </a:t>
            </a:r>
            <a:r>
              <a:rPr lang="en-US" dirty="0" smtClean="0"/>
              <a:t>–</a:t>
            </a:r>
            <a:r>
              <a:rPr lang="en-US" dirty="0" smtClean="0"/>
              <a:t>Yeah it’s a horse”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(Click the sound to say yeah)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 says</a:t>
            </a:r>
            <a:r>
              <a:rPr lang="en-US" baseline="0" dirty="0" smtClean="0"/>
              <a:t> : “</a:t>
            </a:r>
            <a:r>
              <a:rPr lang="en-US" dirty="0" smtClean="0"/>
              <a:t>Where is the goat? Number 1 or 2?</a:t>
            </a:r>
            <a:endParaRPr lang="en-US" dirty="0" smtClean="0"/>
          </a:p>
          <a:p>
            <a:r>
              <a:rPr lang="en-US" dirty="0" smtClean="0"/>
              <a:t>Number 2 (click) </a:t>
            </a:r>
            <a:r>
              <a:rPr lang="en-US" dirty="0" smtClean="0"/>
              <a:t>–</a:t>
            </a:r>
            <a:r>
              <a:rPr lang="en-US" dirty="0" smtClean="0"/>
              <a:t>Yeah it’s a goat.”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(Click the sound to say yeah)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T says: “</a:t>
            </a:r>
            <a:r>
              <a:rPr lang="en-US" dirty="0" smtClean="0"/>
              <a:t>Where is the elephant? Number 1 or 2?</a:t>
            </a:r>
            <a:endParaRPr lang="en-US" dirty="0" smtClean="0"/>
          </a:p>
          <a:p>
            <a:r>
              <a:rPr lang="en-US" dirty="0" smtClean="0"/>
              <a:t>Number 1 (click) </a:t>
            </a:r>
            <a:r>
              <a:rPr lang="en-US" dirty="0" smtClean="0"/>
              <a:t>–</a:t>
            </a:r>
            <a:r>
              <a:rPr lang="en-US" dirty="0" smtClean="0"/>
              <a:t>Yeah it’s a elephant.”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(Click the sound to say yeah)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dirty="0" smtClean="0"/>
              <a:t>Introduction: </a:t>
            </a:r>
            <a:endParaRPr lang="en-US" altLang="en-US" dirty="0" smtClean="0"/>
          </a:p>
          <a:p>
            <a:r>
              <a:rPr lang="en-US" altLang="en-US" dirty="0" smtClean="0"/>
              <a:t>T says: “Welcome to the lesson today: Unit 8</a:t>
            </a:r>
            <a:r>
              <a:rPr lang="en-US" altLang="en-US" dirty="0" smtClean="0"/>
              <a:t>–</a:t>
            </a:r>
            <a:r>
              <a:rPr lang="en-US" altLang="en-US" dirty="0" smtClean="0"/>
              <a:t> Lesson 3”</a:t>
            </a:r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8548A7-E856-C541-A289-9EF4584E0FC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says: “Let’s go to part 1: Trace the letters”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asks the students to look at the screen.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Guide the</a:t>
            </a:r>
            <a:r>
              <a:rPr lang="en-US" baseline="0" dirty="0" smtClean="0"/>
              <a:t> students how to trace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Ask the students to trace the letters in their book.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 says</a:t>
            </a:r>
            <a:r>
              <a:rPr lang="en-US" baseline="0" dirty="0" smtClean="0"/>
              <a:t> : </a:t>
            </a:r>
            <a:r>
              <a:rPr lang="en-US" dirty="0" smtClean="0"/>
              <a:t>“Look a</a:t>
            </a:r>
            <a:r>
              <a:rPr lang="en-US" baseline="0" dirty="0" smtClean="0"/>
              <a:t>t the screen. This is how to trace.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With big H: There are 3 strokes. Like this(click 3 times)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With small h: There are 2 strokes. (click 2 times)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It’s very easy. Now your turn, trace the letters in your book page 38, please.”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4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5.xml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9119" y="1066800"/>
            <a:ext cx="5085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15104" r="21495" b="71834"/>
          <a:stretch>
            <a:fillRect/>
          </a:stretch>
        </p:blipFill>
        <p:spPr>
          <a:xfrm>
            <a:off x="152400" y="2133600"/>
            <a:ext cx="8763000" cy="3352800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>
            <a:off x="6934200" y="3886200"/>
            <a:ext cx="685800" cy="1752600"/>
          </a:xfrm>
          <a:prstGeom prst="circularArrow">
            <a:avLst>
              <a:gd name="adj1" fmla="val 11012"/>
              <a:gd name="adj2" fmla="val 905957"/>
              <a:gd name="adj3" fmla="val 1936227"/>
              <a:gd name="adj4" fmla="val 13941585"/>
              <a:gd name="adj5" fmla="val 5506"/>
            </a:avLst>
          </a:prstGeom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2743200"/>
            <a:ext cx="0" cy="228600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00800" y="2743200"/>
            <a:ext cx="0" cy="228600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0200" y="3886200"/>
            <a:ext cx="9906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10400" y="2743200"/>
            <a:ext cx="0" cy="228600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1466" y="1279993"/>
            <a:ext cx="558800" cy="720066"/>
          </a:xfrm>
          <a:prstGeom prst="rect">
            <a:avLst/>
          </a:prstGeom>
        </p:spPr>
      </p:pic>
      <p:pic>
        <p:nvPicPr>
          <p:cNvPr id="24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1000" y="1295633"/>
            <a:ext cx="558800" cy="720066"/>
          </a:xfrm>
          <a:prstGeom prst="rect">
            <a:avLst/>
          </a:prstGeom>
        </p:spPr>
      </p:pic>
      <p:pic>
        <p:nvPicPr>
          <p:cNvPr id="25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2150" y="1295633"/>
            <a:ext cx="558800" cy="720066"/>
          </a:xfrm>
          <a:prstGeom prst="rect">
            <a:avLst/>
          </a:prstGeom>
        </p:spPr>
      </p:pic>
      <p:pic>
        <p:nvPicPr>
          <p:cNvPr id="26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33300" y="1279993"/>
            <a:ext cx="558800" cy="720066"/>
          </a:xfrm>
          <a:prstGeom prst="rect">
            <a:avLst/>
          </a:prstGeom>
        </p:spPr>
      </p:pic>
      <p:pic>
        <p:nvPicPr>
          <p:cNvPr id="27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0900" y="76200"/>
            <a:ext cx="558800" cy="7200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Page 38</a:t>
            </a:r>
            <a:endParaRPr lang="en-US" b="1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9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9119" y="1066800"/>
            <a:ext cx="5085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27505" r="9347" b="57960"/>
          <a:stretch>
            <a:fillRect/>
          </a:stretch>
        </p:blipFill>
        <p:spPr>
          <a:xfrm>
            <a:off x="0" y="1905000"/>
            <a:ext cx="8991600" cy="380999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2514600"/>
            <a:ext cx="6934200" cy="3200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</a:rPr>
              <a:t> H h    </a:t>
            </a:r>
            <a:r>
              <a:rPr lang="en-US" sz="9600" dirty="0" smtClean="0">
                <a:solidFill>
                  <a:schemeClr val="tx1"/>
                </a:solidFill>
              </a:rPr>
              <a:t>horse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Page 38</a:t>
            </a:r>
            <a:endParaRPr lang="en-US" b="1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9119" y="1066800"/>
            <a:ext cx="5085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41380" r="5608" b="43312"/>
          <a:stretch>
            <a:fillRect/>
          </a:stretch>
        </p:blipFill>
        <p:spPr>
          <a:xfrm>
            <a:off x="152400" y="2438400"/>
            <a:ext cx="8948871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438400"/>
            <a:ext cx="66294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H h  hippo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Page 38</a:t>
            </a:r>
            <a:endParaRPr lang="en-US" b="1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3987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read.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1"/>
          <a:stretch>
            <a:fillRect/>
          </a:stretch>
        </p:blipFill>
        <p:spPr>
          <a:xfrm>
            <a:off x="0" y="1791998"/>
            <a:ext cx="9144000" cy="506600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3987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read.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61111" r="26036" b="26907"/>
          <a:stretch>
            <a:fillRect/>
          </a:stretch>
        </p:blipFill>
        <p:spPr>
          <a:xfrm>
            <a:off x="-8862" y="2438400"/>
            <a:ext cx="8991600" cy="304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19800" y="2277533"/>
            <a:ext cx="2454938" cy="350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7800" y="2226733"/>
            <a:ext cx="2454938" cy="350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3987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read.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61111" r="26036" b="26907"/>
          <a:stretch>
            <a:fillRect/>
          </a:stretch>
        </p:blipFill>
        <p:spPr>
          <a:xfrm>
            <a:off x="-8862" y="2201333"/>
            <a:ext cx="8991600" cy="336126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91200" y="2209800"/>
            <a:ext cx="3048000" cy="3505200"/>
          </a:xfrm>
          <a:prstGeom prst="ellipse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7800" y="2286000"/>
            <a:ext cx="2454938" cy="338599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3987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read.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72508" r="25000" b="15208"/>
          <a:stretch>
            <a:fillRect/>
          </a:stretch>
        </p:blipFill>
        <p:spPr>
          <a:xfrm>
            <a:off x="0" y="2514600"/>
            <a:ext cx="9144000" cy="3276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0" y="2514600"/>
            <a:ext cx="22860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2659202"/>
            <a:ext cx="27432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3987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read.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72508" r="25000" b="15208"/>
          <a:stretch>
            <a:fillRect/>
          </a:stretch>
        </p:blipFill>
        <p:spPr>
          <a:xfrm>
            <a:off x="0" y="2659202"/>
            <a:ext cx="9144000" cy="31319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0" y="2514600"/>
            <a:ext cx="2286000" cy="3276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2514600"/>
            <a:ext cx="2743200" cy="3276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3987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read.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t="83622" r="25832" b="4679"/>
          <a:stretch>
            <a:fillRect/>
          </a:stretch>
        </p:blipFill>
        <p:spPr>
          <a:xfrm>
            <a:off x="1" y="2650273"/>
            <a:ext cx="9144000" cy="359812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3025514">
            <a:off x="699302" y="2450437"/>
            <a:ext cx="1306496" cy="5166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025514">
            <a:off x="6058050" y="2536538"/>
            <a:ext cx="1306496" cy="5166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3987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read.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t="83622" r="25832" b="4679"/>
          <a:stretch>
            <a:fillRect/>
          </a:stretch>
        </p:blipFill>
        <p:spPr>
          <a:xfrm>
            <a:off x="0" y="2727067"/>
            <a:ext cx="9144000" cy="32165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21709" y="2727067"/>
            <a:ext cx="2316891" cy="321653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59473" y="2727067"/>
            <a:ext cx="2427327" cy="321653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6" b="83333"/>
          <a:stretch>
            <a:fillRect/>
          </a:stretch>
        </p:blipFill>
        <p:spPr>
          <a:xfrm>
            <a:off x="0" y="16933"/>
            <a:ext cx="9144000" cy="6860114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84886" y="800319"/>
            <a:ext cx="8632114" cy="5448081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 smtClean="0">
              <a:solidFill>
                <a:srgbClr val="FF0066"/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Let’s play game</a:t>
            </a:r>
            <a:endParaRPr lang="en-US" sz="7200" b="1" dirty="0" smtClean="0">
              <a:solidFill>
                <a:srgbClr val="FF0066"/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“Where</a:t>
            </a:r>
            <a:r>
              <a:rPr lang="en-US" sz="7200" b="1" dirty="0" smtClean="0">
                <a:solidFill>
                  <a:srgbClr val="FF0066"/>
                </a:solidFill>
              </a:rPr>
              <a:t>…</a:t>
            </a:r>
            <a:r>
              <a:rPr lang="vi-VN" sz="7200" b="1" dirty="0" smtClean="0">
                <a:solidFill>
                  <a:srgbClr val="FF0066"/>
                </a:solidFill>
              </a:rPr>
              <a:t>?</a:t>
            </a:r>
            <a:endParaRPr lang="en-US" sz="7200" b="1" dirty="0" smtClean="0">
              <a:solidFill>
                <a:srgbClr val="FF0066"/>
              </a:solidFill>
            </a:endParaRPr>
          </a:p>
          <a:p>
            <a:pPr algn="ctr"/>
            <a:endParaRPr lang="en-US" sz="7200" b="1" dirty="0">
              <a:solidFill>
                <a:srgbClr val="FF0066"/>
              </a:solidFill>
            </a:endParaRPr>
          </a:p>
        </p:txBody>
      </p:sp>
      <p:pic>
        <p:nvPicPr>
          <p:cNvPr id="7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0"/>
            <a:ext cx="63500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53987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 and read.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1"/>
          <a:stretch>
            <a:fillRect/>
          </a:stretch>
        </p:blipFill>
        <p:spPr>
          <a:xfrm>
            <a:off x="1" y="2574666"/>
            <a:ext cx="9144000" cy="42494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2475" y="1694392"/>
            <a:ext cx="4876800" cy="8220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Open your book, please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4600" y="1124129"/>
            <a:ext cx="6172200" cy="1600200"/>
            <a:chOff x="2514600" y="1124129"/>
            <a:chExt cx="6172200" cy="1600200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524000"/>
              <a:ext cx="617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  <a:latin typeface="Apple Chancery" charset="0"/>
                  <a:ea typeface="Apple Chancery" charset="0"/>
                  <a:cs typeface="Apple Chancery" charset="0"/>
                </a:rPr>
                <a:t>Goodbye</a:t>
              </a:r>
              <a:endParaRPr lang="en-US" sz="7200" b="1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070" y="1124129"/>
              <a:ext cx="1600200" cy="16002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53308"/>
          <a:stretch>
            <a:fillRect/>
          </a:stretch>
        </p:blipFill>
        <p:spPr bwMode="auto">
          <a:xfrm>
            <a:off x="1447800" y="1608667"/>
            <a:ext cx="64008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98" b="79119" l="80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t="11308" r="10619" b="19909"/>
          <a:stretch>
            <a:fillRect/>
          </a:stretch>
        </p:blipFill>
        <p:spPr>
          <a:xfrm>
            <a:off x="1439333" y="2578051"/>
            <a:ext cx="2971800" cy="178656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70566" y="1828799"/>
            <a:ext cx="3077634" cy="46482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19900" dirty="0">
                <a:solidFill>
                  <a:srgbClr val="FF0000"/>
                </a:solidFill>
                <a:latin typeface="Calibri" panose="020F0502020204030204" charset="0"/>
              </a:rPr>
              <a:t>1</a:t>
            </a:r>
            <a:endParaRPr lang="vi-VN" altLang="x-none" sz="199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94250" y="1828800"/>
            <a:ext cx="2942166" cy="464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16600" dirty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endParaRPr lang="vi-VN" altLang="x-none" sz="16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529104"/>
            <a:ext cx="4572000" cy="707886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Where is the hippo?</a:t>
            </a:r>
            <a:endParaRPr lang="en-US" sz="4000" dirty="0"/>
          </a:p>
        </p:txBody>
      </p:sp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0.03888 L 0.41042 0.038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01666 L -0.425 0.0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53308"/>
          <a:stretch>
            <a:fillRect/>
          </a:stretch>
        </p:blipFill>
        <p:spPr bwMode="auto">
          <a:xfrm>
            <a:off x="1447800" y="1608667"/>
            <a:ext cx="64008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62099" y="1828800"/>
            <a:ext cx="3077634" cy="46482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19900" dirty="0">
                <a:latin typeface="Calibri" panose="020F0502020204030204" charset="0"/>
              </a:rPr>
              <a:t>1</a:t>
            </a:r>
            <a:endParaRPr lang="vi-VN" altLang="x-none" sz="19900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529104"/>
            <a:ext cx="4953000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Where is the horse?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85" b="90561" l="10605" r="66613">
                        <a14:foregroundMark x1="53669" y1="25744" x2="53669" y2="25744"/>
                        <a14:foregroundMark x1="49839" y1="17792" x2="49839" y2="17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11151" r="32795" b="9897"/>
          <a:stretch>
            <a:fillRect/>
          </a:stretch>
        </p:blipFill>
        <p:spPr>
          <a:xfrm>
            <a:off x="4811184" y="2667001"/>
            <a:ext cx="2935990" cy="2868614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77317" y="1828800"/>
            <a:ext cx="2942166" cy="464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16600" dirty="0">
                <a:latin typeface="Calibri" panose="020F0502020204030204" charset="0"/>
              </a:rPr>
              <a:t>2</a:t>
            </a:r>
            <a:endParaRPr lang="vi-VN" altLang="x-none" sz="16600" dirty="0"/>
          </a:p>
        </p:txBody>
      </p:sp>
      <p:pic>
        <p:nvPicPr>
          <p:cNvPr id="8" name="Yea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0.03888 L 0.41042 0.038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01666 L -0.425 0.0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53308"/>
          <a:stretch>
            <a:fillRect/>
          </a:stretch>
        </p:blipFill>
        <p:spPr bwMode="auto">
          <a:xfrm>
            <a:off x="1447800" y="1608667"/>
            <a:ext cx="64008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70566" y="1828799"/>
            <a:ext cx="3077634" cy="46482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19900" dirty="0">
                <a:solidFill>
                  <a:srgbClr val="00B0F0"/>
                </a:solidFill>
                <a:latin typeface="Calibri" panose="020F0502020204030204" charset="0"/>
              </a:rPr>
              <a:t>1</a:t>
            </a:r>
            <a:endParaRPr lang="vi-VN" altLang="x-none" sz="199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529104"/>
            <a:ext cx="4419600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Where is the goat?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84" b="87986" l="13790" r="68226">
                        <a14:foregroundMark x1="51169" y1="33352" x2="51169" y2="33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1150" r="31788" b="11327"/>
          <a:stretch>
            <a:fillRect/>
          </a:stretch>
        </p:blipFill>
        <p:spPr>
          <a:xfrm>
            <a:off x="4856663" y="2590800"/>
            <a:ext cx="2831311" cy="2895600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77317" y="1811866"/>
            <a:ext cx="2942166" cy="4648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16600" dirty="0">
                <a:solidFill>
                  <a:srgbClr val="00B0F0"/>
                </a:solidFill>
                <a:latin typeface="Calibri" panose="020F0502020204030204" charset="0"/>
              </a:rPr>
              <a:t>2</a:t>
            </a:r>
            <a:endParaRPr lang="vi-VN" altLang="x-none" sz="16600" dirty="0">
              <a:solidFill>
                <a:srgbClr val="00B0F0"/>
              </a:solidFill>
            </a:endParaRPr>
          </a:p>
        </p:txBody>
      </p:sp>
      <p:pic>
        <p:nvPicPr>
          <p:cNvPr id="10" name="Yea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0.03889 L 0.41042 0.03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01666 L -0.425 0.0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53308"/>
          <a:stretch>
            <a:fillRect/>
          </a:stretch>
        </p:blipFill>
        <p:spPr bwMode="auto">
          <a:xfrm>
            <a:off x="1447800" y="1608667"/>
            <a:ext cx="64008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94250" y="1828800"/>
            <a:ext cx="2942166" cy="464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16600" dirty="0">
                <a:solidFill>
                  <a:srgbClr val="FF3399"/>
                </a:solidFill>
                <a:latin typeface="Calibri" panose="020F0502020204030204" charset="0"/>
              </a:rPr>
              <a:t>2</a:t>
            </a:r>
            <a:endParaRPr lang="vi-VN" altLang="x-none" sz="16600" dirty="0">
              <a:solidFill>
                <a:srgbClr val="FF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529104"/>
            <a:ext cx="5410200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Where is the elephant?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98" b="86442" l="6613" r="65242">
                        <a14:foregroundMark x1="45363" y1="36556" x2="45363" y2="3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5" t="11151" r="33804" b="12758"/>
          <a:stretch>
            <a:fillRect/>
          </a:stretch>
        </p:blipFill>
        <p:spPr>
          <a:xfrm>
            <a:off x="1641901" y="2465843"/>
            <a:ext cx="3040165" cy="2832149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70566" y="1828799"/>
            <a:ext cx="3077634" cy="4648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x-none" sz="19900" dirty="0">
                <a:solidFill>
                  <a:srgbClr val="FF3399"/>
                </a:solidFill>
                <a:latin typeface="Calibri" panose="020F0502020204030204" charset="0"/>
              </a:rPr>
              <a:t>1</a:t>
            </a:r>
            <a:endParaRPr lang="vi-VN" altLang="x-none" sz="19900" dirty="0">
              <a:solidFill>
                <a:srgbClr val="FF3399"/>
              </a:solidFill>
            </a:endParaRPr>
          </a:p>
        </p:txBody>
      </p:sp>
      <p:pic>
        <p:nvPicPr>
          <p:cNvPr id="8" name="Yea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2200" y="56025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0.03888 L 0.41042 0.038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01666 L -0.425 0.0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3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lap hands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6281" y="228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1929" b="38051" l="56293" r="100000">
                        <a14:foregroundMark x1="80492" y1="11929" x2="80492" y2="1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54" t="16666" b="62100"/>
          <a:stretch>
            <a:fillRect/>
          </a:stretch>
        </p:blipFill>
        <p:spPr>
          <a:xfrm>
            <a:off x="2602445" y="2514600"/>
            <a:ext cx="6541556" cy="4343401"/>
          </a:xfrm>
          <a:prstGeom prst="rect">
            <a:avLst/>
          </a:prstGeom>
        </p:spPr>
      </p:pic>
      <p:sp>
        <p:nvSpPr>
          <p:cNvPr id="14" name="Rounded Rectangle 4"/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28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00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1972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44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grpSp>
        <p:nvGrpSpPr>
          <p:cNvPr id="17410" name="Group 3"/>
          <p:cNvGrpSpPr/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/>
            <a:lstStyle>
              <a:lvl1pPr marL="342900" indent="-342900"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285750" indent="-285750"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defTabSz="1333500"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28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00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1972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4425" indent="1905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20000"/>
                </a:spcAft>
                <a:buFontTx/>
                <a:buChar char="•"/>
              </a:pPr>
              <a:endParaRPr lang="x-none" altLang="x-none" sz="3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Rounded Rectangle 8"/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28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00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1972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4425" indent="1905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47" b="71512" l="167" r="99667">
                        <a14:foregroundMark x1="49667" y1="28198" x2="48833" y2="23547"/>
                        <a14:foregroundMark x1="22000" y1="54360" x2="22000" y2="54360"/>
                        <a14:foregroundMark x1="25333" y1="62500" x2="25333" y2="62500"/>
                        <a14:foregroundMark x1="40167" y1="54360" x2="40167" y2="54360"/>
                        <a14:foregroundMark x1="53667" y1="52035" x2="53667" y2="52035"/>
                        <a14:foregroundMark x1="63667" y1="50872" x2="63667" y2="50872"/>
                        <a14:foregroundMark x1="67333" y1="44767" x2="67333" y2="44767"/>
                        <a14:foregroundMark x1="75667" y1="42733" x2="75667" y2="42733"/>
                        <a14:foregroundMark x1="79333" y1="44477" x2="79333" y2="44477"/>
                        <a14:foregroundMark x1="81833" y1="40988" x2="81833" y2="40988"/>
                        <a14:foregroundMark x1="84500" y1="47674" x2="84500" y2="47674"/>
                        <a14:foregroundMark x1="80167" y1="37791" x2="80167" y2="37791"/>
                        <a14:foregroundMark x1="90833" y1="38372" x2="90833" y2="38372"/>
                        <a14:foregroundMark x1="92333" y1="31105" x2="92333" y2="31105"/>
                        <a14:backgroundMark x1="26500" y1="56105" x2="26500" y2="56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1" b="28676"/>
          <a:stretch>
            <a:fillRect/>
          </a:stretch>
        </p:blipFill>
        <p:spPr>
          <a:xfrm rot="20386424">
            <a:off x="46665" y="1207891"/>
            <a:ext cx="5152021" cy="1317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2193340"/>
            <a:ext cx="426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UNIT 8</a:t>
            </a:r>
            <a:endParaRPr lang="en-US" sz="6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LESSON 3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9119" y="1066800"/>
            <a:ext cx="5085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4" b="43312"/>
          <a:stretch>
            <a:fillRect/>
          </a:stretch>
        </p:blipFill>
        <p:spPr>
          <a:xfrm>
            <a:off x="457200" y="1770128"/>
            <a:ext cx="8153400" cy="4795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12645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Page 38</a:t>
            </a:r>
            <a:endParaRPr lang="en-US" b="1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WPS Presentation</Application>
  <PresentationFormat>On-screen Show (4:3)</PresentationFormat>
  <Paragraphs>119</Paragraphs>
  <Slides>22</Slides>
  <Notes>22</Notes>
  <HiddenSlides>0</HiddenSlides>
  <MMClips>11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Microsoft YaHei</vt:lpstr>
      <vt:lpstr>Arial Unicode MS</vt:lpstr>
      <vt:lpstr>Wingdings</vt:lpstr>
      <vt:lpstr>Apple Chancery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112</cp:revision>
  <dcterms:created xsi:type="dcterms:W3CDTF">2006-08-16T00:00:00Z</dcterms:created>
  <dcterms:modified xsi:type="dcterms:W3CDTF">2026-01-25T13:30:41Z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C603CEE7F49343C7A1342D8B10503B3C_12</vt:lpwstr>
  </property>
  <property fmtid="{D5CDD505-2E9C-101B-9397-08002B2CF9AE}" pid="3" name="KSOProductBuildVer">
    <vt:lpwstr>1033-12.2.0.23196</vt:lpwstr>
  </property>
</Properties>
</file>