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wdp" ContentType="image/vnd.ms-photo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85" r:id="rId3"/>
    <p:sldId id="256" r:id="rId4"/>
    <p:sldId id="316" r:id="rId6"/>
    <p:sldId id="317" r:id="rId7"/>
    <p:sldId id="290" r:id="rId8"/>
    <p:sldId id="308" r:id="rId9"/>
    <p:sldId id="309" r:id="rId10"/>
    <p:sldId id="311" r:id="rId11"/>
    <p:sldId id="314" r:id="rId12"/>
    <p:sldId id="315" r:id="rId13"/>
    <p:sldId id="310" r:id="rId14"/>
    <p:sldId id="313" r:id="rId15"/>
    <p:sldId id="266" r:id="rId16"/>
    <p:sldId id="268" r:id="rId17"/>
    <p:sldId id="286" r:id="rId18"/>
    <p:sldId id="295" r:id="rId19"/>
    <p:sldId id="297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294" r:id="rId30"/>
    <p:sldId id="318" r:id="rId31"/>
    <p:sldId id="325" r:id="rId32"/>
    <p:sldId id="32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59F"/>
    <a:srgbClr val="A9DA74"/>
    <a:srgbClr val="AFDC7E"/>
    <a:srgbClr val="F6C6E3"/>
    <a:srgbClr val="FF0066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6" autoAdjust="0"/>
    <p:restoredTop sz="75691" autoAdjust="0"/>
  </p:normalViewPr>
  <p:slideViewPr>
    <p:cSldViewPr showGuides="1">
      <p:cViewPr varScale="1">
        <p:scale>
          <a:sx n="55" d="100"/>
          <a:sy n="55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greets and asks students to sing Hello song: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“Hello students. How are you?”, “Do you want to sing. OK, stand up and let’s sing.’’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into groups and leads into the revision: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“OK. We will have ….. (number) teams. Team …., team …., and team ….”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“What did we learn last lesson?’’, “Do you remember?”, “OK. Let’s play a game: Whisper and snap!’’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“OK. The last one. Are you ready? Now read and whisper.”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“A duck can swim. Find it.’’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“No, it is not. Find it again.”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“One more time. Yes, correct, well done. One point for your team.’’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gives praises to the whole class, and leads to the new lesson.</a:t>
            </a:r>
            <a:endParaRPr lang="en-US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“Great job, class. Clap your hands.”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“OK. Let’s come to our new lesson today.”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Teacher introduces and gives students some hints of today’s lesson by pointing the horse and hippo:</a:t>
            </a:r>
            <a:endParaRPr lang="en-US" dirty="0"/>
          </a:p>
          <a:p>
            <a:pPr marL="0" indent="0">
              <a:buFontTx/>
              <a:buNone/>
            </a:pPr>
            <a:r>
              <a:rPr lang="en-US" i="1" dirty="0"/>
              <a:t>+ “Today we will learn Unit 9, Lesson 3.”</a:t>
            </a:r>
            <a:endParaRPr lang="en-US" i="1" dirty="0"/>
          </a:p>
          <a:p>
            <a:pPr marL="0" indent="0">
              <a:buFontTx/>
              <a:buNone/>
            </a:pPr>
            <a:r>
              <a:rPr lang="en-US" i="1" dirty="0"/>
              <a:t>+ “Look! What can you see?</a:t>
            </a:r>
            <a:endParaRPr lang="en-US" i="1" dirty="0"/>
          </a:p>
          <a:p>
            <a:pPr marL="0" indent="0">
              <a:buFontTx/>
              <a:buNone/>
            </a:pPr>
            <a:r>
              <a:rPr lang="en-US" i="1" dirty="0"/>
              <a:t>+ “Yes, good job. A horse and a hippo. Well done.”</a:t>
            </a:r>
            <a:endParaRPr lang="en-US" i="1" dirty="0"/>
          </a:p>
          <a:p>
            <a:pPr marL="0" indent="0">
              <a:buFontTx/>
              <a:buNone/>
            </a:pP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Teacher reviews the letter and sound:</a:t>
            </a:r>
            <a:endParaRPr lang="en-US" dirty="0"/>
          </a:p>
          <a:p>
            <a:pPr marL="0" indent="0">
              <a:buFontTx/>
              <a:buNone/>
            </a:pPr>
            <a:r>
              <a:rPr lang="en-US" i="1" dirty="0"/>
              <a:t>+ “What is it? Do you remember?”</a:t>
            </a:r>
            <a:endParaRPr lang="en-US" i="1" dirty="0"/>
          </a:p>
          <a:p>
            <a:pPr marL="0" indent="0">
              <a:buFontTx/>
              <a:buNone/>
            </a:pPr>
            <a:r>
              <a:rPr lang="en-US" i="1" dirty="0"/>
              <a:t>+ “That’s right. Letter I, and sound </a:t>
            </a:r>
            <a:r>
              <a:rPr lang="en-US" i="1" dirty="0" err="1"/>
              <a:t>i</a:t>
            </a:r>
            <a:r>
              <a:rPr lang="en-US" i="1" dirty="0"/>
              <a:t>. Good job.’’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Teacher leads to the tracing part of letters I and i:</a:t>
            </a:r>
            <a:endParaRPr lang="en-US" dirty="0"/>
          </a:p>
          <a:p>
            <a:pPr marL="0" indent="0">
              <a:buFontTx/>
              <a:buNone/>
            </a:pPr>
            <a:r>
              <a:rPr lang="en-US" i="1" dirty="0"/>
              <a:t>+ “OK. Let’s trace letter I. Now, where is your finger?”</a:t>
            </a:r>
            <a:endParaRPr lang="en-US" i="1" dirty="0"/>
          </a:p>
          <a:p>
            <a:pPr marL="0" indent="0">
              <a:buFontTx/>
              <a:buNone/>
            </a:pPr>
            <a:r>
              <a:rPr lang="en-US" i="1" dirty="0"/>
              <a:t>+ “Good job. Now, follow me. One. Two. Three.”</a:t>
            </a:r>
            <a:endParaRPr lang="en-US" i="1" dirty="0"/>
          </a:p>
          <a:p>
            <a:pPr marL="0" indent="0">
              <a:buFontTx/>
              <a:buNone/>
            </a:pPr>
            <a:r>
              <a:rPr lang="en-US" i="1" dirty="0"/>
              <a:t>+ “One more time. One. Two Three.”</a:t>
            </a:r>
            <a:endParaRPr lang="en-US" i="1" dirty="0"/>
          </a:p>
          <a:p>
            <a:pPr marL="0" indent="0">
              <a:buFontTx/>
              <a:buNone/>
            </a:pPr>
            <a:r>
              <a:rPr lang="en-US" i="1" dirty="0"/>
              <a:t>+ “The last one. One. Two. Three.”</a:t>
            </a:r>
            <a:endParaRPr lang="en-US" i="1" dirty="0"/>
          </a:p>
          <a:p>
            <a:pPr marL="0" indent="0">
              <a:buFontTx/>
              <a:buNone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Teacher asks students to practice:</a:t>
            </a:r>
            <a:endParaRPr lang="en-US" dirty="0"/>
          </a:p>
          <a:p>
            <a:pPr marL="0" indent="0">
              <a:buFontTx/>
              <a:buNone/>
            </a:pPr>
            <a:r>
              <a:rPr lang="en-US" i="1" dirty="0"/>
              <a:t>+ “OK. Now can you write the letter I on the table?”</a:t>
            </a:r>
            <a:endParaRPr lang="en-US" i="1" dirty="0"/>
          </a:p>
          <a:p>
            <a:pPr marL="0" indent="0">
              <a:buFontTx/>
              <a:buNone/>
            </a:pPr>
            <a:r>
              <a:rPr lang="en-US" i="1" dirty="0"/>
              <a:t>+ “Good job.”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Teacher continues tracing sound i:</a:t>
            </a:r>
            <a:endParaRPr lang="en-US" dirty="0"/>
          </a:p>
          <a:p>
            <a:pPr marL="0" indent="0">
              <a:buFontTx/>
              <a:buNone/>
            </a:pPr>
            <a:r>
              <a:rPr lang="en-US" i="1" dirty="0"/>
              <a:t>+ “OK. Let’s write sound </a:t>
            </a:r>
            <a:r>
              <a:rPr lang="en-US" i="1" dirty="0" err="1"/>
              <a:t>i</a:t>
            </a:r>
            <a:r>
              <a:rPr lang="en-US" i="1" dirty="0"/>
              <a:t>. Your finger, follow me. One. Two.””</a:t>
            </a:r>
            <a:endParaRPr lang="en-US" i="1" dirty="0"/>
          </a:p>
          <a:p>
            <a:pPr marL="0" indent="0">
              <a:buFontTx/>
              <a:buNone/>
            </a:pPr>
            <a:r>
              <a:rPr lang="en-US" i="1" dirty="0"/>
              <a:t>+ “Again. One. Two.”</a:t>
            </a:r>
            <a:endParaRPr lang="en-US" i="1" dirty="0"/>
          </a:p>
          <a:p>
            <a:pPr marL="0" indent="0">
              <a:buFontTx/>
              <a:buNone/>
            </a:pPr>
            <a:r>
              <a:rPr lang="en-US" i="1" dirty="0"/>
              <a:t>+ “Good job. The last one. One. Two. Well done.’’</a:t>
            </a:r>
            <a:endParaRPr lang="en-US" i="1" dirty="0"/>
          </a:p>
          <a:p>
            <a:pPr marL="0" indent="0">
              <a:buFontTx/>
              <a:buNone/>
            </a:pPr>
            <a:endParaRPr lang="en-US" i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dirty="0"/>
              <a:t>Teacher asks students to practice: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i="1" dirty="0"/>
              <a:t>+ “Now turn to your friends, and write sound </a:t>
            </a:r>
            <a:r>
              <a:rPr lang="en-US" i="1" dirty="0" err="1"/>
              <a:t>i</a:t>
            </a:r>
            <a:r>
              <a:rPr lang="en-US" i="1" dirty="0"/>
              <a:t> on their backs. Go.”</a:t>
            </a:r>
            <a:endParaRPr lang="en-US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i="1" dirty="0"/>
              <a:t>+ “Great. One point for the whole class.”</a:t>
            </a:r>
            <a:endParaRPr lang="en-US" i="1" dirty="0"/>
          </a:p>
          <a:p>
            <a:pPr marL="0" indent="0">
              <a:buFontTx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Teacher asks students to open their books and trace the letter I, i and the letter </a:t>
            </a:r>
            <a:r>
              <a:rPr lang="en-US" dirty="0" err="1"/>
              <a:t>i</a:t>
            </a:r>
            <a:r>
              <a:rPr lang="en-US" dirty="0"/>
              <a:t> in the words </a:t>
            </a:r>
            <a:r>
              <a:rPr lang="en-US" i="1" dirty="0"/>
              <a:t>ink, inkpot:</a:t>
            </a:r>
            <a:endParaRPr lang="en-US" i="1" dirty="0"/>
          </a:p>
          <a:p>
            <a:pPr marL="0" indent="0">
              <a:buFontTx/>
              <a:buNone/>
            </a:pPr>
            <a:r>
              <a:rPr lang="en-US" i="1" dirty="0"/>
              <a:t>+ “Now, open your book page 42. Trace the letter I, </a:t>
            </a:r>
            <a:r>
              <a:rPr lang="en-US" i="1" dirty="0" err="1"/>
              <a:t>i</a:t>
            </a:r>
            <a:r>
              <a:rPr lang="en-US" i="1" dirty="0"/>
              <a:t> in your book in 3 minutes.”</a:t>
            </a:r>
            <a:endParaRPr lang="en-US" i="1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Teacher may encourage students to draw an inkpot and a pen in their notebooks.</a:t>
            </a:r>
            <a:endParaRPr lang="en-US" dirty="0"/>
          </a:p>
          <a:p>
            <a:pPr marL="0" indent="0">
              <a:buFontTx/>
              <a:buNone/>
            </a:pPr>
            <a:r>
              <a:rPr lang="en-US" i="1" dirty="0"/>
              <a:t>+ “Now can you draw an inkpot and a pen in your notebook?”</a:t>
            </a:r>
            <a:endParaRPr lang="en-US" i="1" dirty="0"/>
          </a:p>
          <a:p>
            <a:pPr marL="0" indent="0">
              <a:buFontTx/>
              <a:buNone/>
            </a:pPr>
            <a:r>
              <a:rPr lang="en-US" i="1" dirty="0"/>
              <a:t>+ “I give 3 minutes.”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Teacher asks students to write letters A and a below the drawings.</a:t>
            </a:r>
            <a:endParaRPr lang="en-US" dirty="0"/>
          </a:p>
          <a:p>
            <a:pPr marL="0" indent="0">
              <a:buFontTx/>
              <a:buNone/>
            </a:pPr>
            <a:r>
              <a:rPr lang="en-US" i="1" dirty="0"/>
              <a:t>+ “Now write letters A and a under the your picture.”</a:t>
            </a:r>
            <a:endParaRPr lang="en-US" i="1" dirty="0"/>
          </a:p>
          <a:p>
            <a:pPr marL="0" indent="0">
              <a:buFontTx/>
              <a:buNone/>
            </a:pPr>
            <a:r>
              <a:rPr lang="en-US" i="1" dirty="0"/>
              <a:t>+ “Well done.”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Teacher calls some students to go to the board and use their body parts (arm and leg) to write letters I and </a:t>
            </a:r>
            <a:r>
              <a:rPr lang="en-US" dirty="0" err="1"/>
              <a:t>i</a:t>
            </a:r>
            <a:r>
              <a:rPr lang="en-US" dirty="0"/>
              <a:t>.</a:t>
            </a:r>
            <a:endParaRPr lang="en-US" dirty="0"/>
          </a:p>
          <a:p>
            <a:pPr marL="0" indent="0">
              <a:buFontTx/>
              <a:buNone/>
            </a:pPr>
            <a:r>
              <a:rPr lang="en-US" i="1" dirty="0"/>
              <a:t>+ “Now, we have a game. I need two students up here.”</a:t>
            </a:r>
            <a:endParaRPr lang="en-US" i="1" dirty="0"/>
          </a:p>
          <a:p>
            <a:pPr marL="0" indent="0">
              <a:buFontTx/>
              <a:buNone/>
            </a:pPr>
            <a:r>
              <a:rPr lang="en-US" i="1" dirty="0"/>
              <a:t>+ “I need you to write letter I by your arm. Great job.”</a:t>
            </a:r>
            <a:endParaRPr lang="en-US" i="1" dirty="0"/>
          </a:p>
          <a:p>
            <a:pPr marL="0" indent="0">
              <a:buFontTx/>
              <a:buNone/>
            </a:pPr>
            <a:r>
              <a:rPr lang="en-US" i="1" dirty="0"/>
              <a:t>+ “And now can your write letter </a:t>
            </a:r>
            <a:r>
              <a:rPr lang="en-US" i="1" dirty="0" err="1"/>
              <a:t>i</a:t>
            </a:r>
            <a:r>
              <a:rPr lang="en-US" i="1" dirty="0"/>
              <a:t> by your leg? Well done.”</a:t>
            </a:r>
            <a:endParaRPr lang="en-US" i="1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Teacher leads to the game for revision and gives instructions of it: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“Students stand in line, and turn around. The last student of each line looks at the board.”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“I will show you a word or a sentence, and the last student reads and whispers to the front student.”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“The front student runs to the board, find the right animal and slap it.’’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gives an example:</a:t>
            </a:r>
            <a:endParaRPr lang="en-US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“What is it?”, “Whisper to your friends.”</a:t>
            </a:r>
            <a:endParaRPr lang="en-US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Teacher gives praises.</a:t>
            </a:r>
            <a:endParaRPr lang="en-US" dirty="0"/>
          </a:p>
          <a:p>
            <a:pPr marL="0" indent="0">
              <a:buFontTx/>
              <a:buNone/>
            </a:pPr>
            <a:r>
              <a:rPr lang="en-US" i="1" dirty="0"/>
              <a:t>+ “Well done.”</a:t>
            </a:r>
            <a:endParaRPr lang="en-US" i="1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Teacher gives instructions of part 2:</a:t>
            </a:r>
            <a:endParaRPr lang="en-US" dirty="0"/>
          </a:p>
          <a:p>
            <a:pPr marL="0" indent="0">
              <a:buFontTx/>
              <a:buNone/>
            </a:pPr>
            <a:r>
              <a:rPr lang="en-US" i="1" dirty="0"/>
              <a:t>+ “We move to part 2. Now, look at the screen. What is it?”</a:t>
            </a:r>
            <a:endParaRPr lang="en-US" i="1" dirty="0"/>
          </a:p>
          <a:p>
            <a:pPr marL="0" indent="0">
              <a:buFontTx/>
              <a:buNone/>
            </a:pPr>
            <a:r>
              <a:rPr lang="en-US" i="1" dirty="0"/>
              <a:t>+ “That’s right. Now, open your book page 42. You listen, circle and say.”</a:t>
            </a:r>
            <a:endParaRPr lang="en-US" i="1" dirty="0"/>
          </a:p>
          <a:p>
            <a:pPr marL="0" indent="0">
              <a:buFontTx/>
              <a:buNone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Teacher plays the audio twice.</a:t>
            </a:r>
            <a:endParaRPr lang="en-US" dirty="0"/>
          </a:p>
          <a:p>
            <a:pPr marL="0" indent="0">
              <a:buFontTx/>
              <a:buNone/>
            </a:pPr>
            <a:r>
              <a:rPr lang="en-US" b="0" i="1" dirty="0"/>
              <a:t>+ “Now you listen again.”</a:t>
            </a:r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Teacher gives answers:</a:t>
            </a:r>
            <a:endParaRPr lang="en-US" dirty="0"/>
          </a:p>
          <a:p>
            <a:pPr marL="0" indent="0">
              <a:buFontTx/>
              <a:buNone/>
            </a:pPr>
            <a:r>
              <a:rPr lang="en-US" i="1" dirty="0"/>
              <a:t>+ “Now, look at this. What is it?”</a:t>
            </a:r>
            <a:endParaRPr lang="en-US" i="1" dirty="0"/>
          </a:p>
          <a:p>
            <a:pPr marL="0" indent="0">
              <a:buFontTx/>
              <a:buNone/>
            </a:pPr>
            <a:r>
              <a:rPr lang="en-US" i="1" dirty="0"/>
              <a:t>+ “Letter </a:t>
            </a:r>
            <a:r>
              <a:rPr lang="en-US" i="1" dirty="0" err="1"/>
              <a:t>i</a:t>
            </a:r>
            <a:r>
              <a:rPr lang="en-US" i="1" dirty="0"/>
              <a:t>. That’s right, and can you say it? Well done.”</a:t>
            </a:r>
            <a:endParaRPr lang="en-US" i="1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Teacher gives answers:</a:t>
            </a:r>
            <a:endParaRPr lang="en-US" dirty="0"/>
          </a:p>
          <a:p>
            <a:pPr marL="0" indent="0">
              <a:buFontTx/>
              <a:buNone/>
            </a:pPr>
            <a:r>
              <a:rPr lang="en-US" i="1" dirty="0"/>
              <a:t>+ “How about this? What is it?”</a:t>
            </a:r>
            <a:endParaRPr lang="en-US" i="1" dirty="0"/>
          </a:p>
          <a:p>
            <a:pPr marL="0" indent="0">
              <a:buFontTx/>
              <a:buNone/>
            </a:pPr>
            <a:r>
              <a:rPr lang="en-US" i="1" dirty="0"/>
              <a:t>+ “Letter </a:t>
            </a:r>
            <a:r>
              <a:rPr lang="en-US" i="1" dirty="0" err="1"/>
              <a:t>i</a:t>
            </a:r>
            <a:r>
              <a:rPr lang="en-US" i="1" dirty="0"/>
              <a:t>. Good job, and can you say it? Nice.”</a:t>
            </a:r>
            <a:endParaRPr lang="en-US" i="1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Teacher gives answers:</a:t>
            </a:r>
            <a:endParaRPr lang="en-US" dirty="0"/>
          </a:p>
          <a:p>
            <a:pPr marL="0" indent="0">
              <a:buFontTx/>
              <a:buNone/>
            </a:pPr>
            <a:r>
              <a:rPr lang="en-US" i="1" dirty="0"/>
              <a:t>+ “The last one? What is it?”</a:t>
            </a:r>
            <a:endParaRPr lang="en-US" i="1" dirty="0"/>
          </a:p>
          <a:p>
            <a:pPr marL="0" indent="0">
              <a:buFontTx/>
              <a:buNone/>
            </a:pPr>
            <a:r>
              <a:rPr lang="en-US" i="1" dirty="0"/>
              <a:t>+ “Letter g. Great, and can you say it? Well done.”</a:t>
            </a:r>
            <a:endParaRPr lang="en-US" i="1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Teacher gives praises to the whole class.</a:t>
            </a:r>
            <a:endParaRPr lang="en-US" dirty="0"/>
          </a:p>
          <a:p>
            <a:pPr marL="0" indent="0">
              <a:buFontTx/>
              <a:buNone/>
            </a:pPr>
            <a:r>
              <a:rPr lang="en-US" i="1" dirty="0"/>
              <a:t>+ “Very good.”</a:t>
            </a:r>
            <a:endParaRPr lang="en-US" i="1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Teacher reviews the lesson.</a:t>
            </a:r>
            <a:endParaRPr lang="en-US" dirty="0"/>
          </a:p>
          <a:p>
            <a:pPr marL="0" indent="0">
              <a:buFontTx/>
              <a:buNone/>
            </a:pPr>
            <a:r>
              <a:rPr lang="en-US" i="1" dirty="0"/>
              <a:t>+ “Now, what have we learned today?”</a:t>
            </a:r>
            <a:endParaRPr lang="en-US" i="1" dirty="0"/>
          </a:p>
          <a:p>
            <a:pPr marL="0" indent="0">
              <a:buFontTx/>
              <a:buNone/>
            </a:pPr>
            <a:r>
              <a:rPr lang="en-US" i="1" dirty="0"/>
              <a:t>+ “OK. Write letter I. Good job.”</a:t>
            </a:r>
            <a:endParaRPr lang="en-US" i="1" dirty="0"/>
          </a:p>
          <a:p>
            <a:pPr marL="0" indent="0">
              <a:buFontTx/>
              <a:buNone/>
            </a:pPr>
            <a:r>
              <a:rPr lang="en-US" i="1" dirty="0"/>
              <a:t>+ “Now write letter </a:t>
            </a:r>
            <a:r>
              <a:rPr lang="en-US" i="1" dirty="0" err="1"/>
              <a:t>i</a:t>
            </a:r>
            <a:r>
              <a:rPr lang="en-US" i="1" dirty="0"/>
              <a:t>. Well done.”</a:t>
            </a:r>
            <a:endParaRPr lang="en-US" i="1" dirty="0"/>
          </a:p>
          <a:p>
            <a:pPr marL="0" indent="0">
              <a:buFontTx/>
              <a:buNone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Teacher gives comment of the class’s performance.</a:t>
            </a:r>
            <a:endParaRPr lang="en-US" dirty="0"/>
          </a:p>
          <a:p>
            <a:pPr marL="0" indent="0">
              <a:buFontTx/>
              <a:buNone/>
            </a:pPr>
            <a:r>
              <a:rPr lang="en-US" i="1" dirty="0"/>
              <a:t>+ “You did so well today. High five.”</a:t>
            </a:r>
            <a:endParaRPr lang="en-US" i="1" dirty="0"/>
          </a:p>
          <a:p>
            <a:pPr marL="0" indent="0">
              <a:buFontTx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Teacher reviews the lesson.</a:t>
            </a:r>
            <a:endParaRPr lang="en-US" dirty="0"/>
          </a:p>
          <a:p>
            <a:pPr marL="0" indent="0">
              <a:buFontTx/>
              <a:buNone/>
            </a:pPr>
            <a:r>
              <a:rPr lang="en-US" i="1" dirty="0"/>
              <a:t>+ “Now, what is it?”</a:t>
            </a:r>
            <a:endParaRPr lang="en-US" i="1" dirty="0"/>
          </a:p>
          <a:p>
            <a:pPr marL="0" indent="0">
              <a:buFontTx/>
              <a:buNone/>
            </a:pPr>
            <a:r>
              <a:rPr lang="en-US" i="1" dirty="0"/>
              <a:t>+ “Good job. It is an inkpot.”</a:t>
            </a:r>
            <a:endParaRPr lang="en-US" i="1" dirty="0"/>
          </a:p>
          <a:p>
            <a:pPr marL="0" indent="0">
              <a:buFontTx/>
              <a:buNone/>
            </a:pPr>
            <a:r>
              <a:rPr lang="en-US" i="1" dirty="0"/>
              <a:t>+ “And what is it? Ink. Well done.”</a:t>
            </a:r>
            <a:endParaRPr lang="en-US" i="1" dirty="0"/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Teacher reviews the lesson.</a:t>
            </a:r>
            <a:endParaRPr lang="en-US" dirty="0"/>
          </a:p>
          <a:p>
            <a:pPr marL="0" indent="0">
              <a:buFontTx/>
              <a:buNone/>
            </a:pPr>
            <a:r>
              <a:rPr lang="en-US" i="1" dirty="0"/>
              <a:t>+ “Now, what is it?”</a:t>
            </a:r>
            <a:endParaRPr lang="en-US" i="1" dirty="0"/>
          </a:p>
          <a:p>
            <a:pPr marL="0" indent="0">
              <a:buFontTx/>
              <a:buNone/>
            </a:pPr>
            <a:r>
              <a:rPr lang="en-US" i="1" dirty="0"/>
              <a:t>+ “Good job. It is an inkpot.”</a:t>
            </a:r>
            <a:endParaRPr lang="en-US" i="1" dirty="0"/>
          </a:p>
          <a:p>
            <a:pPr marL="0" indent="0">
              <a:buFontTx/>
              <a:buNone/>
            </a:pPr>
            <a:r>
              <a:rPr lang="en-US" i="1" dirty="0"/>
              <a:t>+ “And what is it? Ink. Well done.”</a:t>
            </a:r>
            <a:endParaRPr lang="en-US" i="1" dirty="0"/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Teacher reviews the lesson.</a:t>
            </a:r>
            <a:endParaRPr lang="en-US" dirty="0"/>
          </a:p>
          <a:p>
            <a:pPr marL="0" indent="0">
              <a:buFontTx/>
              <a:buNone/>
            </a:pPr>
            <a:r>
              <a:rPr lang="en-US" i="1" dirty="0"/>
              <a:t>+ “Now, what is it?”</a:t>
            </a:r>
            <a:endParaRPr lang="en-US" i="1" dirty="0"/>
          </a:p>
          <a:p>
            <a:pPr marL="0" indent="0">
              <a:buFontTx/>
              <a:buNone/>
            </a:pPr>
            <a:r>
              <a:rPr lang="en-US" i="1" dirty="0"/>
              <a:t>+ “Good job. It is an inkpot.”</a:t>
            </a:r>
            <a:endParaRPr lang="en-US" i="1" dirty="0"/>
          </a:p>
          <a:p>
            <a:pPr marL="0" indent="0">
              <a:buFontTx/>
              <a:buNone/>
            </a:pPr>
            <a:r>
              <a:rPr lang="en-US" i="1" dirty="0"/>
              <a:t>+ “And what is it? Ink. Well done.”</a:t>
            </a:r>
            <a:endParaRPr lang="en-US" i="1" dirty="0"/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“Now, run to the board. Find the big ant.”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“Yes, it is a big ant.”, “Good job. One point for your team.”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makes sure all students understand the game’s rule.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“One point for each correct slapping.’’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‘’Do you understand?’’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starts the game: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“Let’s start. The first word. Read. OK whisper go.”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“OK, quickly, find three eggs.’’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“Yes, that’s right. One point for your team.’’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i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“The second. Read and whisper now. Go”</a:t>
            </a:r>
            <a:endParaRPr lang="en-US" i="1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“OK, quickly. The donkey is running.’’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“No, it is not. Find it again.”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“Yes. Good job. One point for your team.’’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“Next. Read and whisper. Go.”</a:t>
            </a:r>
            <a:endParaRPr lang="en-US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“Yes, the bee is flying. Find it.”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“Correct. One point for your team.”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microsoft.com/office/2007/relationships/media" Target="../media/media2.mp3"/><Relationship Id="rId8" Type="http://schemas.openxmlformats.org/officeDocument/2006/relationships/audio" Target="../media/media2.mp3"/><Relationship Id="rId7" Type="http://schemas.microsoft.com/office/2007/relationships/hdphoto" Target="../media/image30.wdp"/><Relationship Id="rId6" Type="http://schemas.openxmlformats.org/officeDocument/2006/relationships/image" Target="../media/image29.png"/><Relationship Id="rId5" Type="http://schemas.microsoft.com/office/2007/relationships/hdphoto" Target="../media/image28.wdp"/><Relationship Id="rId4" Type="http://schemas.openxmlformats.org/officeDocument/2006/relationships/image" Target="../media/image27.png"/><Relationship Id="rId3" Type="http://schemas.microsoft.com/office/2007/relationships/hdphoto" Target="../media/image26.wdp"/><Relationship Id="rId2" Type="http://schemas.openxmlformats.org/officeDocument/2006/relationships/image" Target="../media/image25.pn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17.png"/><Relationship Id="rId1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9" Type="http://schemas.microsoft.com/office/2007/relationships/media" Target="../media/media2.mp3"/><Relationship Id="rId8" Type="http://schemas.openxmlformats.org/officeDocument/2006/relationships/audio" Target="../media/media2.mp3"/><Relationship Id="rId7" Type="http://schemas.microsoft.com/office/2007/relationships/hdphoto" Target="../media/image36.wdp"/><Relationship Id="rId6" Type="http://schemas.openxmlformats.org/officeDocument/2006/relationships/image" Target="../media/image35.png"/><Relationship Id="rId5" Type="http://schemas.microsoft.com/office/2007/relationships/hdphoto" Target="../media/image34.wdp"/><Relationship Id="rId4" Type="http://schemas.openxmlformats.org/officeDocument/2006/relationships/image" Target="../media/image33.png"/><Relationship Id="rId3" Type="http://schemas.microsoft.com/office/2007/relationships/hdphoto" Target="../media/image20.wdp"/><Relationship Id="rId2" Type="http://schemas.openxmlformats.org/officeDocument/2006/relationships/image" Target="../media/image32.png"/><Relationship Id="rId12" Type="http://schemas.openxmlformats.org/officeDocument/2006/relationships/notesSlide" Target="../notesSlides/notesSlide11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17.png"/><Relationship Id="rId1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2.xml"/><Relationship Id="rId5" Type="http://schemas.microsoft.com/office/2007/relationships/hdphoto" Target="../media/image40.wdp"/><Relationship Id="rId4" Type="http://schemas.openxmlformats.org/officeDocument/2006/relationships/image" Target="../media/image39.png"/><Relationship Id="rId3" Type="http://schemas.microsoft.com/office/2007/relationships/hdphoto" Target="../media/image38.wdp"/><Relationship Id="rId2" Type="http://schemas.openxmlformats.org/officeDocument/2006/relationships/image" Target="../media/image37.pn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12.xml"/><Relationship Id="rId5" Type="http://schemas.microsoft.com/office/2007/relationships/hdphoto" Target="../media/image47.wdp"/><Relationship Id="rId4" Type="http://schemas.openxmlformats.org/officeDocument/2006/relationships/image" Target="../media/image46.png"/><Relationship Id="rId3" Type="http://schemas.microsoft.com/office/2007/relationships/hdphoto" Target="../media/image45.wdp"/><Relationship Id="rId2" Type="http://schemas.openxmlformats.org/officeDocument/2006/relationships/image" Target="../media/image44.png"/><Relationship Id="rId1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42.jpeg"/><Relationship Id="rId5" Type="http://schemas.microsoft.com/office/2007/relationships/hdphoto" Target="../media/image52.wdp"/><Relationship Id="rId4" Type="http://schemas.openxmlformats.org/officeDocument/2006/relationships/image" Target="../media/image51.png"/><Relationship Id="rId3" Type="http://schemas.microsoft.com/office/2007/relationships/hdphoto" Target="../media/image50.wdp"/><Relationship Id="rId2" Type="http://schemas.openxmlformats.org/officeDocument/2006/relationships/image" Target="../media/image49.png"/><Relationship Id="rId1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12.xml"/><Relationship Id="rId6" Type="http://schemas.microsoft.com/office/2007/relationships/hdphoto" Target="../media/image57.wdp"/><Relationship Id="rId5" Type="http://schemas.openxmlformats.org/officeDocument/2006/relationships/image" Target="../media/image56.png"/><Relationship Id="rId4" Type="http://schemas.microsoft.com/office/2007/relationships/hdphoto" Target="../media/image55.wdp"/><Relationship Id="rId3" Type="http://schemas.openxmlformats.org/officeDocument/2006/relationships/image" Target="../media/image54.png"/><Relationship Id="rId2" Type="http://schemas.openxmlformats.org/officeDocument/2006/relationships/image" Target="../media/image42.jpeg"/><Relationship Id="rId1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audio1.wav"/><Relationship Id="rId3" Type="http://schemas.openxmlformats.org/officeDocument/2006/relationships/image" Target="../media/image58.png"/><Relationship Id="rId2" Type="http://schemas.openxmlformats.org/officeDocument/2006/relationships/image" Target="../media/image42.jpeg"/><Relationship Id="rId1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9.png"/><Relationship Id="rId3" Type="http://schemas.microsoft.com/office/2007/relationships/media" Target="../media/media3.mp3"/><Relationship Id="rId2" Type="http://schemas.openxmlformats.org/officeDocument/2006/relationships/audio" Target="../media/media3.mp3"/><Relationship Id="rId1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2.jpeg"/><Relationship Id="rId3" Type="http://schemas.openxmlformats.org/officeDocument/2006/relationships/image" Target="../media/image59.png"/><Relationship Id="rId2" Type="http://schemas.microsoft.com/office/2007/relationships/media" Target="../media/media4.mp3"/><Relationship Id="rId1" Type="http://schemas.openxmlformats.org/officeDocument/2006/relationships/audio" Target="../media/media4.mp3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9.png"/><Relationship Id="rId3" Type="http://schemas.microsoft.com/office/2007/relationships/media" Target="../media/media5.mp3"/><Relationship Id="rId2" Type="http://schemas.openxmlformats.org/officeDocument/2006/relationships/audio" Target="../media/media5.mp3"/><Relationship Id="rId1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9.png"/><Relationship Id="rId3" Type="http://schemas.microsoft.com/office/2007/relationships/media" Target="../media/media6.mp3"/><Relationship Id="rId2" Type="http://schemas.openxmlformats.org/officeDocument/2006/relationships/audio" Target="../media/media6.mp3"/><Relationship Id="rId1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.wav"/><Relationship Id="rId1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7.xml"/><Relationship Id="rId6" Type="http://schemas.openxmlformats.org/officeDocument/2006/relationships/slideLayout" Target="../slideLayouts/slideLayout7.xml"/><Relationship Id="rId5" Type="http://schemas.microsoft.com/office/2007/relationships/hdphoto" Target="../media/image63.wdp"/><Relationship Id="rId4" Type="http://schemas.openxmlformats.org/officeDocument/2006/relationships/image" Target="../media/image62.png"/><Relationship Id="rId3" Type="http://schemas.microsoft.com/office/2007/relationships/hdphoto" Target="../media/image61.wdp"/><Relationship Id="rId2" Type="http://schemas.openxmlformats.org/officeDocument/2006/relationships/image" Target="../media/image60.png"/><Relationship Id="rId1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9" Type="http://schemas.microsoft.com/office/2007/relationships/hdphoto" Target="../media/image16.wdp"/><Relationship Id="rId8" Type="http://schemas.openxmlformats.org/officeDocument/2006/relationships/image" Target="../media/image15.png"/><Relationship Id="rId7" Type="http://schemas.microsoft.com/office/2007/relationships/hdphoto" Target="../media/image14.wdp"/><Relationship Id="rId6" Type="http://schemas.openxmlformats.org/officeDocument/2006/relationships/image" Target="../media/image13.png"/><Relationship Id="rId5" Type="http://schemas.microsoft.com/office/2007/relationships/hdphoto" Target="../media/image12.wdp"/><Relationship Id="rId4" Type="http://schemas.openxmlformats.org/officeDocument/2006/relationships/image" Target="../media/image11.png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17.png"/><Relationship Id="rId11" Type="http://schemas.microsoft.com/office/2007/relationships/media" Target="../media/media2.mp3"/><Relationship Id="rId10" Type="http://schemas.openxmlformats.org/officeDocument/2006/relationships/audio" Target="../media/media2.mp3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audio" Target="../media/media2.mp3"/><Relationship Id="rId8" Type="http://schemas.microsoft.com/office/2007/relationships/hdphoto" Target="../media/image23.wdp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microsoft.com/office/2007/relationships/hdphoto" Target="../media/image20.wdp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microsoft.com/office/2007/relationships/hdphoto" Target="../media/image10.wdp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17.png"/><Relationship Id="rId10" Type="http://schemas.microsoft.com/office/2007/relationships/media" Target="../media/media2.mp3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0741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Rounded Rectangle 6"/>
          <p:cNvSpPr/>
          <p:nvPr/>
        </p:nvSpPr>
        <p:spPr bwMode="auto">
          <a:xfrm>
            <a:off x="2057400" y="148744"/>
            <a:ext cx="5376126" cy="83088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Game: Whisper and snap! </a:t>
            </a:r>
            <a:endParaRPr lang="en-US" sz="3200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266" y="2129919"/>
            <a:ext cx="1843089" cy="1299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351" y="1309741"/>
            <a:ext cx="2554350" cy="18000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27" y="2629414"/>
            <a:ext cx="2269334" cy="1599172"/>
          </a:xfrm>
          <a:prstGeom prst="rect">
            <a:avLst/>
          </a:prstGeom>
        </p:spPr>
      </p:pic>
      <p:pic>
        <p:nvPicPr>
          <p:cNvPr id="16" name="43133323_cartoon-movement-fast-01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72769" y="23446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9968" y="70388"/>
            <a:ext cx="4354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Let’s review!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ounded Rectangle 6"/>
          <p:cNvSpPr/>
          <p:nvPr/>
        </p:nvSpPr>
        <p:spPr bwMode="auto">
          <a:xfrm>
            <a:off x="1883936" y="1295400"/>
            <a:ext cx="5376126" cy="83088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Game: Whisper and snap! </a:t>
            </a:r>
            <a:endParaRPr lang="en-US" sz="3200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1525806" y="3429000"/>
            <a:ext cx="6092380" cy="10215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A duck can swim.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/>
        </p:nvSpPr>
        <p:spPr bwMode="auto">
          <a:xfrm>
            <a:off x="2022845" y="508480"/>
            <a:ext cx="5376126" cy="83088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Game: Whisper and snap! </a:t>
            </a:r>
            <a:endParaRPr lang="en-US" sz="3200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1"/>
          <a:srcRect l="56" t="30939" r="66" b="-1"/>
          <a:stretch>
            <a:fillRect/>
          </a:stretch>
        </p:blipFill>
        <p:spPr>
          <a:xfrm>
            <a:off x="-19050" y="2067394"/>
            <a:ext cx="9144000" cy="47906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60" b="36070" l="8009" r="22712">
                        <a14:foregroundMark x1="17792" y1="23939" x2="17677" y2="24626"/>
                        <a14:backgroundMark x1="11327" y1="32390" x2="16705" y2="34533"/>
                        <a14:backgroundMark x1="12014" y1="31015" x2="19050" y2="35503"/>
                        <a14:backgroundMark x1="16705" y1="34412" x2="19737" y2="3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1" t="14509" r="50000" b="63849"/>
          <a:stretch>
            <a:fillRect/>
          </a:stretch>
        </p:blipFill>
        <p:spPr>
          <a:xfrm flipH="1">
            <a:off x="1600200" y="3061200"/>
            <a:ext cx="5014868" cy="34419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2823" y1="26716" x2="44516" y2="31407"/>
                        <a14:backgroundMark x1="21573" y1="81465" x2="54839" y2="82609"/>
                        <a14:backgroundMark x1="18145" y1="75515" x2="51250" y2="79291"/>
                        <a14:backgroundMark x1="49234" y1="74371" x2="59516" y2="80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38" y="3535037"/>
            <a:ext cx="2077221" cy="14641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165" b="66074" l="64245" r="100000">
                        <a14:backgroundMark x1="89931" y1="47796" x2="95881" y2="50627"/>
                        <a14:backgroundMark x1="68249" y1="63162" x2="92620" y2="63000"/>
                        <a14:backgroundMark x1="75744" y1="45168" x2="94908" y2="46138"/>
                        <a14:backgroundMark x1="84954" y1="48322" x2="94737" y2="49292"/>
                        <a14:backgroundMark x1="84725" y1="49009" x2="98627" y2="45936"/>
                        <a14:backgroundMark x1="78490" y1="47634" x2="92048" y2="45693"/>
                        <a14:backgroundMark x1="79005" y1="46017" x2="97654" y2="50546"/>
                        <a14:backgroundMark x1="97368" y1="45410" x2="97025" y2="51031"/>
                        <a14:backgroundMark x1="98970" y1="45693" x2="98970" y2="50789"/>
                        <a14:backgroundMark x1="96396" y1="51233" x2="86213" y2="48928"/>
                        <a14:backgroundMark x1="78947" y1="48160" x2="83810" y2="48605"/>
                        <a14:backgroundMark x1="83181" y1="50505" x2="88787" y2="49009"/>
                        <a14:backgroundMark x1="74027" y1="49131" x2="73970" y2="50101"/>
                        <a14:backgroundMark x1="77460" y1="61666" x2="92277" y2="61585"/>
                        <a14:backgroundMark x1="65389" y1="62192" x2="99085" y2="62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47" t="47008" r="-301" b="38444"/>
          <a:stretch>
            <a:fillRect/>
          </a:stretch>
        </p:blipFill>
        <p:spPr>
          <a:xfrm>
            <a:off x="52387" y="5472980"/>
            <a:ext cx="2122798" cy="1208362"/>
          </a:xfrm>
          <a:prstGeom prst="rect">
            <a:avLst/>
          </a:prstGeom>
        </p:spPr>
      </p:pic>
      <p:pic>
        <p:nvPicPr>
          <p:cNvPr id="21" name="43133323_cartoon-movement-fast-01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72769" y="23446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2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1"/>
          <a:stretch>
            <a:fillRect/>
          </a:stretch>
        </p:blipFill>
        <p:spPr>
          <a:xfrm>
            <a:off x="-7034" y="0"/>
            <a:ext cx="9114692" cy="68756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7654" y="762000"/>
            <a:ext cx="21194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1600200"/>
            <a:ext cx="31742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165" b="66074" l="64245" r="100000">
                        <a14:backgroundMark x1="89931" y1="47796" x2="95881" y2="50627"/>
                        <a14:backgroundMark x1="68249" y1="63162" x2="92620" y2="63000"/>
                        <a14:backgroundMark x1="75744" y1="45168" x2="94908" y2="46138"/>
                        <a14:backgroundMark x1="84954" y1="48322" x2="94737" y2="49292"/>
                        <a14:backgroundMark x1="84725" y1="49009" x2="98627" y2="45936"/>
                        <a14:backgroundMark x1="78490" y1="47634" x2="92048" y2="45693"/>
                        <a14:backgroundMark x1="79005" y1="46017" x2="97654" y2="50546"/>
                        <a14:backgroundMark x1="97368" y1="45410" x2="97025" y2="51031"/>
                        <a14:backgroundMark x1="98970" y1="45693" x2="98970" y2="50789"/>
                        <a14:backgroundMark x1="96396" y1="51233" x2="86213" y2="48928"/>
                        <a14:backgroundMark x1="78947" y1="48160" x2="83810" y2="48605"/>
                        <a14:backgroundMark x1="83181" y1="50505" x2="88787" y2="49009"/>
                        <a14:backgroundMark x1="74027" y1="49131" x2="73970" y2="50101"/>
                        <a14:backgroundMark x1="77460" y1="61666" x2="92277" y2="61585"/>
                        <a14:backgroundMark x1="65389" y1="62192" x2="99085" y2="622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47" t="47008" r="-301" b="38444"/>
          <a:stretch>
            <a:fillRect/>
          </a:stretch>
        </p:blipFill>
        <p:spPr>
          <a:xfrm>
            <a:off x="5867400" y="3352800"/>
            <a:ext cx="3276600" cy="18651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12" b="89130" l="11371" r="66089">
                        <a14:backgroundMark x1="15242" y1="21453" x2="31250" y2="32380"/>
                        <a14:backgroundMark x1="51532" y1="55950" x2="59718" y2="84325"/>
                        <a14:backgroundMark x1="16331" y1="69279" x2="16331" y2="84783"/>
                        <a14:backgroundMark x1="20605" y1="32437" x2="25968" y2="35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21" t="8028" r="33412" b="8028"/>
          <a:stretch>
            <a:fillRect/>
          </a:stretch>
        </p:blipFill>
        <p:spPr>
          <a:xfrm>
            <a:off x="2133600" y="3107473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05600" y="136266"/>
            <a:ext cx="8899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0077" y="1131965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69" y="3496318"/>
            <a:ext cx="2840365" cy="2002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223" y="3494249"/>
            <a:ext cx="2840364" cy="200199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215433" y="3944714"/>
            <a:ext cx="8899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76472" y="3880852"/>
            <a:ext cx="3978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6"/>
          <p:cNvSpPr/>
          <p:nvPr/>
        </p:nvSpPr>
        <p:spPr bwMode="auto">
          <a:xfrm>
            <a:off x="3287533" y="2312127"/>
            <a:ext cx="2568933" cy="83088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What is it?</a:t>
            </a:r>
            <a:endParaRPr lang="en-US" sz="3200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0" grpId="0"/>
      <p:bldP spid="21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0077" y="1131965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5" t="14217" r="74915" b="69946"/>
          <a:stretch>
            <a:fillRect/>
          </a:stretch>
        </p:blipFill>
        <p:spPr>
          <a:xfrm>
            <a:off x="3760629" y="2514600"/>
            <a:ext cx="2057400" cy="336933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705600" y="145196"/>
            <a:ext cx="8899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0077" y="1131965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1" t="17789" r="60519" b="69197"/>
          <a:stretch>
            <a:fillRect/>
          </a:stretch>
        </p:blipFill>
        <p:spPr>
          <a:xfrm>
            <a:off x="3624795" y="2667000"/>
            <a:ext cx="2057400" cy="2768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05600" y="145196"/>
            <a:ext cx="8899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0077" y="1131965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600" y="145196"/>
            <a:ext cx="8899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4" b="45555"/>
          <a:stretch>
            <a:fillRect/>
          </a:stretch>
        </p:blipFill>
        <p:spPr>
          <a:xfrm>
            <a:off x="1219199" y="2171002"/>
            <a:ext cx="6553201" cy="4060076"/>
          </a:xfrm>
          <a:prstGeom prst="rect">
            <a:avLst/>
          </a:prstGeom>
        </p:spPr>
      </p:pic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-29367" y="2743200"/>
            <a:ext cx="156368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b="1" i="1" dirty="0">
                <a:latin typeface="Comic Sans MS" panose="030F0702030302020204" pitchFamily="66" charset="0"/>
              </a:rPr>
              <a:t>LOOK</a:t>
            </a:r>
            <a:endParaRPr lang="en-US" altLang="en-US" sz="2400" b="1" i="1" dirty="0">
              <a:latin typeface="Comic Sans MS" panose="030F0702030302020204" pitchFamily="66" charset="0"/>
            </a:endParaRPr>
          </a:p>
          <a:p>
            <a:pPr algn="ctr"/>
            <a:r>
              <a:rPr lang="en-US" altLang="en-US" sz="2400" b="1" i="1" dirty="0">
                <a:latin typeface="Comic Sans MS" panose="030F0702030302020204" pitchFamily="66" charset="0"/>
              </a:rPr>
              <a:t> </a:t>
            </a:r>
            <a:endParaRPr lang="en-US" altLang="en-US" sz="2400" b="1" i="1" dirty="0">
              <a:latin typeface="Comic Sans MS" panose="030F0702030302020204" pitchFamily="66" charset="0"/>
            </a:endParaRPr>
          </a:p>
          <a:p>
            <a:pPr algn="ctr"/>
            <a:r>
              <a:rPr lang="en-US" altLang="en-US" sz="2400" b="1" i="1" dirty="0">
                <a:latin typeface="Comic Sans MS" panose="030F0702030302020204" pitchFamily="66" charset="0"/>
              </a:rPr>
              <a:t>AT</a:t>
            </a:r>
            <a:endParaRPr lang="en-US" altLang="en-US" sz="2400" b="1" i="1" dirty="0">
              <a:latin typeface="Comic Sans MS" panose="030F0702030302020204" pitchFamily="66" charset="0"/>
            </a:endParaRPr>
          </a:p>
          <a:p>
            <a:pPr algn="ctr"/>
            <a:r>
              <a:rPr lang="en-US" altLang="en-US" sz="2400" b="1" i="1" dirty="0">
                <a:latin typeface="Comic Sans MS" panose="030F0702030302020204" pitchFamily="66" charset="0"/>
              </a:rPr>
              <a:t> </a:t>
            </a:r>
            <a:endParaRPr lang="en-US" altLang="en-US" sz="2400" b="1" i="1" dirty="0">
              <a:latin typeface="Comic Sans MS" panose="030F0702030302020204" pitchFamily="66" charset="0"/>
            </a:endParaRPr>
          </a:p>
          <a:p>
            <a:pPr algn="ctr"/>
            <a:r>
              <a:rPr lang="en-US" altLang="en-US" sz="2400" b="1" i="1" dirty="0">
                <a:latin typeface="Comic Sans MS" panose="030F0702030302020204" pitchFamily="66" charset="0"/>
              </a:rPr>
              <a:t>YOUR</a:t>
            </a:r>
            <a:endParaRPr lang="en-US" altLang="en-US" sz="2400" b="1" i="1" dirty="0">
              <a:latin typeface="Comic Sans MS" panose="030F0702030302020204" pitchFamily="66" charset="0"/>
            </a:endParaRPr>
          </a:p>
          <a:p>
            <a:pPr algn="ctr"/>
            <a:r>
              <a:rPr lang="en-US" altLang="en-US" sz="2400" b="1" i="1" dirty="0">
                <a:latin typeface="Comic Sans MS" panose="030F0702030302020204" pitchFamily="66" charset="0"/>
              </a:rPr>
              <a:t> </a:t>
            </a:r>
            <a:endParaRPr lang="en-US" altLang="en-US" sz="2400" b="1" i="1" dirty="0">
              <a:latin typeface="Comic Sans MS" panose="030F0702030302020204" pitchFamily="66" charset="0"/>
            </a:endParaRPr>
          </a:p>
          <a:p>
            <a:pPr algn="ctr"/>
            <a:r>
              <a:rPr lang="en-US" altLang="en-US" sz="2400" b="1" i="1" dirty="0">
                <a:latin typeface="Comic Sans MS" panose="030F0702030302020204" pitchFamily="66" charset="0"/>
              </a:rPr>
              <a:t>BOOK!</a:t>
            </a:r>
            <a:endParaRPr lang="en-US" altLang="en-US" sz="2000" b="1" i="1" dirty="0">
              <a:latin typeface="Comic Sans MS" panose="030F0702030302020204" pitchFamily="66" charset="0"/>
            </a:endParaRP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7315200" y="2883932"/>
            <a:ext cx="170576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b="1" i="1" dirty="0">
                <a:latin typeface="Comic Sans MS" panose="030F0702030302020204" pitchFamily="66" charset="0"/>
              </a:rPr>
              <a:t>TRACE</a:t>
            </a:r>
            <a:endParaRPr lang="en-US" altLang="en-US" sz="2400" b="1" i="1" dirty="0">
              <a:latin typeface="Comic Sans MS" panose="030F0702030302020204" pitchFamily="66" charset="0"/>
            </a:endParaRPr>
          </a:p>
          <a:p>
            <a:pPr algn="ctr"/>
            <a:r>
              <a:rPr lang="en-US" altLang="en-US" sz="2400" b="1" i="1" dirty="0">
                <a:latin typeface="Comic Sans MS" panose="030F0702030302020204" pitchFamily="66" charset="0"/>
              </a:rPr>
              <a:t> </a:t>
            </a:r>
            <a:endParaRPr lang="en-US" altLang="en-US" sz="2400" b="1" i="1" dirty="0">
              <a:latin typeface="Comic Sans MS" panose="030F0702030302020204" pitchFamily="66" charset="0"/>
            </a:endParaRPr>
          </a:p>
          <a:p>
            <a:pPr algn="ctr"/>
            <a:r>
              <a:rPr lang="en-US" altLang="en-US" sz="2400" b="1" i="1" dirty="0">
                <a:latin typeface="Comic Sans MS" panose="030F0702030302020204" pitchFamily="66" charset="0"/>
              </a:rPr>
              <a:t>THE</a:t>
            </a:r>
            <a:endParaRPr lang="en-US" altLang="en-US" sz="2400" b="1" i="1" dirty="0">
              <a:latin typeface="Comic Sans MS" panose="030F0702030302020204" pitchFamily="66" charset="0"/>
            </a:endParaRPr>
          </a:p>
          <a:p>
            <a:pPr algn="ctr"/>
            <a:r>
              <a:rPr lang="en-US" altLang="en-US" sz="2400" b="1" i="1" dirty="0">
                <a:latin typeface="Comic Sans MS" panose="030F0702030302020204" pitchFamily="66" charset="0"/>
              </a:rPr>
              <a:t> </a:t>
            </a:r>
            <a:endParaRPr lang="en-US" altLang="en-US" sz="2400" b="1" i="1" dirty="0">
              <a:latin typeface="Comic Sans MS" panose="030F0702030302020204" pitchFamily="66" charset="0"/>
            </a:endParaRPr>
          </a:p>
          <a:p>
            <a:pPr algn="ctr"/>
            <a:r>
              <a:rPr lang="en-US" altLang="en-US" sz="2400" b="1" i="1" dirty="0">
                <a:latin typeface="Comic Sans MS" panose="030F0702030302020204" pitchFamily="66" charset="0"/>
              </a:rPr>
              <a:t>LETTERS.</a:t>
            </a:r>
            <a:endParaRPr lang="en-US" altLang="en-US" sz="2400" b="1" i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600" y="145196"/>
            <a:ext cx="8899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4030" r="2" b="35454"/>
          <a:stretch>
            <a:fillRect/>
          </a:stretch>
        </p:blipFill>
        <p:spPr>
          <a:xfrm>
            <a:off x="1352550" y="2461877"/>
            <a:ext cx="6349064" cy="4250927"/>
          </a:xfrm>
          <a:prstGeom prst="rect">
            <a:avLst/>
          </a:prstGeom>
        </p:spPr>
      </p:pic>
      <p:sp>
        <p:nvSpPr>
          <p:cNvPr id="4" name="Rounded Rectangle 6"/>
          <p:cNvSpPr/>
          <p:nvPr/>
        </p:nvSpPr>
        <p:spPr bwMode="auto">
          <a:xfrm>
            <a:off x="2838046" y="1987586"/>
            <a:ext cx="3378072" cy="56080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Activity: Drawing!</a:t>
            </a: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0077" y="1131965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5636" y1="24742" x2="34364" y2="64691"/>
                        <a14:foregroundMark x1="17455" y1="44330" x2="58727" y2="60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52" y="3611818"/>
            <a:ext cx="2494084" cy="17579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4" b="93299" l="3818" r="90000">
                        <a14:foregroundMark x1="16909" y1="85309" x2="20545" y2="809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56733" flipV="1">
            <a:off x="4602696" y="4246237"/>
            <a:ext cx="1696575" cy="1195811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600" y="145196"/>
            <a:ext cx="8899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6"/>
          <p:cNvSpPr/>
          <p:nvPr/>
        </p:nvSpPr>
        <p:spPr bwMode="auto">
          <a:xfrm>
            <a:off x="2882964" y="2056388"/>
            <a:ext cx="3378072" cy="56080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Activity: Drawing!</a:t>
            </a: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0077" y="1131965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568" y="2769547"/>
            <a:ext cx="2557487" cy="40884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5636" y1="24742" x2="34364" y2="64691"/>
                        <a14:foregroundMark x1="17455" y1="44330" x2="58727" y2="60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359633"/>
            <a:ext cx="1967268" cy="13866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643" y="2814639"/>
            <a:ext cx="2508944" cy="40433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4" b="93299" l="3818" r="90000">
                        <a14:foregroundMark x1="16909" y1="85309" x2="20545" y2="809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803" y="3385871"/>
            <a:ext cx="1943558" cy="1369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6" t="41913" r="68292" b="45555"/>
          <a:stretch>
            <a:fillRect/>
          </a:stretch>
        </p:blipFill>
        <p:spPr>
          <a:xfrm>
            <a:off x="2291877" y="5275216"/>
            <a:ext cx="1390867" cy="12278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6" t="41913" r="68292" b="45555"/>
          <a:stretch>
            <a:fillRect/>
          </a:stretch>
        </p:blipFill>
        <p:spPr>
          <a:xfrm>
            <a:off x="5645681" y="5275216"/>
            <a:ext cx="1390867" cy="1227819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IENG ANH PHONICS -SMART\PHONICS - SMART LEVEL 1\BO SACH PHONICS SMART - LEVEL 1\5.1.2020_SGK LOP 1 SUA MOI\Trang 4-5s-02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8649" r="10546" b="41937"/>
          <a:stretch>
            <a:fillRect/>
          </a:stretch>
        </p:blipFill>
        <p:spPr bwMode="auto">
          <a:xfrm>
            <a:off x="1" y="30480"/>
            <a:ext cx="9155082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1200" y="30480"/>
            <a:ext cx="917555" cy="917555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600" y="145196"/>
            <a:ext cx="8899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6"/>
          <p:cNvSpPr/>
          <p:nvPr/>
        </p:nvSpPr>
        <p:spPr bwMode="auto">
          <a:xfrm>
            <a:off x="2283475" y="2196669"/>
            <a:ext cx="4552467" cy="56080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Activity: Can you trace?</a:t>
            </a:r>
            <a:endParaRPr lang="en-US" sz="2800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0077" y="1131965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981" y="2970197"/>
            <a:ext cx="2791778" cy="19677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4" t="14634" r="61952" b="69672"/>
          <a:stretch>
            <a:fillRect/>
          </a:stretch>
        </p:blipFill>
        <p:spPr>
          <a:xfrm>
            <a:off x="3562959" y="3282759"/>
            <a:ext cx="1845713" cy="13845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30" b="9556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22" y="4322587"/>
            <a:ext cx="2791778" cy="2284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2821" l="2539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403" y="4329884"/>
            <a:ext cx="2980367" cy="2270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0077" y="1131965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600" y="145196"/>
            <a:ext cx="8899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54" y="2026400"/>
            <a:ext cx="2791778" cy="19677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4" t="14634" r="61952" b="69672"/>
          <a:stretch>
            <a:fillRect/>
          </a:stretch>
        </p:blipFill>
        <p:spPr>
          <a:xfrm>
            <a:off x="3306830" y="2340383"/>
            <a:ext cx="1845713" cy="13845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02397"/>
            <a:ext cx="3765248" cy="239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223" y="1131965"/>
            <a:ext cx="61337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Listen, circle and say.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600" y="145196"/>
            <a:ext cx="8899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t="60000" r="5992" b="3463"/>
          <a:stretch>
            <a:fillRect/>
          </a:stretch>
        </p:blipFill>
        <p:spPr>
          <a:xfrm>
            <a:off x="1721709" y="2184359"/>
            <a:ext cx="6902009" cy="4126498"/>
          </a:xfrm>
          <a:prstGeom prst="rect">
            <a:avLst/>
          </a:prstGeom>
        </p:spPr>
      </p:pic>
      <p:pic>
        <p:nvPicPr>
          <p:cNvPr id="13" name="Track 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81160" y="1353362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2400" y="2590800"/>
            <a:ext cx="156368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b="1" i="1" dirty="0">
                <a:latin typeface="Comic Sans MS" panose="030F0702030302020204" pitchFamily="66" charset="0"/>
              </a:rPr>
              <a:t>LOOK</a:t>
            </a:r>
            <a:endParaRPr lang="en-US" altLang="en-US" sz="2400" b="1" i="1" dirty="0">
              <a:latin typeface="Comic Sans MS" panose="030F0702030302020204" pitchFamily="66" charset="0"/>
            </a:endParaRPr>
          </a:p>
          <a:p>
            <a:pPr algn="ctr"/>
            <a:r>
              <a:rPr lang="en-US" altLang="en-US" sz="2400" b="1" i="1" dirty="0">
                <a:latin typeface="Comic Sans MS" panose="030F0702030302020204" pitchFamily="66" charset="0"/>
              </a:rPr>
              <a:t> </a:t>
            </a:r>
            <a:endParaRPr lang="en-US" altLang="en-US" sz="2400" b="1" i="1" dirty="0">
              <a:latin typeface="Comic Sans MS" panose="030F0702030302020204" pitchFamily="66" charset="0"/>
            </a:endParaRPr>
          </a:p>
          <a:p>
            <a:pPr algn="ctr"/>
            <a:r>
              <a:rPr lang="en-US" altLang="en-US" sz="2400" b="1" i="1" dirty="0">
                <a:latin typeface="Comic Sans MS" panose="030F0702030302020204" pitchFamily="66" charset="0"/>
              </a:rPr>
              <a:t>AT</a:t>
            </a:r>
            <a:endParaRPr lang="en-US" altLang="en-US" sz="2400" b="1" i="1" dirty="0">
              <a:latin typeface="Comic Sans MS" panose="030F0702030302020204" pitchFamily="66" charset="0"/>
            </a:endParaRPr>
          </a:p>
          <a:p>
            <a:pPr algn="ctr"/>
            <a:r>
              <a:rPr lang="en-US" altLang="en-US" sz="2400" b="1" i="1" dirty="0">
                <a:latin typeface="Comic Sans MS" panose="030F0702030302020204" pitchFamily="66" charset="0"/>
              </a:rPr>
              <a:t> </a:t>
            </a:r>
            <a:endParaRPr lang="en-US" altLang="en-US" sz="2400" b="1" i="1" dirty="0">
              <a:latin typeface="Comic Sans MS" panose="030F0702030302020204" pitchFamily="66" charset="0"/>
            </a:endParaRPr>
          </a:p>
          <a:p>
            <a:pPr algn="ctr"/>
            <a:r>
              <a:rPr lang="en-US" altLang="en-US" sz="2400" b="1" i="1" dirty="0">
                <a:latin typeface="Comic Sans MS" panose="030F0702030302020204" pitchFamily="66" charset="0"/>
              </a:rPr>
              <a:t>YOUR</a:t>
            </a:r>
            <a:endParaRPr lang="en-US" altLang="en-US" sz="2400" b="1" i="1" dirty="0">
              <a:latin typeface="Comic Sans MS" panose="030F0702030302020204" pitchFamily="66" charset="0"/>
            </a:endParaRPr>
          </a:p>
          <a:p>
            <a:pPr algn="ctr"/>
            <a:r>
              <a:rPr lang="en-US" altLang="en-US" sz="2400" b="1" i="1" dirty="0">
                <a:latin typeface="Comic Sans MS" panose="030F0702030302020204" pitchFamily="66" charset="0"/>
              </a:rPr>
              <a:t> </a:t>
            </a:r>
            <a:endParaRPr lang="en-US" altLang="en-US" sz="2400" b="1" i="1" dirty="0">
              <a:latin typeface="Comic Sans MS" panose="030F0702030302020204" pitchFamily="66" charset="0"/>
            </a:endParaRPr>
          </a:p>
          <a:p>
            <a:pPr algn="ctr"/>
            <a:r>
              <a:rPr lang="en-US" altLang="en-US" sz="2400" b="1" i="1" dirty="0">
                <a:latin typeface="Comic Sans MS" panose="030F0702030302020204" pitchFamily="66" charset="0"/>
              </a:rPr>
              <a:t>BOOK!</a:t>
            </a:r>
            <a:endParaRPr lang="en-US" altLang="en-US" sz="2000" b="1" i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6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223" y="1131965"/>
            <a:ext cx="61337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Listen, circle and say.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600" y="145196"/>
            <a:ext cx="8899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rack 57 (mp3cut.net)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540993" y="1295806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1" t="60000" r="5992" b="21439"/>
          <a:stretch>
            <a:fillRect/>
          </a:stretch>
        </p:blipFill>
        <p:spPr>
          <a:xfrm>
            <a:off x="890187" y="2094779"/>
            <a:ext cx="7363626" cy="4444451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6185406" y="2667000"/>
            <a:ext cx="1053594" cy="11308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78953" y="2797336"/>
            <a:ext cx="455246" cy="81261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ym typeface="Wingdings" panose="05000000000000000000" pitchFamily="2" charset="2"/>
              </a:rPr>
              <a:t>i</a:t>
            </a:r>
            <a:endParaRPr lang="en-US" sz="44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223" y="1131965"/>
            <a:ext cx="61337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Listen, circle and say.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600" y="145196"/>
            <a:ext cx="8899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77885" r="51398" b="3899"/>
          <a:stretch>
            <a:fillRect/>
          </a:stretch>
        </p:blipFill>
        <p:spPr>
          <a:xfrm>
            <a:off x="1123950" y="2078192"/>
            <a:ext cx="6648450" cy="427400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952156" y="2739454"/>
            <a:ext cx="1053594" cy="11308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51330" y="2898568"/>
            <a:ext cx="455246" cy="81261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ym typeface="Wingdings" panose="05000000000000000000" pitchFamily="2" charset="2"/>
              </a:rPr>
              <a:t>i</a:t>
            </a:r>
            <a:endParaRPr lang="en-US" sz="4400" dirty="0"/>
          </a:p>
        </p:txBody>
      </p:sp>
      <p:pic>
        <p:nvPicPr>
          <p:cNvPr id="15" name="Track 57 (mp3cut.net)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55280" y="130947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223" y="1131965"/>
            <a:ext cx="61337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Listen, circle and say.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599" y="145196"/>
            <a:ext cx="8899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6" t="78033" r="8654" b="3751"/>
          <a:stretch>
            <a:fillRect/>
          </a:stretch>
        </p:blipFill>
        <p:spPr>
          <a:xfrm>
            <a:off x="990600" y="2012820"/>
            <a:ext cx="6934200" cy="4575696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286798" y="4665804"/>
            <a:ext cx="1053594" cy="11308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64098" y="4724400"/>
            <a:ext cx="898994" cy="82412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.VnArial" panose="020B72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g</a:t>
            </a:r>
            <a:endParaRPr lang="en-US" sz="48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Track 57 (mp3cut.net)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40993" y="130947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223" y="1131965"/>
            <a:ext cx="61337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Listen, circle and say.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600" y="145196"/>
            <a:ext cx="8899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667000"/>
            <a:ext cx="5659232" cy="360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483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9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6" t="41913" r="68292" b="45555"/>
          <a:stretch>
            <a:fillRect/>
          </a:stretch>
        </p:blipFill>
        <p:spPr>
          <a:xfrm>
            <a:off x="2692901" y="3265555"/>
            <a:ext cx="3793789" cy="334905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467600" y="136266"/>
            <a:ext cx="8899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6"/>
          <p:cNvSpPr/>
          <p:nvPr/>
        </p:nvSpPr>
        <p:spPr bwMode="auto">
          <a:xfrm>
            <a:off x="2483709" y="1789953"/>
            <a:ext cx="4351195" cy="865835"/>
          </a:xfrm>
          <a:prstGeom prst="roundRect">
            <a:avLst/>
          </a:prstGeom>
          <a:solidFill>
            <a:srgbClr val="A9DA74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Let’s review!</a:t>
            </a:r>
            <a:endParaRPr lang="en-US" sz="4000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483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9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Rounded Rectangle 6"/>
          <p:cNvSpPr/>
          <p:nvPr/>
        </p:nvSpPr>
        <p:spPr bwMode="auto">
          <a:xfrm>
            <a:off x="2489571" y="1452953"/>
            <a:ext cx="4351195" cy="865835"/>
          </a:xfrm>
          <a:prstGeom prst="roundRect">
            <a:avLst/>
          </a:prstGeom>
          <a:solidFill>
            <a:srgbClr val="A9DA74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Let’s review!</a:t>
            </a:r>
            <a:endParaRPr lang="en-US" sz="4000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67600" y="136266"/>
            <a:ext cx="8899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4031" r="4" b="8661"/>
          <a:stretch>
            <a:fillRect/>
          </a:stretch>
        </p:blipFill>
        <p:spPr>
          <a:xfrm>
            <a:off x="2601549" y="2904715"/>
            <a:ext cx="4023400" cy="3724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5636" y1="24742" x2="34364" y2="64691"/>
                        <a14:foregroundMark x1="17455" y1="44330" x2="58727" y2="60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954" y="3566352"/>
            <a:ext cx="1706079" cy="1202511"/>
          </a:xfrm>
          <a:prstGeom prst="rect">
            <a:avLst/>
          </a:prstGeom>
        </p:spPr>
      </p:pic>
      <p:sp>
        <p:nvSpPr>
          <p:cNvPr id="20" name="Thought Bubble: Cloud 19"/>
          <p:cNvSpPr/>
          <p:nvPr/>
        </p:nvSpPr>
        <p:spPr>
          <a:xfrm flipH="1">
            <a:off x="2253473" y="2626725"/>
            <a:ext cx="1577054" cy="1294605"/>
          </a:xfrm>
          <a:prstGeom prst="cloudCallou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FF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What </a:t>
            </a:r>
            <a:endParaRPr lang="en-US" sz="2400" b="1" dirty="0">
              <a:solidFill>
                <a:srgbClr val="00FFFF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00FF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is it?</a:t>
            </a:r>
            <a:endParaRPr lang="en-US" sz="2400" b="1" dirty="0">
              <a:solidFill>
                <a:srgbClr val="00FFFF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2" name="Thought Bubble: Cloud 21"/>
          <p:cNvSpPr/>
          <p:nvPr/>
        </p:nvSpPr>
        <p:spPr>
          <a:xfrm>
            <a:off x="5507268" y="2776877"/>
            <a:ext cx="1577054" cy="1294605"/>
          </a:xfrm>
          <a:prstGeom prst="cloudCallou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FF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What </a:t>
            </a:r>
            <a:endParaRPr lang="en-US" sz="2400" b="1" dirty="0">
              <a:solidFill>
                <a:srgbClr val="00FFFF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00FF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is it?</a:t>
            </a:r>
            <a:endParaRPr lang="en-US" sz="2400" b="1" dirty="0">
              <a:solidFill>
                <a:srgbClr val="00FFFF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856" b="76705" l="54861" r="89658">
                        <a14:foregroundMark x1="64327" y1="67717" x2="67382" y2="69586"/>
                        <a14:foregroundMark x1="64327" y1="70111" x2="70603" y2="670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11" t="60000" r="5992" b="21439"/>
          <a:stretch>
            <a:fillRect/>
          </a:stretch>
        </p:blipFill>
        <p:spPr>
          <a:xfrm flipH="1" flipV="1">
            <a:off x="3882736" y="3566352"/>
            <a:ext cx="2360850" cy="1424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483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9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Rounded Rectangle 6"/>
          <p:cNvSpPr/>
          <p:nvPr/>
        </p:nvSpPr>
        <p:spPr bwMode="auto">
          <a:xfrm>
            <a:off x="2489571" y="1452953"/>
            <a:ext cx="4351195" cy="865835"/>
          </a:xfrm>
          <a:prstGeom prst="roundRect">
            <a:avLst/>
          </a:prstGeom>
          <a:solidFill>
            <a:srgbClr val="A9DA74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Let’s review!</a:t>
            </a:r>
            <a:endParaRPr lang="en-US" sz="4000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67600" y="136266"/>
            <a:ext cx="8899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98346"/>
            <a:ext cx="5181600" cy="288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9968" y="70388"/>
            <a:ext cx="4354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Let’s review!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ounded Rectangle 6"/>
          <p:cNvSpPr/>
          <p:nvPr/>
        </p:nvSpPr>
        <p:spPr bwMode="auto">
          <a:xfrm>
            <a:off x="1883936" y="1295400"/>
            <a:ext cx="5376126" cy="83088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Game: Whisper and snap! </a:t>
            </a:r>
            <a:endParaRPr lang="en-US" sz="3200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2718873" y="3581400"/>
            <a:ext cx="3706259" cy="10215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A big ant.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483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9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67600" y="136266"/>
            <a:ext cx="8899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Thinkpad\Downloads\anh-0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6"/>
          <p:cNvSpPr/>
          <p:nvPr/>
        </p:nvSpPr>
        <p:spPr bwMode="auto">
          <a:xfrm>
            <a:off x="2209800" y="228600"/>
            <a:ext cx="5376126" cy="83088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Game: Whisper and snap! </a:t>
            </a:r>
            <a:endParaRPr lang="en-US" sz="3200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4" b="89796" l="7971" r="89855">
                        <a14:foregroundMark x1="58333" y1="37245" x2="61232" y2="43878"/>
                        <a14:foregroundMark x1="56522" y1="41837" x2="56522" y2="43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87" y="4117840"/>
            <a:ext cx="113672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4" b="89796" l="7971" r="89855">
                        <a14:foregroundMark x1="58333" y1="37245" x2="61232" y2="43878"/>
                        <a14:foregroundMark x1="56522" y1="41837" x2="56522" y2="43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23099" y="4310062"/>
            <a:ext cx="113672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4" b="89796" l="7971" r="89855">
                        <a14:foregroundMark x1="58333" y1="37245" x2="61232" y2="43878"/>
                        <a14:foregroundMark x1="56522" y1="41837" x2="56522" y2="43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205" y="5097892"/>
            <a:ext cx="113672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4" b="89796" l="7971" r="89855">
                        <a14:foregroundMark x1="58333" y1="37245" x2="61232" y2="43878"/>
                        <a14:foregroundMark x1="56522" y1="41837" x2="56522" y2="43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68" y="4931568"/>
            <a:ext cx="113672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4" b="89796" l="7971" r="89855">
                        <a14:foregroundMark x1="58333" y1="37245" x2="61232" y2="43878"/>
                        <a14:foregroundMark x1="56522" y1="41837" x2="56522" y2="43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03620" y="3522077"/>
            <a:ext cx="113672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9968" y="70388"/>
            <a:ext cx="4354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Let’s review!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ounded Rectangle 6"/>
          <p:cNvSpPr/>
          <p:nvPr/>
        </p:nvSpPr>
        <p:spPr bwMode="auto">
          <a:xfrm>
            <a:off x="1883936" y="1295400"/>
            <a:ext cx="5376126" cy="83088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Game: Whisper and snap! </a:t>
            </a:r>
            <a:endParaRPr lang="en-US" sz="3200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2413310" y="3581400"/>
            <a:ext cx="4317379" cy="10215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Three eggs.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77843" y1="44367" x2="71275" y2="84562"/>
                        <a14:backgroundMark x1="15196" y1="71210" x2="21765" y2="85675"/>
                        <a14:backgroundMark x1="35588" y1="17524" x2="47941" y2="16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908" y="3148318"/>
            <a:ext cx="1905000" cy="1342717"/>
          </a:xfrm>
          <a:prstGeom prst="rect">
            <a:avLst/>
          </a:prstGeom>
        </p:spPr>
      </p:pic>
      <p:sp>
        <p:nvSpPr>
          <p:cNvPr id="3" name="Rounded Rectangle 6"/>
          <p:cNvSpPr/>
          <p:nvPr/>
        </p:nvSpPr>
        <p:spPr bwMode="auto">
          <a:xfrm>
            <a:off x="2209800" y="228600"/>
            <a:ext cx="5376126" cy="83088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Game: Whisper and snap! </a:t>
            </a:r>
            <a:endParaRPr lang="en-US" sz="3200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1667" l="0" r="100000">
                        <a14:backgroundMark x1="3027" y1="81759" x2="3027" y2="81759"/>
                        <a14:backgroundMark x1="4216" y1="74259" x2="7676" y2="87685"/>
                        <a14:backgroundMark x1="84108" y1="88704" x2="94703" y2="78704"/>
                        <a14:backgroundMark x1="21081" y1="28241" x2="75351" y2="27778"/>
                        <a14:backgroundMark x1="42162" y1="14722" x2="65514" y2="15278"/>
                        <a14:backgroundMark x1="89405" y1="6204" x2="95243" y2="14259"/>
                        <a14:backgroundMark x1="17622" y1="6204" x2="2486" y2="2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49"/>
          <a:stretch>
            <a:fillRect/>
          </a:stretch>
        </p:blipFill>
        <p:spPr>
          <a:xfrm>
            <a:off x="3102768" y="4491035"/>
            <a:ext cx="990600" cy="10623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1667" l="0" r="100000">
                        <a14:backgroundMark x1="3027" y1="81759" x2="3027" y2="81759"/>
                        <a14:backgroundMark x1="4216" y1="74259" x2="7676" y2="87685"/>
                        <a14:backgroundMark x1="84108" y1="88704" x2="94703" y2="78704"/>
                        <a14:backgroundMark x1="21081" y1="28241" x2="75351" y2="27778"/>
                        <a14:backgroundMark x1="42162" y1="14722" x2="65514" y2="15278"/>
                        <a14:backgroundMark x1="89405" y1="6204" x2="95243" y2="14259"/>
                        <a14:backgroundMark x1="17622" y1="6204" x2="2486" y2="2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49"/>
          <a:stretch>
            <a:fillRect/>
          </a:stretch>
        </p:blipFill>
        <p:spPr>
          <a:xfrm>
            <a:off x="6934200" y="3964628"/>
            <a:ext cx="990600" cy="10623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1667" l="0" r="100000">
                        <a14:backgroundMark x1="3027" y1="81759" x2="3027" y2="81759"/>
                        <a14:backgroundMark x1="4216" y1="74259" x2="7676" y2="87685"/>
                        <a14:backgroundMark x1="84108" y1="88704" x2="94703" y2="78704"/>
                        <a14:backgroundMark x1="21081" y1="28241" x2="75351" y2="27778"/>
                        <a14:backgroundMark x1="42162" y1="14722" x2="65514" y2="15278"/>
                        <a14:backgroundMark x1="89405" y1="6204" x2="95243" y2="14259"/>
                        <a14:backgroundMark x1="17622" y1="6204" x2="2486" y2="2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49"/>
          <a:stretch>
            <a:fillRect/>
          </a:stretch>
        </p:blipFill>
        <p:spPr>
          <a:xfrm>
            <a:off x="761999" y="3592690"/>
            <a:ext cx="990600" cy="106234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213" b="84840" l="13750" r="58226">
                        <a14:backgroundMark x1="50847" y1="18707" x2="55565" y2="25973"/>
                        <a14:backgroundMark x1="19073" y1="79005" x2="20806" y2="82037"/>
                        <a14:backgroundMark x1="53427" y1="82037" x2="55565" y2="75343"/>
                        <a14:backgroundMark x1="19960" y1="19279" x2="22540" y2="18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67" t="9808" r="36985" b="11729"/>
          <a:stretch>
            <a:fillRect/>
          </a:stretch>
        </p:blipFill>
        <p:spPr>
          <a:xfrm>
            <a:off x="964006" y="4045303"/>
            <a:ext cx="255194" cy="27220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213" b="84840" l="13750" r="58226">
                        <a14:backgroundMark x1="50847" y1="18707" x2="55565" y2="25973"/>
                        <a14:backgroundMark x1="19073" y1="79005" x2="20806" y2="82037"/>
                        <a14:backgroundMark x1="53427" y1="82037" x2="55565" y2="75343"/>
                        <a14:backgroundMark x1="19960" y1="19279" x2="22540" y2="18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67" t="9808" r="36985" b="11729"/>
          <a:stretch>
            <a:fillRect/>
          </a:stretch>
        </p:blipFill>
        <p:spPr>
          <a:xfrm>
            <a:off x="3437728" y="4883285"/>
            <a:ext cx="320680" cy="34205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213" b="84840" l="13750" r="58226">
                        <a14:backgroundMark x1="50847" y1="18707" x2="55565" y2="25973"/>
                        <a14:backgroundMark x1="19073" y1="79005" x2="20806" y2="82037"/>
                        <a14:backgroundMark x1="53427" y1="82037" x2="55565" y2="75343"/>
                        <a14:backgroundMark x1="19960" y1="19279" x2="22540" y2="18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67" t="9808" r="36985" b="11729"/>
          <a:stretch>
            <a:fillRect/>
          </a:stretch>
        </p:blipFill>
        <p:spPr>
          <a:xfrm>
            <a:off x="7174306" y="4396395"/>
            <a:ext cx="255194" cy="27220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213" b="84840" l="13750" r="58226">
                        <a14:backgroundMark x1="50847" y1="18707" x2="55565" y2="25973"/>
                        <a14:backgroundMark x1="19073" y1="79005" x2="20806" y2="82037"/>
                        <a14:backgroundMark x1="53427" y1="82037" x2="55565" y2="75343"/>
                        <a14:backgroundMark x1="19960" y1="19279" x2="22540" y2="18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67" t="9808" r="36985" b="11729"/>
          <a:stretch>
            <a:fillRect/>
          </a:stretch>
        </p:blipFill>
        <p:spPr>
          <a:xfrm>
            <a:off x="7414412" y="4396395"/>
            <a:ext cx="255194" cy="27220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213" b="84840" l="13750" r="58226">
                        <a14:backgroundMark x1="50847" y1="18707" x2="55565" y2="25973"/>
                        <a14:backgroundMark x1="19073" y1="79005" x2="20806" y2="82037"/>
                        <a14:backgroundMark x1="53427" y1="82037" x2="55565" y2="75343"/>
                        <a14:backgroundMark x1="19960" y1="19279" x2="22540" y2="18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67" t="9808" r="36985" b="11729"/>
          <a:stretch>
            <a:fillRect/>
          </a:stretch>
        </p:blipFill>
        <p:spPr>
          <a:xfrm>
            <a:off x="1353730" y="4015611"/>
            <a:ext cx="255194" cy="27220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213" b="84840" l="13750" r="58226">
                        <a14:backgroundMark x1="50847" y1="18707" x2="55565" y2="25973"/>
                        <a14:backgroundMark x1="19073" y1="79005" x2="20806" y2="82037"/>
                        <a14:backgroundMark x1="53427" y1="82037" x2="55565" y2="75343"/>
                        <a14:backgroundMark x1="19960" y1="19279" x2="22540" y2="18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67" t="9808" r="36985" b="11729"/>
          <a:stretch>
            <a:fillRect/>
          </a:stretch>
        </p:blipFill>
        <p:spPr>
          <a:xfrm>
            <a:off x="1158868" y="4030457"/>
            <a:ext cx="255194" cy="272207"/>
          </a:xfrm>
          <a:prstGeom prst="rect">
            <a:avLst/>
          </a:prstGeom>
        </p:spPr>
      </p:pic>
      <p:pic>
        <p:nvPicPr>
          <p:cNvPr id="52" name="43133323_cartoon-movement-fast-01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772769" y="23446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23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9968" y="70388"/>
            <a:ext cx="4354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Let’s review!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ounded Rectangle 6"/>
          <p:cNvSpPr/>
          <p:nvPr/>
        </p:nvSpPr>
        <p:spPr bwMode="auto">
          <a:xfrm>
            <a:off x="1883936" y="1295400"/>
            <a:ext cx="5376126" cy="83088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Game: Whisper and snap! </a:t>
            </a:r>
            <a:endParaRPr lang="en-US" sz="3200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1017601" y="3581400"/>
            <a:ext cx="7108802" cy="10215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A donkey is running.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>
                        <a14:backgroundMark x1="77843" y1="44367" x2="71275" y2="84562"/>
                        <a14:backgroundMark x1="15196" y1="71210" x2="21765" y2="85675"/>
                        <a14:backgroundMark x1="35588" y1="17524" x2="47941" y2="16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908" y="3148318"/>
            <a:ext cx="1905000" cy="1342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5"/>
          <a:stretch>
            <a:fillRect/>
          </a:stretch>
        </p:blipFill>
        <p:spPr>
          <a:xfrm>
            <a:off x="0" y="0"/>
            <a:ext cx="9144000" cy="6831468"/>
          </a:xfrm>
          <a:prstGeom prst="rect">
            <a:avLst/>
          </a:prstGeom>
        </p:spPr>
      </p:pic>
      <p:sp>
        <p:nvSpPr>
          <p:cNvPr id="3" name="Rounded Rectangle 6"/>
          <p:cNvSpPr/>
          <p:nvPr/>
        </p:nvSpPr>
        <p:spPr bwMode="auto">
          <a:xfrm>
            <a:off x="2022845" y="508480"/>
            <a:ext cx="5376126" cy="83088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Game: Whisper and snap! </a:t>
            </a:r>
            <a:endParaRPr lang="en-US" sz="3200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095" b="59806" l="13043" r="44451">
                        <a14:backgroundMark x1="21453" y1="46219" x2="27803" y2="47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31" t="40000" r="51571" b="38889"/>
          <a:stretch>
            <a:fillRect/>
          </a:stretch>
        </p:blipFill>
        <p:spPr>
          <a:xfrm>
            <a:off x="516890" y="3929835"/>
            <a:ext cx="2899860" cy="2203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219" b="59012" l="57024" r="880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45" t="40120" r="8067" b="38889"/>
          <a:stretch>
            <a:fillRect/>
          </a:stretch>
        </p:blipFill>
        <p:spPr>
          <a:xfrm>
            <a:off x="4639470" y="3276600"/>
            <a:ext cx="2899861" cy="22201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12" b="89130" l="11371" r="66089">
                        <a14:backgroundMark x1="15242" y1="21453" x2="31250" y2="32380"/>
                        <a14:backgroundMark x1="51532" y1="55950" x2="59718" y2="84325"/>
                        <a14:backgroundMark x1="16331" y1="69279" x2="16331" y2="84783"/>
                        <a14:backgroundMark x1="20605" y1="32437" x2="25968" y2="35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21" t="8028" r="33412" b="8028"/>
          <a:stretch>
            <a:fillRect/>
          </a:stretch>
        </p:blipFill>
        <p:spPr>
          <a:xfrm flipH="1">
            <a:off x="3471266" y="4767262"/>
            <a:ext cx="2057400" cy="2057400"/>
          </a:xfrm>
          <a:prstGeom prst="rect">
            <a:avLst/>
          </a:prstGeom>
        </p:spPr>
      </p:pic>
      <p:pic>
        <p:nvPicPr>
          <p:cNvPr id="23" name="43133323_cartoon-movement-fast-01.mp3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772769" y="23446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9968" y="70388"/>
            <a:ext cx="4354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Let’s review!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ounded Rectangle 6"/>
          <p:cNvSpPr/>
          <p:nvPr/>
        </p:nvSpPr>
        <p:spPr bwMode="auto">
          <a:xfrm>
            <a:off x="1883936" y="1295400"/>
            <a:ext cx="5376126" cy="83088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Game: Whisper and snap! </a:t>
            </a:r>
            <a:endParaRPr lang="en-US" sz="3200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1817944" y="3429000"/>
            <a:ext cx="5508100" cy="10215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A bee is flying.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1206</Words>
  <Application>WPS Presentation</Application>
  <PresentationFormat>On-screen Show (4:3)</PresentationFormat>
  <Paragraphs>224</Paragraphs>
  <Slides>30</Slides>
  <Notes>30</Notes>
  <HiddenSlides>0</HiddenSlides>
  <MMClips>9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Arial</vt:lpstr>
      <vt:lpstr>SimSun</vt:lpstr>
      <vt:lpstr>Wingdings</vt:lpstr>
      <vt:lpstr>Times New Roman</vt:lpstr>
      <vt:lpstr>Comic Sans MS</vt:lpstr>
      <vt:lpstr>Microsoft YaHei</vt:lpstr>
      <vt:lpstr>Arial Unicode MS</vt:lpstr>
      <vt:lpstr>Calibri</vt:lpstr>
      <vt:lpstr>.VnArial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37.Lương Thị Yến</cp:lastModifiedBy>
  <cp:revision>106</cp:revision>
  <dcterms:created xsi:type="dcterms:W3CDTF">2006-08-16T00:00:00Z</dcterms:created>
  <dcterms:modified xsi:type="dcterms:W3CDTF">2026-02-11T13:52:28Z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71800EF1CD324D83A04FB1BA52ACF247_12</vt:lpwstr>
  </property>
  <property fmtid="{D5CDD505-2E9C-101B-9397-08002B2CF9AE}" pid="3" name="KSOProductBuildVer">
    <vt:lpwstr>1033-12.2.0.23196</vt:lpwstr>
  </property>
</Properties>
</file>