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59" r:id="rId5"/>
    <p:sldId id="258" r:id="rId6"/>
    <p:sldId id="262" r:id="rId7"/>
    <p:sldId id="263"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9DC3"/>
    <a:srgbClr val="FD950B"/>
    <a:srgbClr val="FF5555"/>
    <a:srgbClr val="C4DCF8"/>
    <a:srgbClr val="EAB67C"/>
    <a:srgbClr val="FEDDDF"/>
    <a:srgbClr val="F9F9F8"/>
    <a:srgbClr val="F07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70" autoAdjust="0"/>
    <p:restoredTop sz="94660"/>
  </p:normalViewPr>
  <p:slideViewPr>
    <p:cSldViewPr snapToGrid="0">
      <p:cViewPr varScale="1">
        <p:scale>
          <a:sx n="67" d="100"/>
          <a:sy n="67" d="100"/>
        </p:scale>
        <p:origin x="37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31506-AE37-6E2B-5833-0CCA5670F6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7B95D9-DFE0-A758-A5F9-A04B00B07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5338-EC80-F051-6344-1025F19AFA24}"/>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4E4B96FE-8185-2AAC-0246-E100DABAF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DE297-75F6-7B26-7B64-9AF4D31C848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03100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32A0-EB99-6FFD-8589-DB97A3D97B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406A82-625E-C17E-4C78-ECCE73187D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02D94-654A-6995-CB0C-A4A65895BE4A}"/>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DC093C73-D6F0-B870-9BE9-CE7C6D201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F66D30-6994-5B08-CC88-75DDA39D145F}"/>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42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C09D14-B590-02D5-4259-96AECFF65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26B8E-FDE5-F773-F723-6F992F523E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7E20C-463A-E811-9047-96DAA2F70CC3}"/>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43BB93A2-E728-DBD1-4698-368796E59F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96B01-D46E-9E65-A5AC-C1296F3462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5770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46CB2-58A6-DDB7-97F0-94B8DBCDB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EFD82-E0ED-1D53-02AA-C1A2C8B9A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F6923-509D-4AE3-1B61-1A34F5BA5434}"/>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48987C5B-F61A-C703-5A6F-125E15E0D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410FE-CAE1-B94E-8D95-F1FF3C37707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052729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2C10-876F-24E7-36B8-7F2E76CB5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3BB6E9-9495-907B-05CE-38D25E4EE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27BE0-CE00-ACE6-00A3-8B04D0FB4380}"/>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BF4A4A88-0AAC-83FE-EB8D-1C437938F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5773C-4475-985A-7502-9C978A2246A3}"/>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4206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7C907-541D-3AE0-D651-621287587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8F671B-0F4C-4D51-5A5F-3B0FC9BE1E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593B37-4AB4-6E27-406F-957EBF7D36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151A6-6F7E-21FE-2F4D-6533AE4FA96C}"/>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6" name="Footer Placeholder 5">
            <a:extLst>
              <a:ext uri="{FF2B5EF4-FFF2-40B4-BE49-F238E27FC236}">
                <a16:creationId xmlns:a16="http://schemas.microsoft.com/office/drawing/2014/main" id="{4F4FC086-E222-D7C8-1B5F-3EE99E4B24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5BEDE8-BA29-C8F0-634C-FDD24184FA6A}"/>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258099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545F-9DCE-10D8-C390-F4E346AFBB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42B6DD-884D-0062-D8FC-60FE2C4FB6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EA690C-4B76-714C-6DF1-114BA41290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4A88DB-4050-07A3-1615-305A7EACF1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AD00FE-6AB6-058A-0CC9-C46A0017D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9D41FC-1F5D-6A81-FCAA-350742B5B703}"/>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8" name="Footer Placeholder 7">
            <a:extLst>
              <a:ext uri="{FF2B5EF4-FFF2-40B4-BE49-F238E27FC236}">
                <a16:creationId xmlns:a16="http://schemas.microsoft.com/office/drawing/2014/main" id="{0C02EBE6-4FB2-B9E3-C249-24688C1E4E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266106-D591-50F9-D04B-FBEC2B4C64E8}"/>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61582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A774-EA4A-B8EA-1423-74594E36CA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E90E1C-8CBF-A4F0-8C62-13FAB941698E}"/>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4" name="Footer Placeholder 3">
            <a:extLst>
              <a:ext uri="{FF2B5EF4-FFF2-40B4-BE49-F238E27FC236}">
                <a16:creationId xmlns:a16="http://schemas.microsoft.com/office/drawing/2014/main" id="{04F9D492-F35E-0601-823B-FEEED9664A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DF6A8-10D7-CFA0-00ED-5CA1C8E89079}"/>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816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AFEE57-994C-D32D-787D-CAD26B2252B8}"/>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3" name="Footer Placeholder 2">
            <a:extLst>
              <a:ext uri="{FF2B5EF4-FFF2-40B4-BE49-F238E27FC236}">
                <a16:creationId xmlns:a16="http://schemas.microsoft.com/office/drawing/2014/main" id="{24DFFD04-3D1C-BD48-7EA3-4FFC179506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61AD1F-E8C7-C9A8-F657-BD4E02632F35}"/>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38258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452B-1702-EFB0-8123-5F15AA863C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5F11-144D-A613-0B44-67D76675D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993641-7397-FD93-8C28-8DC63C7DA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74183-214C-DEB2-7844-CAB30ABBBCA6}"/>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6" name="Footer Placeholder 5">
            <a:extLst>
              <a:ext uri="{FF2B5EF4-FFF2-40B4-BE49-F238E27FC236}">
                <a16:creationId xmlns:a16="http://schemas.microsoft.com/office/drawing/2014/main" id="{42C42A0C-78F0-1BB9-C244-4C50F0938A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B2E8A-1155-6A0E-C25A-06DD12699130}"/>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39065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C7D4-E081-57D2-2A62-CFCA814CC8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5CC09-46B2-F41C-0253-5C9068FC1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375605-BBCD-C035-B7D2-1DA5163EA2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44B18-3CE6-9526-6843-D82D2AD9709B}"/>
              </a:ext>
            </a:extLst>
          </p:cNvPr>
          <p:cNvSpPr>
            <a:spLocks noGrp="1"/>
          </p:cNvSpPr>
          <p:nvPr>
            <p:ph type="dt" sz="half" idx="10"/>
          </p:nvPr>
        </p:nvSpPr>
        <p:spPr/>
        <p:txBody>
          <a:bodyPr/>
          <a:lstStyle/>
          <a:p>
            <a:fld id="{90D9CB49-BC96-439D-9A95-06AF909AC3F5}" type="datetimeFigureOut">
              <a:rPr lang="en-US" smtClean="0"/>
              <a:t>2/4/2026</a:t>
            </a:fld>
            <a:endParaRPr lang="en-US"/>
          </a:p>
        </p:txBody>
      </p:sp>
      <p:sp>
        <p:nvSpPr>
          <p:cNvPr id="6" name="Footer Placeholder 5">
            <a:extLst>
              <a:ext uri="{FF2B5EF4-FFF2-40B4-BE49-F238E27FC236}">
                <a16:creationId xmlns:a16="http://schemas.microsoft.com/office/drawing/2014/main" id="{FCE0A1DB-B3C3-9000-3341-2A1B45310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ED006-B576-E420-A6BB-A2ED6E2CEECE}"/>
              </a:ext>
            </a:extLst>
          </p:cNvPr>
          <p:cNvSpPr>
            <a:spLocks noGrp="1"/>
          </p:cNvSpPr>
          <p:nvPr>
            <p:ph type="sldNum" sz="quarter" idx="12"/>
          </p:nvPr>
        </p:nvSpPr>
        <p:spPr/>
        <p:txBody>
          <a:bodyPr/>
          <a:lstStyle/>
          <a:p>
            <a:fld id="{4277EC55-4BD5-4077-AC1C-1700CFFD7348}" type="slidenum">
              <a:rPr lang="en-US" smtClean="0"/>
              <a:t>‹#›</a:t>
            </a:fld>
            <a:endParaRPr lang="en-US"/>
          </a:p>
        </p:txBody>
      </p:sp>
    </p:spTree>
    <p:extLst>
      <p:ext uri="{BB962C8B-B14F-4D97-AF65-F5344CB8AC3E}">
        <p14:creationId xmlns:p14="http://schemas.microsoft.com/office/powerpoint/2010/main" val="194836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55EDCF-131A-8672-A0A6-36F9F3867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6A9B1-8DD0-71C0-F8F8-0BFE4B7FF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BE21D-2D8C-EE77-0497-843613ADC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9CB49-BC96-439D-9A95-06AF909AC3F5}" type="datetimeFigureOut">
              <a:rPr lang="en-US" smtClean="0"/>
              <a:t>2/4/2026</a:t>
            </a:fld>
            <a:endParaRPr lang="en-US"/>
          </a:p>
        </p:txBody>
      </p:sp>
      <p:sp>
        <p:nvSpPr>
          <p:cNvPr id="5" name="Footer Placeholder 4">
            <a:extLst>
              <a:ext uri="{FF2B5EF4-FFF2-40B4-BE49-F238E27FC236}">
                <a16:creationId xmlns:a16="http://schemas.microsoft.com/office/drawing/2014/main" id="{1E633792-FE69-C5E2-06FB-331D51335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7F4B39-FCEE-F59B-2369-8BD02AF469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7EC55-4BD5-4077-AC1C-1700CFFD7348}" type="slidenum">
              <a:rPr lang="en-US" smtClean="0"/>
              <a:t>‹#›</a:t>
            </a:fld>
            <a:endParaRPr lang="en-US"/>
          </a:p>
        </p:txBody>
      </p:sp>
    </p:spTree>
    <p:extLst>
      <p:ext uri="{BB962C8B-B14F-4D97-AF65-F5344CB8AC3E}">
        <p14:creationId xmlns:p14="http://schemas.microsoft.com/office/powerpoint/2010/main" val="4803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7710562" y="937765"/>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grpSp>
        <p:nvGrpSpPr>
          <p:cNvPr id="35" name="Group 34">
            <a:extLst>
              <a:ext uri="{FF2B5EF4-FFF2-40B4-BE49-F238E27FC236}">
                <a16:creationId xmlns:a16="http://schemas.microsoft.com/office/drawing/2014/main" id="{3873922B-5B7F-C59F-6CDA-BC92600FC2E7}"/>
              </a:ext>
            </a:extLst>
          </p:cNvPr>
          <p:cNvGrpSpPr/>
          <p:nvPr/>
        </p:nvGrpSpPr>
        <p:grpSpPr>
          <a:xfrm>
            <a:off x="362533" y="1430521"/>
            <a:ext cx="6855844" cy="4174365"/>
            <a:chOff x="564069" y="1341818"/>
            <a:chExt cx="6855844" cy="4174365"/>
          </a:xfrm>
        </p:grpSpPr>
        <p:sp>
          <p:nvSpPr>
            <p:cNvPr id="25" name="Rectangle 24">
              <a:extLst>
                <a:ext uri="{FF2B5EF4-FFF2-40B4-BE49-F238E27FC236}">
                  <a16:creationId xmlns:a16="http://schemas.microsoft.com/office/drawing/2014/main" id="{6F293C86-0DFC-ABF6-8EF3-E6A017700B98}"/>
                </a:ext>
              </a:extLst>
            </p:cNvPr>
            <p:cNvSpPr/>
            <p:nvPr/>
          </p:nvSpPr>
          <p:spPr>
            <a:xfrm>
              <a:off x="564069" y="1420677"/>
              <a:ext cx="2740324" cy="707886"/>
            </a:xfrm>
            <a:prstGeom prst="rect">
              <a:avLst/>
            </a:prstGeom>
            <a:solidFill>
              <a:srgbClr val="EAB67C"/>
            </a:solidFill>
            <a:ln>
              <a:solidFill>
                <a:srgbClr val="EAB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E8F0B5-F353-FB0D-2616-1E9B84B70737}"/>
                </a:ext>
              </a:extLst>
            </p:cNvPr>
            <p:cNvSpPr txBox="1"/>
            <p:nvPr/>
          </p:nvSpPr>
          <p:spPr>
            <a:xfrm>
              <a:off x="695851" y="1557248"/>
              <a:ext cx="2330110" cy="477054"/>
            </a:xfrm>
            <a:prstGeom prst="rect">
              <a:avLst/>
            </a:prstGeom>
            <a:noFill/>
          </p:spPr>
          <p:txBody>
            <a:bodyPr wrap="square" rtlCol="0">
              <a:spAutoFit/>
            </a:bodyPr>
            <a:lstStyle/>
            <a:p>
              <a:r>
                <a:rPr lang="en-US" sz="2500" b="1">
                  <a:solidFill>
                    <a:schemeClr val="bg1"/>
                  </a:solidFill>
                  <a:latin typeface="Arial" panose="020B0604020202020204" pitchFamily="34" charset="0"/>
                  <a:cs typeface="Arial" panose="020B0604020202020204" pitchFamily="34" charset="0"/>
                </a:rPr>
                <a:t>HOẠT ĐỘNG </a:t>
              </a:r>
            </a:p>
          </p:txBody>
        </p:sp>
        <p:sp>
          <p:nvSpPr>
            <p:cNvPr id="28" name="TextBox 27">
              <a:extLst>
                <a:ext uri="{FF2B5EF4-FFF2-40B4-BE49-F238E27FC236}">
                  <a16:creationId xmlns:a16="http://schemas.microsoft.com/office/drawing/2014/main" id="{E272D97C-75EB-06E8-E850-59441372ACAA}"/>
                </a:ext>
              </a:extLst>
            </p:cNvPr>
            <p:cNvSpPr txBox="1"/>
            <p:nvPr/>
          </p:nvSpPr>
          <p:spPr>
            <a:xfrm>
              <a:off x="3764292" y="1557248"/>
              <a:ext cx="3439147" cy="477054"/>
            </a:xfrm>
            <a:prstGeom prst="rect">
              <a:avLst/>
            </a:prstGeom>
            <a:noFill/>
          </p:spPr>
          <p:txBody>
            <a:bodyPr wrap="square" rtlCol="0">
              <a:spAutoFit/>
            </a:bodyPr>
            <a:lstStyle/>
            <a:p>
              <a:r>
                <a:rPr lang="en-US" sz="2500" b="1">
                  <a:solidFill>
                    <a:schemeClr val="accent2">
                      <a:lumMod val="75000"/>
                    </a:schemeClr>
                  </a:solidFill>
                  <a:latin typeface="Arial" panose="020B0604020202020204" pitchFamily="34" charset="0"/>
                  <a:cs typeface="Arial" panose="020B0604020202020204" pitchFamily="34" charset="0"/>
                </a:rPr>
                <a:t>So sánh hai khổ thơ </a:t>
              </a:r>
            </a:p>
          </p:txBody>
        </p:sp>
        <p:sp>
          <p:nvSpPr>
            <p:cNvPr id="31" name="TextBox 30">
              <a:extLst>
                <a:ext uri="{FF2B5EF4-FFF2-40B4-BE49-F238E27FC236}">
                  <a16:creationId xmlns:a16="http://schemas.microsoft.com/office/drawing/2014/main" id="{4BE941A7-1290-4E5C-C5EA-EF599ED0F812}"/>
                </a:ext>
              </a:extLst>
            </p:cNvPr>
            <p:cNvSpPr txBox="1"/>
            <p:nvPr/>
          </p:nvSpPr>
          <p:spPr>
            <a:xfrm>
              <a:off x="564069" y="2374465"/>
              <a:ext cx="6855844" cy="2915606"/>
            </a:xfrm>
            <a:prstGeom prst="rect">
              <a:avLst/>
            </a:prstGeom>
            <a:noFill/>
          </p:spPr>
          <p:txBody>
            <a:bodyPr wrap="square">
              <a:spAutoFit/>
            </a:bodyPr>
            <a:lstStyle/>
            <a:p>
              <a:pPr algn="just">
                <a:lnSpc>
                  <a:spcPct val="150000"/>
                </a:lnSpc>
              </a:pPr>
              <a:r>
                <a:rPr lang="vi-VN" sz="2500"/>
                <a:t>Em hãy đọc và quan sát hai khổ thơ trong Hình 43. Câu thơ nào được lặp lại nhiều lần? Theo em, trong phần mềm soạn thảo văn bản, có cách nào để soạn thảo các phần văn bản giống nhau mà không phải gõ nhiều lần?</a:t>
              </a:r>
              <a:endParaRPr lang="en-US" sz="2500"/>
            </a:p>
          </p:txBody>
        </p:sp>
        <p:sp>
          <p:nvSpPr>
            <p:cNvPr id="32" name="Rectangle 31">
              <a:extLst>
                <a:ext uri="{FF2B5EF4-FFF2-40B4-BE49-F238E27FC236}">
                  <a16:creationId xmlns:a16="http://schemas.microsoft.com/office/drawing/2014/main" id="{DDC712F7-DFE8-FB9C-B14A-E40240F6F25C}"/>
                </a:ext>
              </a:extLst>
            </p:cNvPr>
            <p:cNvSpPr/>
            <p:nvPr/>
          </p:nvSpPr>
          <p:spPr>
            <a:xfrm>
              <a:off x="564069" y="1420677"/>
              <a:ext cx="6855844" cy="4095506"/>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a:extLst>
                <a:ext uri="{FF2B5EF4-FFF2-40B4-BE49-F238E27FC236}">
                  <a16:creationId xmlns:a16="http://schemas.microsoft.com/office/drawing/2014/main" id="{87A4E2BC-DAE0-CC4F-7692-1BB071FCD1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826085" y="1341818"/>
              <a:ext cx="956614" cy="907915"/>
            </a:xfrm>
            <a:prstGeom prst="rect">
              <a:avLst/>
            </a:prstGeom>
          </p:spPr>
        </p:pic>
      </p:grpSp>
    </p:spTree>
    <p:extLst>
      <p:ext uri="{BB962C8B-B14F-4D97-AF65-F5344CB8AC3E}">
        <p14:creationId xmlns:p14="http://schemas.microsoft.com/office/powerpoint/2010/main" val="3388425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13" name="TextBox 12">
            <a:extLst>
              <a:ext uri="{FF2B5EF4-FFF2-40B4-BE49-F238E27FC236}">
                <a16:creationId xmlns:a16="http://schemas.microsoft.com/office/drawing/2014/main" id="{059F9435-FBC1-9E35-AE15-A5082AD56A5D}"/>
              </a:ext>
            </a:extLst>
          </p:cNvPr>
          <p:cNvSpPr txBox="1"/>
          <p:nvPr/>
        </p:nvSpPr>
        <p:spPr>
          <a:xfrm>
            <a:off x="3546894" y="326652"/>
            <a:ext cx="5098211" cy="707886"/>
          </a:xfrm>
          <a:prstGeom prst="rect">
            <a:avLst/>
          </a:prstGeom>
          <a:noFill/>
        </p:spPr>
        <p:txBody>
          <a:bodyPr wrap="square" rtlCol="0">
            <a:spAutoFit/>
          </a:bodyPr>
          <a:lstStyle/>
          <a:p>
            <a:pPr algn="ctr"/>
            <a:r>
              <a:rPr lang="en-US" sz="4000" b="1">
                <a:solidFill>
                  <a:schemeClr val="accent5">
                    <a:lumMod val="75000"/>
                  </a:schemeClr>
                </a:solidFill>
                <a:latin typeface="Arial" panose="020B0604020202020204" pitchFamily="34" charset="0"/>
                <a:cs typeface="Arial" panose="020B0604020202020204" pitchFamily="34" charset="0"/>
              </a:rPr>
              <a:t>KHỞI ĐỘNG  </a:t>
            </a:r>
          </a:p>
        </p:txBody>
      </p:sp>
      <p:grpSp>
        <p:nvGrpSpPr>
          <p:cNvPr id="21" name="Group 20">
            <a:extLst>
              <a:ext uri="{FF2B5EF4-FFF2-40B4-BE49-F238E27FC236}">
                <a16:creationId xmlns:a16="http://schemas.microsoft.com/office/drawing/2014/main" id="{AD97F6CD-4B2C-8184-CF16-250C3B32031B}"/>
              </a:ext>
            </a:extLst>
          </p:cNvPr>
          <p:cNvGrpSpPr/>
          <p:nvPr/>
        </p:nvGrpSpPr>
        <p:grpSpPr>
          <a:xfrm>
            <a:off x="796505" y="1034538"/>
            <a:ext cx="4118905" cy="4867502"/>
            <a:chOff x="7486275" y="995249"/>
            <a:chExt cx="4118905" cy="4867502"/>
          </a:xfrm>
        </p:grpSpPr>
        <p:pic>
          <p:nvPicPr>
            <p:cNvPr id="20" name="Picture 19">
              <a:extLst>
                <a:ext uri="{FF2B5EF4-FFF2-40B4-BE49-F238E27FC236}">
                  <a16:creationId xmlns:a16="http://schemas.microsoft.com/office/drawing/2014/main" id="{4A89A73C-E1DA-BAE9-7EF6-4E81A12A57F6}"/>
                </a:ext>
              </a:extLst>
            </p:cNvPr>
            <p:cNvPicPr>
              <a:picLocks noChangeAspect="1"/>
            </p:cNvPicPr>
            <p:nvPr/>
          </p:nvPicPr>
          <p:blipFill>
            <a:blip r:embed="rId4"/>
            <a:stretch>
              <a:fillRect/>
            </a:stretch>
          </p:blipFill>
          <p:spPr>
            <a:xfrm>
              <a:off x="7486275" y="1430521"/>
              <a:ext cx="2865423" cy="4432230"/>
            </a:xfrm>
            <a:prstGeom prst="rect">
              <a:avLst/>
            </a:prstGeom>
          </p:spPr>
        </p:pic>
        <p:pic>
          <p:nvPicPr>
            <p:cNvPr id="15" name="Picture 14">
              <a:extLst>
                <a:ext uri="{FF2B5EF4-FFF2-40B4-BE49-F238E27FC236}">
                  <a16:creationId xmlns:a16="http://schemas.microsoft.com/office/drawing/2014/main" id="{3A49D4BB-CE90-1386-C7D4-2AE3CC158D2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125" y1="59500" x2="20125" y2="59500"/>
                          <a14:foregroundMark x1="13125" y1="61125" x2="13125" y2="61125"/>
                          <a14:foregroundMark x1="62125" y1="66500" x2="62125" y2="66500"/>
                          <a14:foregroundMark x1="81000" y1="59500" x2="81000" y2="59500"/>
                          <a14:foregroundMark x1="16875" y1="81625" x2="16875" y2="81625"/>
                          <a14:foregroundMark x1="23375" y1="78375" x2="23375" y2="78375"/>
                          <a14:foregroundMark x1="25000" y1="73500" x2="25000" y2="73500"/>
                          <a14:foregroundMark x1="21750" y1="74000" x2="44875" y2="84250"/>
                          <a14:foregroundMark x1="18000" y1="76750" x2="40000" y2="85875"/>
                          <a14:foregroundMark x1="43750" y1="80500" x2="84750" y2="82625"/>
                          <a14:foregroundMark x1="77750" y1="61125" x2="77750" y2="61125"/>
                          <a14:foregroundMark x1="81000" y1="59500" x2="81000" y2="59500"/>
                          <a14:foregroundMark x1="76625" y1="60625" x2="76625" y2="60625"/>
                          <a14:foregroundMark x1="79375" y1="60625" x2="79375" y2="60625"/>
                          <a14:foregroundMark x1="79875" y1="60625" x2="79875" y2="60625"/>
                          <a14:foregroundMark x1="14125" y1="61125" x2="26000" y2="58375"/>
                        </a14:backgroundRemoval>
                      </a14:imgEffect>
                    </a14:imgLayer>
                  </a14:imgProps>
                </a:ext>
                <a:ext uri="{28A0092B-C50C-407E-A947-70E740481C1C}">
                  <a14:useLocalDpi xmlns:a14="http://schemas.microsoft.com/office/drawing/2010/main" val="0"/>
                </a:ext>
              </a:extLst>
            </a:blip>
            <a:stretch>
              <a:fillRect/>
            </a:stretch>
          </p:blipFill>
          <p:spPr>
            <a:xfrm>
              <a:off x="10004125" y="995249"/>
              <a:ext cx="1601055" cy="1601055"/>
            </a:xfrm>
            <a:prstGeom prst="rect">
              <a:avLst/>
            </a:prstGeom>
          </p:spPr>
        </p:pic>
      </p:grpSp>
      <p:sp>
        <p:nvSpPr>
          <p:cNvPr id="2" name="Speech Bubble: Rectangle with Corners Rounded 1">
            <a:extLst>
              <a:ext uri="{FF2B5EF4-FFF2-40B4-BE49-F238E27FC236}">
                <a16:creationId xmlns:a16="http://schemas.microsoft.com/office/drawing/2014/main" id="{980ED2C6-408B-65E2-BBE8-34B7E9731935}"/>
              </a:ext>
            </a:extLst>
          </p:cNvPr>
          <p:cNvSpPr/>
          <p:nvPr/>
        </p:nvSpPr>
        <p:spPr>
          <a:xfrm>
            <a:off x="5443269" y="1815451"/>
            <a:ext cx="5952226" cy="1388853"/>
          </a:xfrm>
          <a:prstGeom prst="wedgeRoundRectCallout">
            <a:avLst>
              <a:gd name="adj1" fmla="val -56920"/>
              <a:gd name="adj2" fmla="val 4573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Câu thơ “Trăng ơi… từ đâu đến?” được lặp lại nhiều lần</a:t>
            </a:r>
          </a:p>
        </p:txBody>
      </p:sp>
      <p:sp>
        <p:nvSpPr>
          <p:cNvPr id="4" name="Speech Bubble: Rectangle with Corners Rounded 3">
            <a:extLst>
              <a:ext uri="{FF2B5EF4-FFF2-40B4-BE49-F238E27FC236}">
                <a16:creationId xmlns:a16="http://schemas.microsoft.com/office/drawing/2014/main" id="{5C89B3E7-12DF-E2CE-694D-7B4939236B36}"/>
              </a:ext>
            </a:extLst>
          </p:cNvPr>
          <p:cNvSpPr/>
          <p:nvPr/>
        </p:nvSpPr>
        <p:spPr>
          <a:xfrm>
            <a:off x="5443269" y="3710166"/>
            <a:ext cx="5952226" cy="1388853"/>
          </a:xfrm>
          <a:prstGeom prst="wedgeRoundRectCallout">
            <a:avLst>
              <a:gd name="adj1" fmla="val -55616"/>
              <a:gd name="adj2" fmla="val -48680"/>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Có thể sao chép các phần văn bản giống nhau </a:t>
            </a:r>
          </a:p>
        </p:txBody>
      </p:sp>
    </p:spTree>
    <p:extLst>
      <p:ext uri="{BB962C8B-B14F-4D97-AF65-F5344CB8AC3E}">
        <p14:creationId xmlns:p14="http://schemas.microsoft.com/office/powerpoint/2010/main" val="11166816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4AE9C480-E63B-471B-7465-D75C4A2F82F4}"/>
              </a:ext>
            </a:extLst>
          </p:cNvPr>
          <p:cNvSpPr/>
          <p:nvPr/>
        </p:nvSpPr>
        <p:spPr>
          <a:xfrm>
            <a:off x="-428445" y="4948142"/>
            <a:ext cx="13048890" cy="4278702"/>
          </a:xfrm>
          <a:prstGeom prst="ellipse">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4">
            <a:extLst>
              <a:ext uri="{FF2B5EF4-FFF2-40B4-BE49-F238E27FC236}">
                <a16:creationId xmlns:a16="http://schemas.microsoft.com/office/drawing/2014/main" id="{A017B772-4CC4-B2AD-AF45-4035E95968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731149">
            <a:off x="511705" y="3696481"/>
            <a:ext cx="2420344" cy="2211589"/>
          </a:xfrm>
          <a:prstGeom prst="rect">
            <a:avLst/>
          </a:prstGeom>
        </p:spPr>
      </p:pic>
      <p:pic>
        <p:nvPicPr>
          <p:cNvPr id="16" name="Picture 14">
            <a:extLst>
              <a:ext uri="{FF2B5EF4-FFF2-40B4-BE49-F238E27FC236}">
                <a16:creationId xmlns:a16="http://schemas.microsoft.com/office/drawing/2014/main" id="{A5D0F0FA-8904-0AC6-8CA4-EC29E17A4D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50494">
            <a:off x="9074865" y="3741844"/>
            <a:ext cx="2420344" cy="2211589"/>
          </a:xfrm>
          <a:prstGeom prst="rect">
            <a:avLst/>
          </a:prstGeom>
        </p:spPr>
      </p:pic>
      <p:pic>
        <p:nvPicPr>
          <p:cNvPr id="17" name="Picture 16">
            <a:extLst>
              <a:ext uri="{FF2B5EF4-FFF2-40B4-BE49-F238E27FC236}">
                <a16:creationId xmlns:a16="http://schemas.microsoft.com/office/drawing/2014/main" id="{DFF81E71-E9AE-A194-F5F6-3DAF9823B30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672527" y="6266278"/>
            <a:ext cx="770577" cy="949586"/>
          </a:xfrm>
          <a:prstGeom prst="rect">
            <a:avLst/>
          </a:prstGeom>
        </p:spPr>
      </p:pic>
      <p:pic>
        <p:nvPicPr>
          <p:cNvPr id="18" name="Picture 16">
            <a:extLst>
              <a:ext uri="{FF2B5EF4-FFF2-40B4-BE49-F238E27FC236}">
                <a16:creationId xmlns:a16="http://schemas.microsoft.com/office/drawing/2014/main" id="{54807C13-D46E-16D3-79D1-DD32440C82F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rot="1973098">
            <a:off x="3582377" y="5809613"/>
            <a:ext cx="741154" cy="913328"/>
          </a:xfrm>
          <a:prstGeom prst="rect">
            <a:avLst/>
          </a:prstGeom>
        </p:spPr>
      </p:pic>
      <p:pic>
        <p:nvPicPr>
          <p:cNvPr id="19" name="Picture 16">
            <a:extLst>
              <a:ext uri="{FF2B5EF4-FFF2-40B4-BE49-F238E27FC236}">
                <a16:creationId xmlns:a16="http://schemas.microsoft.com/office/drawing/2014/main" id="{B693B7FC-A57E-A862-695B-52B34C33F2AF}"/>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5870560" y="5195899"/>
            <a:ext cx="592244" cy="729825"/>
          </a:xfrm>
          <a:prstGeom prst="rect">
            <a:avLst/>
          </a:prstGeom>
        </p:spPr>
      </p:pic>
      <p:pic>
        <p:nvPicPr>
          <p:cNvPr id="20" name="Picture 16">
            <a:extLst>
              <a:ext uri="{FF2B5EF4-FFF2-40B4-BE49-F238E27FC236}">
                <a16:creationId xmlns:a16="http://schemas.microsoft.com/office/drawing/2014/main" id="{9FE70DCC-1140-0CD8-C941-01F14E22530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rot="1122745">
            <a:off x="7511828" y="6257280"/>
            <a:ext cx="639310" cy="787825"/>
          </a:xfrm>
          <a:prstGeom prst="rect">
            <a:avLst/>
          </a:prstGeom>
        </p:spPr>
      </p:pic>
      <p:pic>
        <p:nvPicPr>
          <p:cNvPr id="21" name="Picture 16">
            <a:extLst>
              <a:ext uri="{FF2B5EF4-FFF2-40B4-BE49-F238E27FC236}">
                <a16:creationId xmlns:a16="http://schemas.microsoft.com/office/drawing/2014/main" id="{BA95640F-6878-CD47-B12E-7DD9529AB2C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48267"/>
          <a:stretch/>
        </p:blipFill>
        <p:spPr>
          <a:xfrm>
            <a:off x="10471346" y="6224781"/>
            <a:ext cx="668196" cy="823421"/>
          </a:xfrm>
          <a:prstGeom prst="rect">
            <a:avLst/>
          </a:prstGeom>
        </p:spPr>
      </p:pic>
      <p:pic>
        <p:nvPicPr>
          <p:cNvPr id="23" name="Picture 22">
            <a:extLst>
              <a:ext uri="{FF2B5EF4-FFF2-40B4-BE49-F238E27FC236}">
                <a16:creationId xmlns:a16="http://schemas.microsoft.com/office/drawing/2014/main" id="{74BA41CF-41C9-FE7C-12FD-75870B38C6B6}"/>
              </a:ext>
            </a:extLst>
          </p:cNvPr>
          <p:cNvPicPr>
            <a:picLocks noChangeAspect="1"/>
          </p:cNvPicPr>
          <p:nvPr/>
        </p:nvPicPr>
        <p:blipFill>
          <a:blip r:embed="rId6">
            <a:alphaModFix amt="35000"/>
          </a:blip>
          <a:stretch>
            <a:fillRect/>
          </a:stretch>
        </p:blipFill>
        <p:spPr>
          <a:xfrm>
            <a:off x="672527" y="263280"/>
            <a:ext cx="963251" cy="957155"/>
          </a:xfrm>
          <a:prstGeom prst="rect">
            <a:avLst/>
          </a:prstGeom>
        </p:spPr>
      </p:pic>
      <p:pic>
        <p:nvPicPr>
          <p:cNvPr id="24" name="Picture 23">
            <a:extLst>
              <a:ext uri="{FF2B5EF4-FFF2-40B4-BE49-F238E27FC236}">
                <a16:creationId xmlns:a16="http://schemas.microsoft.com/office/drawing/2014/main" id="{E49D86A0-9AB1-311C-8F59-A1282CEE2438}"/>
              </a:ext>
            </a:extLst>
          </p:cNvPr>
          <p:cNvPicPr>
            <a:picLocks noChangeAspect="1"/>
          </p:cNvPicPr>
          <p:nvPr/>
        </p:nvPicPr>
        <p:blipFill>
          <a:blip r:embed="rId6">
            <a:alphaModFix amt="35000"/>
          </a:blip>
          <a:stretch>
            <a:fillRect/>
          </a:stretch>
        </p:blipFill>
        <p:spPr>
          <a:xfrm>
            <a:off x="10795675" y="2874090"/>
            <a:ext cx="963251" cy="957155"/>
          </a:xfrm>
          <a:prstGeom prst="rect">
            <a:avLst/>
          </a:prstGeom>
        </p:spPr>
      </p:pic>
      <p:pic>
        <p:nvPicPr>
          <p:cNvPr id="25" name="Picture 24">
            <a:extLst>
              <a:ext uri="{FF2B5EF4-FFF2-40B4-BE49-F238E27FC236}">
                <a16:creationId xmlns:a16="http://schemas.microsoft.com/office/drawing/2014/main" id="{AF635754-5110-7CFA-7554-B14879D83270}"/>
              </a:ext>
            </a:extLst>
          </p:cNvPr>
          <p:cNvPicPr>
            <a:picLocks noChangeAspect="1"/>
          </p:cNvPicPr>
          <p:nvPr/>
        </p:nvPicPr>
        <p:blipFill>
          <a:blip r:embed="rId6">
            <a:alphaModFix amt="35000"/>
          </a:blip>
          <a:stretch>
            <a:fillRect/>
          </a:stretch>
        </p:blipFill>
        <p:spPr>
          <a:xfrm>
            <a:off x="9842193" y="-274708"/>
            <a:ext cx="963251" cy="957155"/>
          </a:xfrm>
          <a:prstGeom prst="rect">
            <a:avLst/>
          </a:prstGeom>
        </p:spPr>
      </p:pic>
      <p:pic>
        <p:nvPicPr>
          <p:cNvPr id="26" name="Picture 25">
            <a:extLst>
              <a:ext uri="{FF2B5EF4-FFF2-40B4-BE49-F238E27FC236}">
                <a16:creationId xmlns:a16="http://schemas.microsoft.com/office/drawing/2014/main" id="{6474E552-6AF5-629F-9CC6-8FB5DF123FB0}"/>
              </a:ext>
            </a:extLst>
          </p:cNvPr>
          <p:cNvPicPr>
            <a:picLocks noChangeAspect="1"/>
          </p:cNvPicPr>
          <p:nvPr/>
        </p:nvPicPr>
        <p:blipFill>
          <a:blip r:embed="rId6">
            <a:alphaModFix amt="35000"/>
          </a:blip>
          <a:stretch>
            <a:fillRect/>
          </a:stretch>
        </p:blipFill>
        <p:spPr>
          <a:xfrm>
            <a:off x="49945" y="2941358"/>
            <a:ext cx="963251" cy="957155"/>
          </a:xfrm>
          <a:prstGeom prst="rect">
            <a:avLst/>
          </a:prstGeom>
        </p:spPr>
      </p:pic>
      <p:sp>
        <p:nvSpPr>
          <p:cNvPr id="28" name="TextBox 27">
            <a:extLst>
              <a:ext uri="{FF2B5EF4-FFF2-40B4-BE49-F238E27FC236}">
                <a16:creationId xmlns:a16="http://schemas.microsoft.com/office/drawing/2014/main" id="{81957B89-3470-59CC-5A37-3F318E8CA552}"/>
              </a:ext>
            </a:extLst>
          </p:cNvPr>
          <p:cNvSpPr txBox="1"/>
          <p:nvPr/>
        </p:nvSpPr>
        <p:spPr>
          <a:xfrm>
            <a:off x="334198" y="762716"/>
            <a:ext cx="11523603" cy="2691250"/>
          </a:xfrm>
          <a:prstGeom prst="rect">
            <a:avLst/>
          </a:prstGeom>
          <a:noFill/>
        </p:spPr>
        <p:txBody>
          <a:bodyPr wrap="square">
            <a:spAutoFit/>
          </a:bodyPr>
          <a:lstStyle/>
          <a:p>
            <a:pPr algn="ctr">
              <a:lnSpc>
                <a:spcPct val="150000"/>
              </a:lnSpc>
            </a:pPr>
            <a:r>
              <a:rPr lang="en-US" sz="6000" b="1">
                <a:solidFill>
                  <a:srgbClr val="F0746E"/>
                </a:solidFill>
                <a:latin typeface="Arial" panose="020B0604020202020204" pitchFamily="34" charset="0"/>
                <a:cs typeface="Arial" panose="020B0604020202020204" pitchFamily="34" charset="0"/>
              </a:rPr>
              <a:t>BÀI 11. </a:t>
            </a:r>
          </a:p>
          <a:p>
            <a:pPr algn="ctr">
              <a:lnSpc>
                <a:spcPct val="150000"/>
              </a:lnSpc>
            </a:pPr>
            <a:r>
              <a:rPr lang="en-US" sz="6000" b="1">
                <a:solidFill>
                  <a:srgbClr val="F0746E"/>
                </a:solidFill>
                <a:latin typeface="Arial" panose="020B0604020202020204" pitchFamily="34" charset="0"/>
                <a:cs typeface="Arial" panose="020B0604020202020204" pitchFamily="34" charset="0"/>
              </a:rPr>
              <a:t>CHỈNH SỬA VĂN BẢN</a:t>
            </a:r>
          </a:p>
        </p:txBody>
      </p:sp>
    </p:spTree>
    <p:extLst>
      <p:ext uri="{BB962C8B-B14F-4D97-AF65-F5344CB8AC3E}">
        <p14:creationId xmlns:p14="http://schemas.microsoft.com/office/powerpoint/2010/main" val="5780544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4042D2-F0B1-CBD4-965A-1DBBF88C049B}"/>
              </a:ext>
            </a:extLst>
          </p:cNvPr>
          <p:cNvSpPr/>
          <p:nvPr/>
        </p:nvSpPr>
        <p:spPr>
          <a:xfrm rot="21068986">
            <a:off x="-887522" y="5588268"/>
            <a:ext cx="10862317" cy="25361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B4C9DD4-C5ED-A9AF-F285-66E0EAD07E2C}"/>
              </a:ext>
            </a:extLst>
          </p:cNvPr>
          <p:cNvSpPr/>
          <p:nvPr/>
        </p:nvSpPr>
        <p:spPr>
          <a:xfrm rot="522805">
            <a:off x="7790099" y="-675141"/>
            <a:ext cx="5633049" cy="924675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9">
            <a:extLst>
              <a:ext uri="{FF2B5EF4-FFF2-40B4-BE49-F238E27FC236}">
                <a16:creationId xmlns:a16="http://schemas.microsoft.com/office/drawing/2014/main" id="{D5D83DD5-3C82-5867-F371-BAF0A2048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18866" y="2383194"/>
            <a:ext cx="4691937" cy="4537494"/>
          </a:xfrm>
          <a:prstGeom prst="rect">
            <a:avLst/>
          </a:prstGeom>
        </p:spPr>
      </p:pic>
      <p:sp>
        <p:nvSpPr>
          <p:cNvPr id="11" name="TextBox 10">
            <a:extLst>
              <a:ext uri="{FF2B5EF4-FFF2-40B4-BE49-F238E27FC236}">
                <a16:creationId xmlns:a16="http://schemas.microsoft.com/office/drawing/2014/main" id="{FAFB9743-E07E-9882-5667-3C86D04213B1}"/>
              </a:ext>
            </a:extLst>
          </p:cNvPr>
          <p:cNvSpPr txBox="1"/>
          <p:nvPr/>
        </p:nvSpPr>
        <p:spPr>
          <a:xfrm>
            <a:off x="719092" y="483020"/>
            <a:ext cx="6063449" cy="707886"/>
          </a:xfrm>
          <a:prstGeom prst="rect">
            <a:avLst/>
          </a:prstGeom>
          <a:noFill/>
        </p:spPr>
        <p:txBody>
          <a:bodyPr wrap="square" rtlCol="0">
            <a:spAutoFit/>
          </a:bodyPr>
          <a:lstStyle/>
          <a:p>
            <a:pPr algn="ctr"/>
            <a:r>
              <a:rPr lang="en-US" sz="4000" b="1">
                <a:solidFill>
                  <a:srgbClr val="FF5555"/>
                </a:solidFill>
                <a:latin typeface="Arial" panose="020B0604020202020204" pitchFamily="34" charset="0"/>
                <a:cs typeface="Arial" panose="020B0604020202020204" pitchFamily="34" charset="0"/>
              </a:rPr>
              <a:t>NỘI DUNG BÀI HỌC </a:t>
            </a:r>
          </a:p>
        </p:txBody>
      </p:sp>
      <p:grpSp>
        <p:nvGrpSpPr>
          <p:cNvPr id="15" name="Group 14">
            <a:extLst>
              <a:ext uri="{FF2B5EF4-FFF2-40B4-BE49-F238E27FC236}">
                <a16:creationId xmlns:a16="http://schemas.microsoft.com/office/drawing/2014/main" id="{199AF021-CA64-7CCC-20E1-92FF663E8FF9}"/>
              </a:ext>
            </a:extLst>
          </p:cNvPr>
          <p:cNvGrpSpPr/>
          <p:nvPr/>
        </p:nvGrpSpPr>
        <p:grpSpPr>
          <a:xfrm>
            <a:off x="488863" y="1573113"/>
            <a:ext cx="7003506" cy="1391728"/>
            <a:chOff x="488863" y="1394366"/>
            <a:chExt cx="7003506" cy="1391728"/>
          </a:xfrm>
        </p:grpSpPr>
        <p:sp>
          <p:nvSpPr>
            <p:cNvPr id="13" name="Oval 12">
              <a:extLst>
                <a:ext uri="{FF2B5EF4-FFF2-40B4-BE49-F238E27FC236}">
                  <a16:creationId xmlns:a16="http://schemas.microsoft.com/office/drawing/2014/main" id="{0CAB4A89-28CD-0735-0B8E-8C451DF82903}"/>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21E0D94F-CF6F-378F-018B-CCC3A1043813}"/>
                </a:ext>
              </a:extLst>
            </p:cNvPr>
            <p:cNvSpPr txBox="1"/>
            <p:nvPr/>
          </p:nvSpPr>
          <p:spPr>
            <a:xfrm>
              <a:off x="1594903" y="1394366"/>
              <a:ext cx="5897466" cy="1391728"/>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Sao chép, di chuyển một phần văn bản </a:t>
              </a:r>
            </a:p>
          </p:txBody>
        </p:sp>
      </p:grpSp>
      <p:grpSp>
        <p:nvGrpSpPr>
          <p:cNvPr id="16" name="Group 15">
            <a:extLst>
              <a:ext uri="{FF2B5EF4-FFF2-40B4-BE49-F238E27FC236}">
                <a16:creationId xmlns:a16="http://schemas.microsoft.com/office/drawing/2014/main" id="{A0DF7834-FC95-E5F9-2C54-45A6803F3C9D}"/>
              </a:ext>
            </a:extLst>
          </p:cNvPr>
          <p:cNvGrpSpPr/>
          <p:nvPr/>
        </p:nvGrpSpPr>
        <p:grpSpPr>
          <a:xfrm>
            <a:off x="488863" y="3739125"/>
            <a:ext cx="7003506" cy="771949"/>
            <a:chOff x="488863" y="1771648"/>
            <a:chExt cx="7003506" cy="771949"/>
          </a:xfrm>
        </p:grpSpPr>
        <p:sp>
          <p:nvSpPr>
            <p:cNvPr id="17" name="Oval 16">
              <a:extLst>
                <a:ext uri="{FF2B5EF4-FFF2-40B4-BE49-F238E27FC236}">
                  <a16:creationId xmlns:a16="http://schemas.microsoft.com/office/drawing/2014/main" id="{8532E062-42DA-6C14-1479-0E3AC1B5C011}"/>
                </a:ext>
              </a:extLst>
            </p:cNvPr>
            <p:cNvSpPr/>
            <p:nvPr/>
          </p:nvSpPr>
          <p:spPr>
            <a:xfrm>
              <a:off x="488863" y="1806750"/>
              <a:ext cx="736847" cy="736847"/>
            </a:xfrm>
            <a:prstGeom prst="ellipse">
              <a:avLst/>
            </a:prstGeom>
            <a:solidFill>
              <a:srgbClr val="7E9DC3"/>
            </a:solidFill>
            <a:ln>
              <a:solidFill>
                <a:srgbClr val="7E9D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1"/>
                  </a:solidFill>
                  <a:latin typeface="Arial" panose="020B0604020202020204" pitchFamily="34" charset="0"/>
                  <a:cs typeface="Arial" panose="020B0604020202020204" pitchFamily="34" charset="0"/>
                </a:rPr>
                <a:t>2</a:t>
              </a:r>
            </a:p>
          </p:txBody>
        </p:sp>
        <p:sp>
          <p:nvSpPr>
            <p:cNvPr id="18" name="TextBox 17">
              <a:extLst>
                <a:ext uri="{FF2B5EF4-FFF2-40B4-BE49-F238E27FC236}">
                  <a16:creationId xmlns:a16="http://schemas.microsoft.com/office/drawing/2014/main" id="{9266BE18-A361-C01C-84AA-DCB7C6250335}"/>
                </a:ext>
              </a:extLst>
            </p:cNvPr>
            <p:cNvSpPr txBox="1"/>
            <p:nvPr/>
          </p:nvSpPr>
          <p:spPr>
            <a:xfrm>
              <a:off x="1594903" y="1771648"/>
              <a:ext cx="5897466" cy="699230"/>
            </a:xfrm>
            <a:prstGeom prst="rect">
              <a:avLst/>
            </a:prstGeom>
            <a:noFill/>
          </p:spPr>
          <p:txBody>
            <a:bodyPr wrap="square" rtlCol="0">
              <a:spAutoFit/>
            </a:bodyPr>
            <a:lstStyle/>
            <a:p>
              <a:pPr>
                <a:lnSpc>
                  <a:spcPct val="150000"/>
                </a:lnSpc>
              </a:pPr>
              <a:r>
                <a:rPr lang="en-US" sz="3000" b="1">
                  <a:latin typeface="Arial" panose="020B0604020202020204" pitchFamily="34" charset="0"/>
                  <a:cs typeface="Arial" panose="020B0604020202020204" pitchFamily="34" charset="0"/>
                </a:rPr>
                <a:t>Thực hành </a:t>
              </a:r>
            </a:p>
          </p:txBody>
        </p:sp>
      </p:grpSp>
    </p:spTree>
    <p:extLst>
      <p:ext uri="{BB962C8B-B14F-4D97-AF65-F5344CB8AC3E}">
        <p14:creationId xmlns:p14="http://schemas.microsoft.com/office/powerpoint/2010/main" val="1766365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A42EE7-7C90-C2E0-81B0-D9739ACEF7D8}"/>
              </a:ext>
            </a:extLst>
          </p:cNvPr>
          <p:cNvSpPr/>
          <p:nvPr/>
        </p:nvSpPr>
        <p:spPr>
          <a:xfrm rot="20505247">
            <a:off x="3046633" y="4971264"/>
            <a:ext cx="9842739" cy="5106838"/>
          </a:xfrm>
          <a:prstGeom prst="rect">
            <a:avLst/>
          </a:prstGeom>
          <a:solidFill>
            <a:srgbClr val="FEDDDF"/>
          </a:solidFill>
          <a:ln>
            <a:solidFill>
              <a:srgbClr val="FEDD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533CD66-D953-1814-90B1-B1C4CB25923C}"/>
              </a:ext>
            </a:extLst>
          </p:cNvPr>
          <p:cNvSpPr/>
          <p:nvPr/>
        </p:nvSpPr>
        <p:spPr>
          <a:xfrm rot="2063529">
            <a:off x="9590954" y="1125472"/>
            <a:ext cx="9842739" cy="5106838"/>
          </a:xfrm>
          <a:prstGeom prst="rect">
            <a:avLst/>
          </a:prstGeom>
          <a:solidFill>
            <a:srgbClr val="C4DCF8"/>
          </a:solidFill>
          <a:ln>
            <a:solidFill>
              <a:srgbClr val="C4DC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5">
            <a:extLst>
              <a:ext uri="{FF2B5EF4-FFF2-40B4-BE49-F238E27FC236}">
                <a16:creationId xmlns:a16="http://schemas.microsoft.com/office/drawing/2014/main" id="{E2304D26-4F4C-BFB6-2C43-8957EE8B5E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9251374" y="2915376"/>
            <a:ext cx="892035" cy="1027248"/>
          </a:xfrm>
          <a:prstGeom prst="rect">
            <a:avLst/>
          </a:prstGeom>
        </p:spPr>
      </p:pic>
      <p:pic>
        <p:nvPicPr>
          <p:cNvPr id="11" name="Picture 15">
            <a:extLst>
              <a:ext uri="{FF2B5EF4-FFF2-40B4-BE49-F238E27FC236}">
                <a16:creationId xmlns:a16="http://schemas.microsoft.com/office/drawing/2014/main" id="{500D3858-CD6E-71E8-D173-D490A70051D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5001" t="50123" r="-4779" b="-1818"/>
          <a:stretch/>
        </p:blipFill>
        <p:spPr>
          <a:xfrm rot="1124429">
            <a:off x="2294617" y="5714685"/>
            <a:ext cx="892035" cy="1027248"/>
          </a:xfrm>
          <a:prstGeom prst="rect">
            <a:avLst/>
          </a:prstGeom>
        </p:spPr>
      </p:pic>
      <p:pic>
        <p:nvPicPr>
          <p:cNvPr id="12" name="Picture 15">
            <a:extLst>
              <a:ext uri="{FF2B5EF4-FFF2-40B4-BE49-F238E27FC236}">
                <a16:creationId xmlns:a16="http://schemas.microsoft.com/office/drawing/2014/main" id="{05408EB2-5F20-955A-20F3-3ADE577977AA}"/>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0221" t="-4903" r="1" b="53208"/>
          <a:stretch/>
        </p:blipFill>
        <p:spPr>
          <a:xfrm rot="20611064">
            <a:off x="6585218" y="4747306"/>
            <a:ext cx="892035" cy="1027248"/>
          </a:xfrm>
          <a:prstGeom prst="rect">
            <a:avLst/>
          </a:prstGeom>
        </p:spPr>
      </p:pic>
      <p:pic>
        <p:nvPicPr>
          <p:cNvPr id="13" name="Picture 15">
            <a:extLst>
              <a:ext uri="{FF2B5EF4-FFF2-40B4-BE49-F238E27FC236}">
                <a16:creationId xmlns:a16="http://schemas.microsoft.com/office/drawing/2014/main" id="{B43FB133-1162-51A2-116E-67E339635F6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295" t="-1184" r="55517" b="49489"/>
          <a:stretch/>
        </p:blipFill>
        <p:spPr>
          <a:xfrm rot="567906">
            <a:off x="551981" y="454729"/>
            <a:ext cx="892035" cy="1027248"/>
          </a:xfrm>
          <a:prstGeom prst="rect">
            <a:avLst/>
          </a:prstGeom>
        </p:spPr>
      </p:pic>
      <p:pic>
        <p:nvPicPr>
          <p:cNvPr id="14" name="Picture 15">
            <a:extLst>
              <a:ext uri="{FF2B5EF4-FFF2-40B4-BE49-F238E27FC236}">
                <a16:creationId xmlns:a16="http://schemas.microsoft.com/office/drawing/2014/main" id="{3F08284C-FBF7-48F4-F0A0-A93A90054C6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8305" r="50222"/>
          <a:stretch/>
        </p:blipFill>
        <p:spPr>
          <a:xfrm rot="20272841">
            <a:off x="9766467" y="454730"/>
            <a:ext cx="892035" cy="1027248"/>
          </a:xfrm>
          <a:prstGeom prst="rect">
            <a:avLst/>
          </a:prstGeom>
        </p:spPr>
      </p:pic>
      <p:sp>
        <p:nvSpPr>
          <p:cNvPr id="15" name="TextBox 14">
            <a:extLst>
              <a:ext uri="{FF2B5EF4-FFF2-40B4-BE49-F238E27FC236}">
                <a16:creationId xmlns:a16="http://schemas.microsoft.com/office/drawing/2014/main" id="{433A555B-A038-8D00-1C92-11FFE6C3BF75}"/>
              </a:ext>
            </a:extLst>
          </p:cNvPr>
          <p:cNvSpPr txBox="1"/>
          <p:nvPr/>
        </p:nvSpPr>
        <p:spPr>
          <a:xfrm>
            <a:off x="357146" y="1893247"/>
            <a:ext cx="8651799" cy="1911549"/>
          </a:xfrm>
          <a:prstGeom prst="rect">
            <a:avLst/>
          </a:prstGeom>
          <a:noFill/>
        </p:spPr>
        <p:txBody>
          <a:bodyPr wrap="square" rtlCol="0">
            <a:spAutoFit/>
          </a:bodyPr>
          <a:lstStyle/>
          <a:p>
            <a:pPr algn="ctr">
              <a:lnSpc>
                <a:spcPct val="150000"/>
              </a:lnSpc>
            </a:pPr>
            <a:r>
              <a:rPr lang="en-US" sz="4200" b="1">
                <a:solidFill>
                  <a:schemeClr val="accent5">
                    <a:lumMod val="75000"/>
                  </a:schemeClr>
                </a:solidFill>
                <a:latin typeface="Arial" panose="020B0604020202020204" pitchFamily="34" charset="0"/>
                <a:cs typeface="Arial" panose="020B0604020202020204" pitchFamily="34" charset="0"/>
              </a:rPr>
              <a:t>PHẦN 1. SAO CHÉP, DI CHUYỂN MỘT PHẦN VĂN BẢN </a:t>
            </a:r>
          </a:p>
        </p:txBody>
      </p:sp>
    </p:spTree>
    <p:extLst>
      <p:ext uri="{BB962C8B-B14F-4D97-AF65-F5344CB8AC3E}">
        <p14:creationId xmlns:p14="http://schemas.microsoft.com/office/powerpoint/2010/main" val="315698573"/>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grpSp>
        <p:nvGrpSpPr>
          <p:cNvPr id="7" name="Group 6">
            <a:extLst>
              <a:ext uri="{FF2B5EF4-FFF2-40B4-BE49-F238E27FC236}">
                <a16:creationId xmlns:a16="http://schemas.microsoft.com/office/drawing/2014/main" id="{AEC53589-B4FE-D48D-088D-5A6901F8A97A}"/>
              </a:ext>
            </a:extLst>
          </p:cNvPr>
          <p:cNvGrpSpPr/>
          <p:nvPr/>
        </p:nvGrpSpPr>
        <p:grpSpPr>
          <a:xfrm>
            <a:off x="279900" y="0"/>
            <a:ext cx="11055210" cy="2620205"/>
            <a:chOff x="490168" y="388432"/>
            <a:chExt cx="11055210" cy="2620205"/>
          </a:xfrm>
        </p:grpSpPr>
        <p:sp>
          <p:nvSpPr>
            <p:cNvPr id="5" name="Rectangle: Rounded Corners 4">
              <a:extLst>
                <a:ext uri="{FF2B5EF4-FFF2-40B4-BE49-F238E27FC236}">
                  <a16:creationId xmlns:a16="http://schemas.microsoft.com/office/drawing/2014/main" id="{B0069E47-04D5-F978-CB46-C2BD2A240D40}"/>
                </a:ext>
              </a:extLst>
            </p:cNvPr>
            <p:cNvSpPr/>
            <p:nvPr/>
          </p:nvSpPr>
          <p:spPr>
            <a:xfrm>
              <a:off x="914401" y="792784"/>
              <a:ext cx="10630977" cy="221585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500">
                  <a:solidFill>
                    <a:schemeClr val="tx1"/>
                  </a:solidFill>
                  <a:latin typeface="Arial" panose="020B0604020202020204" pitchFamily="34" charset="0"/>
                  <a:cs typeface="Arial" panose="020B0604020202020204" pitchFamily="34" charset="0"/>
                </a:rPr>
                <a:t>Khi soạn thảo văn bản trên máy tính có những phần văn bản lặp lại, em chỉ cần gõ một lần rồi sao chép để có những phần giống nhau mà không cần gõ lại.</a:t>
              </a:r>
            </a:p>
          </p:txBody>
        </p:sp>
        <p:pic>
          <p:nvPicPr>
            <p:cNvPr id="6" name="Picture 2">
              <a:extLst>
                <a:ext uri="{FF2B5EF4-FFF2-40B4-BE49-F238E27FC236}">
                  <a16:creationId xmlns:a16="http://schemas.microsoft.com/office/drawing/2014/main" id="{6774091F-D7D8-99A2-E8E0-8C5B7C08F7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75285">
              <a:off x="490168" y="388432"/>
              <a:ext cx="721398" cy="965374"/>
            </a:xfrm>
            <a:prstGeom prst="rect">
              <a:avLst/>
            </a:prstGeom>
          </p:spPr>
        </p:pic>
      </p:grpSp>
      <p:pic>
        <p:nvPicPr>
          <p:cNvPr id="9" name="Picture 8">
            <a:extLst>
              <a:ext uri="{FF2B5EF4-FFF2-40B4-BE49-F238E27FC236}">
                <a16:creationId xmlns:a16="http://schemas.microsoft.com/office/drawing/2014/main" id="{CFD8706F-DAA4-1512-A5F0-231D3F22E0E2}"/>
              </a:ext>
            </a:extLst>
          </p:cNvPr>
          <p:cNvPicPr>
            <a:picLocks noChangeAspect="1"/>
          </p:cNvPicPr>
          <p:nvPr/>
        </p:nvPicPr>
        <p:blipFill rotWithShape="1">
          <a:blip r:embed="rId6">
            <a:extLst>
              <a:ext uri="{28A0092B-C50C-407E-A947-70E740481C1C}">
                <a14:useLocalDpi xmlns:a14="http://schemas.microsoft.com/office/drawing/2010/main" val="0"/>
              </a:ext>
            </a:extLst>
          </a:blip>
          <a:srcRect r="3998" b="5453"/>
          <a:stretch/>
        </p:blipFill>
        <p:spPr>
          <a:xfrm>
            <a:off x="1305923" y="3710609"/>
            <a:ext cx="9427396" cy="2295039"/>
          </a:xfrm>
          <a:prstGeom prst="rect">
            <a:avLst/>
          </a:prstGeom>
        </p:spPr>
      </p:pic>
      <p:sp>
        <p:nvSpPr>
          <p:cNvPr id="14" name="TextBox 13">
            <a:extLst>
              <a:ext uri="{FF2B5EF4-FFF2-40B4-BE49-F238E27FC236}">
                <a16:creationId xmlns:a16="http://schemas.microsoft.com/office/drawing/2014/main" id="{9A29A55D-BCCA-086C-7E19-0D215C84E375}"/>
              </a:ext>
            </a:extLst>
          </p:cNvPr>
          <p:cNvSpPr txBox="1"/>
          <p:nvPr/>
        </p:nvSpPr>
        <p:spPr>
          <a:xfrm>
            <a:off x="538971" y="2676996"/>
            <a:ext cx="10961299" cy="1175258"/>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500">
                <a:latin typeface="Arial" panose="020B0604020202020204" pitchFamily="34" charset="0"/>
                <a:cs typeface="Arial" panose="020B0604020202020204" pitchFamily="34" charset="0"/>
              </a:rPr>
              <a:t>Sao chép câu thơ bị lặp lại </a:t>
            </a:r>
            <a:r>
              <a:rPr lang="en-US" sz="2500">
                <a:solidFill>
                  <a:srgbClr val="FD950B"/>
                </a:solidFill>
                <a:latin typeface="Arial" panose="020B0604020202020204" pitchFamily="34" charset="0"/>
                <a:cs typeface="Arial" panose="020B0604020202020204" pitchFamily="34" charset="0"/>
              </a:rPr>
              <a:t>“Trăng ơi… từ đâu đến?” </a:t>
            </a:r>
            <a:r>
              <a:rPr lang="en-US" sz="2500">
                <a:latin typeface="Arial" panose="020B0604020202020204" pitchFamily="34" charset="0"/>
                <a:cs typeface="Arial" panose="020B0604020202020204" pitchFamily="34" charset="0"/>
              </a:rPr>
              <a:t>để dán sang các chỗ cần thiết: </a:t>
            </a:r>
          </a:p>
        </p:txBody>
      </p:sp>
    </p:spTree>
    <p:extLst>
      <p:ext uri="{BB962C8B-B14F-4D97-AF65-F5344CB8AC3E}">
        <p14:creationId xmlns:p14="http://schemas.microsoft.com/office/powerpoint/2010/main" val="969811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4" name="Picture 3">
            <a:extLst>
              <a:ext uri="{FF2B5EF4-FFF2-40B4-BE49-F238E27FC236}">
                <a16:creationId xmlns:a16="http://schemas.microsoft.com/office/drawing/2014/main" id="{8BB5CA8B-EEB9-9DFE-CC66-8180D949EC61}"/>
              </a:ext>
            </a:extLst>
          </p:cNvPr>
          <p:cNvPicPr>
            <a:picLocks noChangeAspect="1"/>
          </p:cNvPicPr>
          <p:nvPr/>
        </p:nvPicPr>
        <p:blipFill rotWithShape="1">
          <a:blip r:embed="rId4">
            <a:extLst>
              <a:ext uri="{28A0092B-C50C-407E-A947-70E740481C1C}">
                <a14:useLocalDpi xmlns:a14="http://schemas.microsoft.com/office/drawing/2010/main" val="0"/>
              </a:ext>
            </a:extLst>
          </a:blip>
          <a:srcRect r="65114" b="22107"/>
          <a:stretch/>
        </p:blipFill>
        <p:spPr>
          <a:xfrm>
            <a:off x="500982" y="122220"/>
            <a:ext cx="3747931" cy="3431890"/>
          </a:xfrm>
          <a:prstGeom prst="rect">
            <a:avLst/>
          </a:prstGeom>
        </p:spPr>
      </p:pic>
      <p:sp>
        <p:nvSpPr>
          <p:cNvPr id="11" name="TextBox 10">
            <a:extLst>
              <a:ext uri="{FF2B5EF4-FFF2-40B4-BE49-F238E27FC236}">
                <a16:creationId xmlns:a16="http://schemas.microsoft.com/office/drawing/2014/main" id="{8981D2DE-4268-CEB1-E950-43B0417E3C5D}"/>
              </a:ext>
            </a:extLst>
          </p:cNvPr>
          <p:cNvSpPr txBox="1"/>
          <p:nvPr/>
        </p:nvSpPr>
        <p:spPr>
          <a:xfrm>
            <a:off x="4923595" y="465861"/>
            <a:ext cx="6642339" cy="1948832"/>
          </a:xfrm>
          <a:prstGeom prst="roundRect">
            <a:avLst/>
          </a:prstGeom>
          <a:solidFill>
            <a:schemeClr val="accent6">
              <a:lumMod val="20000"/>
              <a:lumOff val="80000"/>
            </a:schemeClr>
          </a:solidFill>
        </p:spPr>
        <p:txBody>
          <a:bodyPr wrap="square">
            <a:spAutoFit/>
          </a:bodyPr>
          <a:lstStyle/>
          <a:p>
            <a:pPr algn="just">
              <a:lnSpc>
                <a:spcPct val="150000"/>
              </a:lnSpc>
            </a:pPr>
            <a:r>
              <a:rPr lang="vi-VN" sz="2500"/>
              <a:t>Trong trường hợp phần văn bản để ở vị trí chưa hợp lí, em có thể sử dụng thao tác gì mà không cần phải gõ lại?</a:t>
            </a:r>
            <a:endParaRPr lang="en-US" sz="2500"/>
          </a:p>
        </p:txBody>
      </p:sp>
      <p:sp>
        <p:nvSpPr>
          <p:cNvPr id="12" name="Arrow: Right 11">
            <a:extLst>
              <a:ext uri="{FF2B5EF4-FFF2-40B4-BE49-F238E27FC236}">
                <a16:creationId xmlns:a16="http://schemas.microsoft.com/office/drawing/2014/main" id="{1A038192-1BE0-176B-0A0A-1C0E58555DB8}"/>
              </a:ext>
            </a:extLst>
          </p:cNvPr>
          <p:cNvSpPr/>
          <p:nvPr/>
        </p:nvSpPr>
        <p:spPr>
          <a:xfrm>
            <a:off x="4352227" y="1278989"/>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D385D5-09DF-C481-2821-F32FA1DE0FC2}"/>
              </a:ext>
            </a:extLst>
          </p:cNvPr>
          <p:cNvPicPr>
            <a:picLocks noChangeAspect="1"/>
          </p:cNvPicPr>
          <p:nvPr/>
        </p:nvPicPr>
        <p:blipFill rotWithShape="1">
          <a:blip r:embed="rId4">
            <a:extLst>
              <a:ext uri="{28A0092B-C50C-407E-A947-70E740481C1C}">
                <a14:useLocalDpi xmlns:a14="http://schemas.microsoft.com/office/drawing/2010/main" val="0"/>
              </a:ext>
            </a:extLst>
          </a:blip>
          <a:srcRect l="63538" t="5200" r="1576" b="14335"/>
          <a:stretch/>
        </p:blipFill>
        <p:spPr>
          <a:xfrm>
            <a:off x="8160431" y="2670519"/>
            <a:ext cx="3530587" cy="3339602"/>
          </a:xfrm>
          <a:prstGeom prst="rect">
            <a:avLst/>
          </a:prstGeom>
        </p:spPr>
      </p:pic>
      <p:sp>
        <p:nvSpPr>
          <p:cNvPr id="14" name="TextBox 13">
            <a:extLst>
              <a:ext uri="{FF2B5EF4-FFF2-40B4-BE49-F238E27FC236}">
                <a16:creationId xmlns:a16="http://schemas.microsoft.com/office/drawing/2014/main" id="{AFAC6E5C-5B0D-DA17-C03A-4551288A43E6}"/>
              </a:ext>
            </a:extLst>
          </p:cNvPr>
          <p:cNvSpPr txBox="1"/>
          <p:nvPr/>
        </p:nvSpPr>
        <p:spPr>
          <a:xfrm>
            <a:off x="710400" y="3693302"/>
            <a:ext cx="6642339" cy="1951598"/>
          </a:xfrm>
          <a:prstGeom prst="roundRect">
            <a:avLst/>
          </a:prstGeom>
          <a:solidFill>
            <a:schemeClr val="accent4">
              <a:lumMod val="20000"/>
              <a:lumOff val="80000"/>
            </a:schemeClr>
          </a:solidFill>
          <a:ln>
            <a:solidFill>
              <a:schemeClr val="accent4">
                <a:lumMod val="20000"/>
                <a:lumOff val="80000"/>
              </a:schemeClr>
            </a:solidFill>
          </a:ln>
        </p:spPr>
        <p:txBody>
          <a:bodyPr wrap="square">
            <a:spAutoFit/>
          </a:bodyPr>
          <a:lstStyle/>
          <a:p>
            <a:pPr algn="just">
              <a:lnSpc>
                <a:spcPct val="150000"/>
              </a:lnSpc>
            </a:pPr>
            <a:r>
              <a:rPr lang="en-US" sz="2500">
                <a:latin typeface="Arial" panose="020B0604020202020204" pitchFamily="34" charset="0"/>
                <a:cs typeface="Arial" panose="020B0604020202020204" pitchFamily="34" charset="0"/>
              </a:rPr>
              <a:t>Sử dụng thao tác di chuyển để chuyển phần văn bản đến vị trí hợp lí mà không cần phải gõ lại từ đầu. </a:t>
            </a:r>
          </a:p>
        </p:txBody>
      </p:sp>
      <p:sp>
        <p:nvSpPr>
          <p:cNvPr id="15" name="Arrow: Right 14">
            <a:extLst>
              <a:ext uri="{FF2B5EF4-FFF2-40B4-BE49-F238E27FC236}">
                <a16:creationId xmlns:a16="http://schemas.microsoft.com/office/drawing/2014/main" id="{B2C251CF-706E-0E9C-443C-384E8F114E4E}"/>
              </a:ext>
            </a:extLst>
          </p:cNvPr>
          <p:cNvSpPr/>
          <p:nvPr/>
        </p:nvSpPr>
        <p:spPr>
          <a:xfrm rot="10800000">
            <a:off x="7522558" y="4340320"/>
            <a:ext cx="468053"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A4EFD95-9CFD-A1EA-9313-F914F2970F1F}"/>
              </a:ext>
            </a:extLst>
          </p:cNvPr>
          <p:cNvCxnSpPr>
            <a:cxnSpLocks/>
          </p:cNvCxnSpPr>
          <p:nvPr/>
        </p:nvCxnSpPr>
        <p:spPr>
          <a:xfrm>
            <a:off x="4352227" y="2300825"/>
            <a:ext cx="3808204" cy="1509111"/>
          </a:xfrm>
          <a:prstGeom prst="straightConnector1">
            <a:avLst/>
          </a:prstGeom>
          <a:ln w="38100">
            <a:solidFill>
              <a:srgbClr val="FD950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314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pic>
        <p:nvPicPr>
          <p:cNvPr id="2" name="Picture 6">
            <a:extLst>
              <a:ext uri="{FF2B5EF4-FFF2-40B4-BE49-F238E27FC236}">
                <a16:creationId xmlns:a16="http://schemas.microsoft.com/office/drawing/2014/main" id="{3EF9B616-B26B-AEBE-F4E2-E80A563D0D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8704" y="2759562"/>
            <a:ext cx="3610051" cy="3388935"/>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5">
                    <a:lumMod val="75000"/>
                  </a:schemeClr>
                </a:solidFill>
                <a:latin typeface="Arial" panose="020B0604020202020204" pitchFamily="34" charset="0"/>
                <a:cs typeface="Arial" panose="020B0604020202020204" pitchFamily="34" charset="0"/>
              </a:rPr>
              <a:t>HỘP KIẾN THỨC </a:t>
            </a:r>
          </a:p>
        </p:txBody>
      </p:sp>
      <p:grpSp>
        <p:nvGrpSpPr>
          <p:cNvPr id="8" name="Group 7">
            <a:extLst>
              <a:ext uri="{FF2B5EF4-FFF2-40B4-BE49-F238E27FC236}">
                <a16:creationId xmlns:a16="http://schemas.microsoft.com/office/drawing/2014/main" id="{6D64FE13-4789-AD02-B80F-BD639E7D6A47}"/>
              </a:ext>
            </a:extLst>
          </p:cNvPr>
          <p:cNvGrpSpPr/>
          <p:nvPr/>
        </p:nvGrpSpPr>
        <p:grpSpPr>
          <a:xfrm>
            <a:off x="4018473" y="1437725"/>
            <a:ext cx="7658819" cy="3982550"/>
            <a:chOff x="4018473" y="1529730"/>
            <a:chExt cx="7658819" cy="3982550"/>
          </a:xfrm>
        </p:grpSpPr>
        <p:sp>
          <p:nvSpPr>
            <p:cNvPr id="5" name="Rectangle: Rounded Corners 4">
              <a:extLst>
                <a:ext uri="{FF2B5EF4-FFF2-40B4-BE49-F238E27FC236}">
                  <a16:creationId xmlns:a16="http://schemas.microsoft.com/office/drawing/2014/main" id="{5DA10EA7-1B3E-E631-D42B-C219AAC9CB4E}"/>
                </a:ext>
              </a:extLst>
            </p:cNvPr>
            <p:cNvSpPr/>
            <p:nvPr/>
          </p:nvSpPr>
          <p:spPr>
            <a:xfrm>
              <a:off x="4018473" y="1529730"/>
              <a:ext cx="7479101" cy="3849436"/>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0E65FE6-AE32-08F9-2D45-C6B117BF5150}"/>
                </a:ext>
              </a:extLst>
            </p:cNvPr>
            <p:cNvSpPr/>
            <p:nvPr/>
          </p:nvSpPr>
          <p:spPr>
            <a:xfrm>
              <a:off x="4198191" y="1662844"/>
              <a:ext cx="7479101" cy="3849436"/>
            </a:xfrm>
            <a:prstGeom prst="roundRect">
              <a:avLst/>
            </a:prstGeom>
            <a:solidFill>
              <a:schemeClr val="bg1"/>
            </a:solid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Wingdings" panose="05000000000000000000" pitchFamily="2" charset="2"/>
                <a:buChar char="§"/>
              </a:pPr>
              <a:r>
                <a:rPr lang="vi-VN" sz="2500">
                  <a:solidFill>
                    <a:schemeClr val="tx1"/>
                  </a:solidFill>
                </a:rPr>
                <a:t>Em có thể sử dụng các thao tác sao chép, di chuyển một phần văn bản để soạn thảo nhanh và hợp lí.</a:t>
              </a:r>
            </a:p>
            <a:p>
              <a:pPr marL="342900" indent="-342900" algn="just">
                <a:lnSpc>
                  <a:spcPct val="150000"/>
                </a:lnSpc>
                <a:buFont typeface="Wingdings" panose="05000000000000000000" pitchFamily="2" charset="2"/>
                <a:buChar char="§"/>
              </a:pPr>
              <a:r>
                <a:rPr lang="vi-VN" sz="2500">
                  <a:solidFill>
                    <a:schemeClr val="tx1"/>
                  </a:solidFill>
                </a:rPr>
                <a:t>Em cũng có thể chèn thêm hình ảnh để văn bản sinh động và hấp dẫn hơn.</a:t>
              </a:r>
            </a:p>
          </p:txBody>
        </p:sp>
      </p:grpSp>
    </p:spTree>
    <p:extLst>
      <p:ext uri="{BB962C8B-B14F-4D97-AF65-F5344CB8AC3E}">
        <p14:creationId xmlns:p14="http://schemas.microsoft.com/office/powerpoint/2010/main" val="37434395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337E53B-6D1B-19A2-D0A7-872DF6E3FA9D}"/>
              </a:ext>
            </a:extLst>
          </p:cNvPr>
          <p:cNvPicPr>
            <a:picLocks noChangeAspect="1"/>
          </p:cNvPicPr>
          <p:nvPr/>
        </p:nvPicPr>
        <p:blipFill>
          <a:blip r:embed="rId2">
            <a:alphaModFix amt="8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46809" y="6005648"/>
            <a:ext cx="13085618" cy="1288841"/>
          </a:xfrm>
          <a:prstGeom prst="rect">
            <a:avLst/>
          </a:prstGeom>
        </p:spPr>
      </p:pic>
      <p:sp>
        <p:nvSpPr>
          <p:cNvPr id="3" name="TextBox 2">
            <a:extLst>
              <a:ext uri="{FF2B5EF4-FFF2-40B4-BE49-F238E27FC236}">
                <a16:creationId xmlns:a16="http://schemas.microsoft.com/office/drawing/2014/main" id="{8C90F11D-03FB-D41F-1EC9-BC58A8B8DF2B}"/>
              </a:ext>
            </a:extLst>
          </p:cNvPr>
          <p:cNvSpPr txBox="1"/>
          <p:nvPr/>
        </p:nvSpPr>
        <p:spPr>
          <a:xfrm>
            <a:off x="3141453" y="575353"/>
            <a:ext cx="5909094" cy="55399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CÂU HỎI CỦNG CỐ </a:t>
            </a:r>
          </a:p>
        </p:txBody>
      </p:sp>
      <p:sp>
        <p:nvSpPr>
          <p:cNvPr id="7" name="TextBox 6">
            <a:extLst>
              <a:ext uri="{FF2B5EF4-FFF2-40B4-BE49-F238E27FC236}">
                <a16:creationId xmlns:a16="http://schemas.microsoft.com/office/drawing/2014/main" id="{5C75B2DD-2293-EEDE-7A2B-D359A235025D}"/>
              </a:ext>
            </a:extLst>
          </p:cNvPr>
          <p:cNvSpPr txBox="1"/>
          <p:nvPr/>
        </p:nvSpPr>
        <p:spPr>
          <a:xfrm>
            <a:off x="907212" y="1195559"/>
            <a:ext cx="10377576" cy="598177"/>
          </a:xfrm>
          <a:prstGeom prst="rect">
            <a:avLst/>
          </a:prstGeom>
          <a:noFill/>
        </p:spPr>
        <p:txBody>
          <a:bodyPr wrap="square">
            <a:spAutoFit/>
          </a:bodyPr>
          <a:lstStyle/>
          <a:p>
            <a:pPr algn="ctr">
              <a:lnSpc>
                <a:spcPct val="150000"/>
              </a:lnSpc>
            </a:pPr>
            <a:r>
              <a:rPr lang="en-US" sz="2500" b="1" i="1">
                <a:latin typeface="Arial" panose="020B0604020202020204" pitchFamily="34" charset="0"/>
                <a:cs typeface="Arial" panose="020B0604020202020204" pitchFamily="34" charset="0"/>
              </a:rPr>
              <a:t>Hãy ghép mỗi thao tác ở cột A với một mô tả ở cột B cho phù hợp</a:t>
            </a:r>
          </a:p>
        </p:txBody>
      </p:sp>
      <p:graphicFrame>
        <p:nvGraphicFramePr>
          <p:cNvPr id="9" name="Table 8">
            <a:extLst>
              <a:ext uri="{FF2B5EF4-FFF2-40B4-BE49-F238E27FC236}">
                <a16:creationId xmlns:a16="http://schemas.microsoft.com/office/drawing/2014/main" id="{20637B94-48EC-AFC6-3E86-6E295AE3FC2A}"/>
              </a:ext>
            </a:extLst>
          </p:cNvPr>
          <p:cNvGraphicFramePr>
            <a:graphicFrameLocks noGrp="1"/>
          </p:cNvGraphicFramePr>
          <p:nvPr>
            <p:extLst>
              <p:ext uri="{D42A27DB-BD31-4B8C-83A1-F6EECF244321}">
                <p14:modId xmlns:p14="http://schemas.microsoft.com/office/powerpoint/2010/main" val="1674592783"/>
              </p:ext>
            </p:extLst>
          </p:nvPr>
        </p:nvGraphicFramePr>
        <p:xfrm>
          <a:off x="586595" y="2099328"/>
          <a:ext cx="10604742" cy="3600727"/>
        </p:xfrm>
        <a:graphic>
          <a:graphicData uri="http://schemas.openxmlformats.org/drawingml/2006/table">
            <a:tbl>
              <a:tblPr firstRow="1" firstCol="1" bandRow="1"/>
              <a:tblGrid>
                <a:gridCol w="2932982">
                  <a:extLst>
                    <a:ext uri="{9D8B030D-6E8A-4147-A177-3AD203B41FA5}">
                      <a16:colId xmlns:a16="http://schemas.microsoft.com/office/drawing/2014/main" val="2847287240"/>
                    </a:ext>
                  </a:extLst>
                </a:gridCol>
                <a:gridCol w="2286000">
                  <a:extLst>
                    <a:ext uri="{9D8B030D-6E8A-4147-A177-3AD203B41FA5}">
                      <a16:colId xmlns:a16="http://schemas.microsoft.com/office/drawing/2014/main" val="2058295970"/>
                    </a:ext>
                  </a:extLst>
                </a:gridCol>
                <a:gridCol w="5385760">
                  <a:extLst>
                    <a:ext uri="{9D8B030D-6E8A-4147-A177-3AD203B41FA5}">
                      <a16:colId xmlns:a16="http://schemas.microsoft.com/office/drawing/2014/main" val="2025808478"/>
                    </a:ext>
                  </a:extLst>
                </a:gridCol>
              </a:tblGrid>
              <a:tr h="485068">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A</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50000"/>
                        </a:lnSpc>
                        <a:spcBef>
                          <a:spcPts val="0"/>
                        </a:spcBef>
                        <a:spcAft>
                          <a:spcPts val="0"/>
                        </a:spcAft>
                      </a:pPr>
                      <a:r>
                        <a:rPr lang="en-US" sz="2200" b="1" i="0">
                          <a:effectLst/>
                          <a:latin typeface="Arial" panose="020B0604020202020204" pitchFamily="34" charset="0"/>
                          <a:ea typeface="Calibri" panose="020F0502020204030204" pitchFamily="34" charset="0"/>
                          <a:cs typeface="Arial" panose="020B0604020202020204" pitchFamily="34" charset="0"/>
                        </a:rPr>
                        <a:t>B</a:t>
                      </a: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63851854"/>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1) Sao chép</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a) Minh họa cho nội dung văn bản thêm sinh động và hấp dẫn.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97373091"/>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2) Di chuyển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b) Tạo thêm phần văn bản ở vị trí khác giống hệt phần đã chọn.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7317192"/>
                  </a:ext>
                </a:extLst>
              </a:tr>
              <a:tr h="1038553">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3) Chèn hình ảnh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just">
                        <a:lnSpc>
                          <a:spcPct val="150000"/>
                        </a:lnSpc>
                        <a:spcBef>
                          <a:spcPts val="0"/>
                        </a:spcBef>
                        <a:spcAft>
                          <a:spcPts val="0"/>
                        </a:spcAft>
                      </a:pPr>
                      <a:endParaRPr lang="en-US" sz="2200" i="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200" i="0">
                          <a:effectLst/>
                          <a:latin typeface="Arial" panose="020B0604020202020204" pitchFamily="34" charset="0"/>
                          <a:ea typeface="Calibri" panose="020F0502020204030204" pitchFamily="34" charset="0"/>
                          <a:cs typeface="Arial" panose="020B0604020202020204" pitchFamily="34" charset="0"/>
                        </a:rPr>
                        <a:t>c) Đưa phần văn bản từ vị trí cũ đến vị trí mới.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714140"/>
                  </a:ext>
                </a:extLst>
              </a:tr>
            </a:tbl>
          </a:graphicData>
        </a:graphic>
      </p:graphicFrame>
      <p:cxnSp>
        <p:nvCxnSpPr>
          <p:cNvPr id="12" name="Straight Connector 11">
            <a:extLst>
              <a:ext uri="{FF2B5EF4-FFF2-40B4-BE49-F238E27FC236}">
                <a16:creationId xmlns:a16="http://schemas.microsoft.com/office/drawing/2014/main" id="{8EDFA10A-D95D-726E-9DDF-85C3B5A2AC46}"/>
              </a:ext>
            </a:extLst>
          </p:cNvPr>
          <p:cNvCxnSpPr/>
          <p:nvPr/>
        </p:nvCxnSpPr>
        <p:spPr>
          <a:xfrm flipV="1">
            <a:off x="3502325" y="3045125"/>
            <a:ext cx="2311879" cy="21738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642F1D-A1C0-42D0-6B5D-B18947A325C7}"/>
              </a:ext>
            </a:extLst>
          </p:cNvPr>
          <p:cNvCxnSpPr>
            <a:cxnSpLocks/>
          </p:cNvCxnSpPr>
          <p:nvPr/>
        </p:nvCxnSpPr>
        <p:spPr>
          <a:xfrm>
            <a:off x="3502325" y="4132053"/>
            <a:ext cx="2311879" cy="10869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219BCEF-BBF3-82C5-EFEC-2BEDB96F1BE6}"/>
              </a:ext>
            </a:extLst>
          </p:cNvPr>
          <p:cNvCxnSpPr>
            <a:cxnSpLocks/>
          </p:cNvCxnSpPr>
          <p:nvPr/>
        </p:nvCxnSpPr>
        <p:spPr>
          <a:xfrm>
            <a:off x="3502325" y="3045125"/>
            <a:ext cx="2311879" cy="12249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607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369</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Thảo Đào</dc:creator>
  <cp:lastModifiedBy>Administrator</cp:lastModifiedBy>
  <cp:revision>6</cp:revision>
  <dcterms:created xsi:type="dcterms:W3CDTF">2023-03-31T03:42:17Z</dcterms:created>
  <dcterms:modified xsi:type="dcterms:W3CDTF">2026-02-04T02:18:58Z</dcterms:modified>
</cp:coreProperties>
</file>