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9" r:id="rId3"/>
    <p:sldId id="270" r:id="rId4"/>
    <p:sldId id="271" r:id="rId5"/>
    <p:sldId id="267" r:id="rId6"/>
    <p:sldId id="268" r:id="rId7"/>
    <p:sldId id="272" r:id="rId8"/>
    <p:sldId id="274" r:id="rId9"/>
    <p:sldId id="273" r:id="rId10"/>
    <p:sldId id="276" r:id="rId11"/>
    <p:sldId id="277" r:id="rId12"/>
    <p:sldId id="278" r:id="rId13"/>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880E43-0341-4B7F-8ABB-7A349555C78D}">
          <p14:sldIdLst>
            <p14:sldId id="256"/>
            <p14:sldId id="269"/>
            <p14:sldId id="270"/>
            <p14:sldId id="271"/>
            <p14:sldId id="267"/>
            <p14:sldId id="268"/>
            <p14:sldId id="272"/>
            <p14:sldId id="274"/>
            <p14:sldId id="273"/>
            <p14:sldId id="276"/>
            <p14:sldId id="27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19E"/>
    <a:srgbClr val="FCA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1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F9B15-8B5C-4F88-A9C3-2BE3E738538D}"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1EF75-A479-4139-9153-AC66325E7533}" type="slidenum">
              <a:rPr lang="en-US" smtClean="0"/>
              <a:t>‹#›</a:t>
            </a:fld>
            <a:endParaRPr lang="en-US"/>
          </a:p>
        </p:txBody>
      </p:sp>
    </p:spTree>
    <p:extLst>
      <p:ext uri="{BB962C8B-B14F-4D97-AF65-F5344CB8AC3E}">
        <p14:creationId xmlns:p14="http://schemas.microsoft.com/office/powerpoint/2010/main" val="108525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12.svg"/><Relationship Id="rId5" Type="http://schemas.openxmlformats.org/officeDocument/2006/relationships/image" Target="../media/image50.svg"/><Relationship Id="rId10" Type="http://schemas.openxmlformats.org/officeDocument/2006/relationships/image" Target="../media/image11.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8.sv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6.svg"/><Relationship Id="rId7"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6.svg"/><Relationship Id="rId7" Type="http://schemas.openxmlformats.org/officeDocument/2006/relationships/image" Target="../media/image4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8.svg"/><Relationship Id="rId10" Type="http://schemas.openxmlformats.org/officeDocument/2006/relationships/image" Target="../media/image43.jpg"/><Relationship Id="rId4" Type="http://schemas.openxmlformats.org/officeDocument/2006/relationships/image" Target="../media/image1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3254" y="6706339"/>
            <a:ext cx="1996082" cy="375733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67960" y="7670235"/>
            <a:ext cx="2620040" cy="261676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51199">
            <a:off x="-633937" y="-1058648"/>
            <a:ext cx="3050975" cy="338997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9200" y="1831644"/>
            <a:ext cx="15849600" cy="6705600"/>
          </a:xfrm>
          <a:prstGeom prst="rect">
            <a:avLst/>
          </a:prstGeom>
        </p:spPr>
      </p:pic>
      <p:sp>
        <p:nvSpPr>
          <p:cNvPr id="8" name="TextBox 8"/>
          <p:cNvSpPr txBox="1"/>
          <p:nvPr/>
        </p:nvSpPr>
        <p:spPr>
          <a:xfrm>
            <a:off x="2409548" y="3121803"/>
            <a:ext cx="13468904" cy="3118674"/>
          </a:xfrm>
          <a:prstGeom prst="rect">
            <a:avLst/>
          </a:prstGeom>
        </p:spPr>
        <p:txBody>
          <a:bodyPr wrap="square"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CHÀO MỪNG CÁC EM ĐẾN VỚI BÀI HỌC NGÀY HÔM NAY!</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5527" y="5524500"/>
            <a:ext cx="1854273" cy="161785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46110" y="915877"/>
            <a:ext cx="2221527" cy="1782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A9D5D8-623D-2FA2-2C43-BA5D7CCDA747}"/>
              </a:ext>
            </a:extLst>
          </p:cNvPr>
          <p:cNvSpPr txBox="1"/>
          <p:nvPr/>
        </p:nvSpPr>
        <p:spPr>
          <a:xfrm>
            <a:off x="2201705" y="647700"/>
            <a:ext cx="14543396" cy="646331"/>
          </a:xfrm>
          <a:prstGeom prst="rect">
            <a:avLst/>
          </a:prstGeom>
          <a:noFill/>
        </p:spPr>
        <p:txBody>
          <a:bodyPr wrap="square">
            <a:spAutoFit/>
          </a:bodyPr>
          <a:lstStyle/>
          <a:p>
            <a:pPr marL="571500" indent="-571500" algn="ctr">
              <a:buFont typeface="Wingdings" panose="05000000000000000000" pitchFamily="2" charset="2"/>
              <a:buChar char="Ø"/>
            </a:pPr>
            <a:r>
              <a:rPr lang="vi-VN" sz="3600" b="1" i="1">
                <a:solidFill>
                  <a:schemeClr val="accent6">
                    <a:lumMod val="75000"/>
                  </a:schemeClr>
                </a:solidFill>
              </a:rPr>
              <a:t>Mỗi chỉ dẫn trong ngôn ngữ lập trình được gọi là một câu lệnh</a:t>
            </a:r>
            <a:endParaRPr lang="en-US" sz="3600" b="1" i="1">
              <a:solidFill>
                <a:schemeClr val="accent6">
                  <a:lumMod val="75000"/>
                </a:schemeClr>
              </a:solidFill>
            </a:endParaRPr>
          </a:p>
        </p:txBody>
      </p:sp>
      <p:grpSp>
        <p:nvGrpSpPr>
          <p:cNvPr id="27" name="Group 26">
            <a:extLst>
              <a:ext uri="{FF2B5EF4-FFF2-40B4-BE49-F238E27FC236}">
                <a16:creationId xmlns:a16="http://schemas.microsoft.com/office/drawing/2014/main" id="{5B8651F4-CB29-1E46-7B2B-32FAB3B8151A}"/>
              </a:ext>
            </a:extLst>
          </p:cNvPr>
          <p:cNvGrpSpPr/>
          <p:nvPr/>
        </p:nvGrpSpPr>
        <p:grpSpPr>
          <a:xfrm>
            <a:off x="747992" y="1995403"/>
            <a:ext cx="16792013" cy="7643897"/>
            <a:chOff x="505387" y="2193020"/>
            <a:chExt cx="16792013" cy="7643897"/>
          </a:xfrm>
        </p:grpSpPr>
        <p:pic>
          <p:nvPicPr>
            <p:cNvPr id="10" name="Picture 9">
              <a:extLst>
                <a:ext uri="{FF2B5EF4-FFF2-40B4-BE49-F238E27FC236}">
                  <a16:creationId xmlns:a16="http://schemas.microsoft.com/office/drawing/2014/main" id="{EC29F8B0-2E75-AC80-95E7-5B805137D368}"/>
                </a:ext>
              </a:extLst>
            </p:cNvPr>
            <p:cNvPicPr>
              <a:picLocks noChangeAspect="1"/>
            </p:cNvPicPr>
            <p:nvPr/>
          </p:nvPicPr>
          <p:blipFill>
            <a:blip r:embed="rId2"/>
            <a:stretch>
              <a:fillRect/>
            </a:stretch>
          </p:blipFill>
          <p:spPr>
            <a:xfrm>
              <a:off x="2895071" y="2280134"/>
              <a:ext cx="3651894" cy="6245721"/>
            </a:xfrm>
            <a:prstGeom prst="rect">
              <a:avLst/>
            </a:prstGeom>
          </p:spPr>
        </p:pic>
        <p:pic>
          <p:nvPicPr>
            <p:cNvPr id="15" name="Picture 14">
              <a:extLst>
                <a:ext uri="{FF2B5EF4-FFF2-40B4-BE49-F238E27FC236}">
                  <a16:creationId xmlns:a16="http://schemas.microsoft.com/office/drawing/2014/main" id="{F2EDB98E-5F85-3093-9951-F87EDB10A841}"/>
                </a:ext>
              </a:extLst>
            </p:cNvPr>
            <p:cNvPicPr>
              <a:picLocks noChangeAspect="1"/>
            </p:cNvPicPr>
            <p:nvPr/>
          </p:nvPicPr>
          <p:blipFill rotWithShape="1">
            <a:blip r:embed="rId3"/>
            <a:srcRect r="70338" b="29331"/>
            <a:stretch/>
          </p:blipFill>
          <p:spPr>
            <a:xfrm>
              <a:off x="7391400" y="2193020"/>
              <a:ext cx="2895600" cy="5900957"/>
            </a:xfrm>
            <a:prstGeom prst="rect">
              <a:avLst/>
            </a:prstGeom>
          </p:spPr>
        </p:pic>
        <p:sp>
          <p:nvSpPr>
            <p:cNvPr id="19" name="Rectangle: Rounded Corners 18">
              <a:extLst>
                <a:ext uri="{FF2B5EF4-FFF2-40B4-BE49-F238E27FC236}">
                  <a16:creationId xmlns:a16="http://schemas.microsoft.com/office/drawing/2014/main" id="{20E94855-1900-64CF-0800-7EACAE3A60D7}"/>
                </a:ext>
              </a:extLst>
            </p:cNvPr>
            <p:cNvSpPr/>
            <p:nvPr/>
          </p:nvSpPr>
          <p:spPr>
            <a:xfrm>
              <a:off x="11658600" y="2573849"/>
              <a:ext cx="5638800" cy="10668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solidFill>
                    <a:schemeClr val="tx1"/>
                  </a:solidFill>
                  <a:latin typeface="Arial" panose="020B0604020202020204" pitchFamily="34" charset="0"/>
                  <a:cs typeface="Arial" panose="020B0604020202020204" pitchFamily="34" charset="0"/>
                </a:rPr>
                <a:t>Thứ tự thực hiện </a:t>
              </a:r>
            </a:p>
          </p:txBody>
        </p:sp>
        <p:sp>
          <p:nvSpPr>
            <p:cNvPr id="20" name="Freeform: Shape 19">
              <a:extLst>
                <a:ext uri="{FF2B5EF4-FFF2-40B4-BE49-F238E27FC236}">
                  <a16:creationId xmlns:a16="http://schemas.microsoft.com/office/drawing/2014/main" id="{130DED43-4C13-B9CC-193B-B10E1C4EECFE}"/>
                </a:ext>
              </a:extLst>
            </p:cNvPr>
            <p:cNvSpPr/>
            <p:nvPr/>
          </p:nvSpPr>
          <p:spPr>
            <a:xfrm>
              <a:off x="9880979" y="2297762"/>
              <a:ext cx="3138985" cy="704745"/>
            </a:xfrm>
            <a:custGeom>
              <a:avLst/>
              <a:gdLst>
                <a:gd name="connsiteX0" fmla="*/ 0 w 3138985"/>
                <a:gd name="connsiteY0" fmla="*/ 704745 h 704745"/>
                <a:gd name="connsiteX1" fmla="*/ 1269242 w 3138985"/>
                <a:gd name="connsiteY1" fmla="*/ 8710 h 704745"/>
                <a:gd name="connsiteX2" fmla="*/ 3138985 w 3138985"/>
                <a:gd name="connsiteY2" fmla="*/ 377199 h 704745"/>
              </a:gdLst>
              <a:ahLst/>
              <a:cxnLst>
                <a:cxn ang="0">
                  <a:pos x="connsiteX0" y="connsiteY0"/>
                </a:cxn>
                <a:cxn ang="0">
                  <a:pos x="connsiteX1" y="connsiteY1"/>
                </a:cxn>
                <a:cxn ang="0">
                  <a:pos x="connsiteX2" y="connsiteY2"/>
                </a:cxn>
              </a:cxnLst>
              <a:rect l="l" t="t" r="r" b="b"/>
              <a:pathLst>
                <a:path w="3138985" h="704745">
                  <a:moveTo>
                    <a:pt x="0" y="704745"/>
                  </a:moveTo>
                  <a:cubicBezTo>
                    <a:pt x="373039" y="384023"/>
                    <a:pt x="746078" y="63301"/>
                    <a:pt x="1269242" y="8710"/>
                  </a:cubicBezTo>
                  <a:cubicBezTo>
                    <a:pt x="1792406" y="-45881"/>
                    <a:pt x="2465695" y="165659"/>
                    <a:pt x="3138985" y="377199"/>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820D276-4FA1-7F0F-469B-A33BCED7F12B}"/>
                </a:ext>
              </a:extLst>
            </p:cNvPr>
            <p:cNvSpPr/>
            <p:nvPr/>
          </p:nvSpPr>
          <p:spPr>
            <a:xfrm>
              <a:off x="14173200" y="4000500"/>
              <a:ext cx="609600" cy="6096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65CCB40-31D3-01D1-D55E-F2F592B28E5E}"/>
                </a:ext>
              </a:extLst>
            </p:cNvPr>
            <p:cNvSpPr/>
            <p:nvPr/>
          </p:nvSpPr>
          <p:spPr>
            <a:xfrm>
              <a:off x="13019964" y="4907388"/>
              <a:ext cx="2971800" cy="27492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Từ trên xuống dưới</a:t>
              </a:r>
            </a:p>
          </p:txBody>
        </p:sp>
        <p:sp>
          <p:nvSpPr>
            <p:cNvPr id="23" name="Freeform: Shape 22">
              <a:extLst>
                <a:ext uri="{FF2B5EF4-FFF2-40B4-BE49-F238E27FC236}">
                  <a16:creationId xmlns:a16="http://schemas.microsoft.com/office/drawing/2014/main" id="{CF3CFA49-F120-4AE3-9947-5E9DACDD74BF}"/>
                </a:ext>
              </a:extLst>
            </p:cNvPr>
            <p:cNvSpPr/>
            <p:nvPr/>
          </p:nvSpPr>
          <p:spPr>
            <a:xfrm rot="2556683">
              <a:off x="2651627" y="8207292"/>
              <a:ext cx="1259568" cy="931878"/>
            </a:xfrm>
            <a:custGeom>
              <a:avLst/>
              <a:gdLst>
                <a:gd name="connsiteX0" fmla="*/ 1078173 w 1161335"/>
                <a:gd name="connsiteY0" fmla="*/ 0 h 764876"/>
                <a:gd name="connsiteX1" fmla="*/ 1050877 w 1161335"/>
                <a:gd name="connsiteY1" fmla="*/ 641444 h 764876"/>
                <a:gd name="connsiteX2" fmla="*/ 0 w 1161335"/>
                <a:gd name="connsiteY2" fmla="*/ 764274 h 764876"/>
              </a:gdLst>
              <a:ahLst/>
              <a:cxnLst>
                <a:cxn ang="0">
                  <a:pos x="connsiteX0" y="connsiteY0"/>
                </a:cxn>
                <a:cxn ang="0">
                  <a:pos x="connsiteX1" y="connsiteY1"/>
                </a:cxn>
                <a:cxn ang="0">
                  <a:pos x="connsiteX2" y="connsiteY2"/>
                </a:cxn>
              </a:cxnLst>
              <a:rect l="l" t="t" r="r" b="b"/>
              <a:pathLst>
                <a:path w="1161335" h="764876">
                  <a:moveTo>
                    <a:pt x="1078173" y="0"/>
                  </a:moveTo>
                  <a:cubicBezTo>
                    <a:pt x="1154372" y="257032"/>
                    <a:pt x="1230572" y="514065"/>
                    <a:pt x="1050877" y="641444"/>
                  </a:cubicBezTo>
                  <a:cubicBezTo>
                    <a:pt x="871182" y="768823"/>
                    <a:pt x="435591" y="766548"/>
                    <a:pt x="0" y="764274"/>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CFDB10B-B6B7-0229-3C75-7C07659094B7}"/>
                </a:ext>
              </a:extLst>
            </p:cNvPr>
            <p:cNvSpPr txBox="1"/>
            <p:nvPr/>
          </p:nvSpPr>
          <p:spPr>
            <a:xfrm>
              <a:off x="505387" y="6466953"/>
              <a:ext cx="2145431" cy="2217082"/>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Chỉ dẫn do con người thực hiện </a:t>
              </a:r>
            </a:p>
          </p:txBody>
        </p:sp>
        <p:sp>
          <p:nvSpPr>
            <p:cNvPr id="25" name="Freeform: Shape 24">
              <a:extLst>
                <a:ext uri="{FF2B5EF4-FFF2-40B4-BE49-F238E27FC236}">
                  <a16:creationId xmlns:a16="http://schemas.microsoft.com/office/drawing/2014/main" id="{BD5F2756-2DDE-7183-4B5D-FF53535820D6}"/>
                </a:ext>
              </a:extLst>
            </p:cNvPr>
            <p:cNvSpPr/>
            <p:nvPr/>
          </p:nvSpPr>
          <p:spPr>
            <a:xfrm>
              <a:off x="8639576" y="8181912"/>
              <a:ext cx="1182444" cy="982638"/>
            </a:xfrm>
            <a:custGeom>
              <a:avLst/>
              <a:gdLst>
                <a:gd name="connsiteX0" fmla="*/ 8736 w 1182444"/>
                <a:gd name="connsiteY0" fmla="*/ 0 h 982638"/>
                <a:gd name="connsiteX1" fmla="*/ 172509 w 1182444"/>
                <a:gd name="connsiteY1" fmla="*/ 545910 h 982638"/>
                <a:gd name="connsiteX2" fmla="*/ 1182444 w 1182444"/>
                <a:gd name="connsiteY2" fmla="*/ 982638 h 982638"/>
              </a:gdLst>
              <a:ahLst/>
              <a:cxnLst>
                <a:cxn ang="0">
                  <a:pos x="connsiteX0" y="connsiteY0"/>
                </a:cxn>
                <a:cxn ang="0">
                  <a:pos x="connsiteX1" y="connsiteY1"/>
                </a:cxn>
                <a:cxn ang="0">
                  <a:pos x="connsiteX2" y="connsiteY2"/>
                </a:cxn>
              </a:cxnLst>
              <a:rect l="l" t="t" r="r" b="b"/>
              <a:pathLst>
                <a:path w="1182444" h="982638">
                  <a:moveTo>
                    <a:pt x="8736" y="0"/>
                  </a:moveTo>
                  <a:cubicBezTo>
                    <a:pt x="-7187" y="191068"/>
                    <a:pt x="-23109" y="382137"/>
                    <a:pt x="172509" y="545910"/>
                  </a:cubicBezTo>
                  <a:cubicBezTo>
                    <a:pt x="368127" y="709683"/>
                    <a:pt x="775285" y="846160"/>
                    <a:pt x="1182444" y="982638"/>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D6E896-433D-E71D-6CEC-9E522C6F4B73}"/>
                </a:ext>
              </a:extLst>
            </p:cNvPr>
            <p:cNvSpPr txBox="1"/>
            <p:nvPr/>
          </p:nvSpPr>
          <p:spPr>
            <a:xfrm>
              <a:off x="9915090" y="8358499"/>
              <a:ext cx="3651894" cy="1478418"/>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Câu lệnh bằng ngôn ngữ lập trình </a:t>
              </a:r>
            </a:p>
          </p:txBody>
        </p:sp>
      </p:grpSp>
    </p:spTree>
    <p:extLst>
      <p:ext uri="{BB962C8B-B14F-4D97-AF65-F5344CB8AC3E}">
        <p14:creationId xmlns:p14="http://schemas.microsoft.com/office/powerpoint/2010/main" val="13641846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9005F83-9E1D-E370-8E4E-F97B4FD978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51149" y="7534623"/>
            <a:ext cx="2093226" cy="2329041"/>
          </a:xfrm>
          <a:prstGeom prst="rect">
            <a:avLst/>
          </a:prstGeom>
        </p:spPr>
      </p:pic>
      <p:pic>
        <p:nvPicPr>
          <p:cNvPr id="6" name="Picture 3">
            <a:extLst>
              <a:ext uri="{FF2B5EF4-FFF2-40B4-BE49-F238E27FC236}">
                <a16:creationId xmlns:a16="http://schemas.microsoft.com/office/drawing/2014/main" id="{2FB538B7-09FD-30FE-1242-AEB307046E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59499" y="9258300"/>
            <a:ext cx="6457213" cy="1210727"/>
          </a:xfrm>
          <a:prstGeom prst="rect">
            <a:avLst/>
          </a:prstGeom>
        </p:spPr>
      </p:pic>
      <p:pic>
        <p:nvPicPr>
          <p:cNvPr id="7" name="Picture 8">
            <a:extLst>
              <a:ext uri="{FF2B5EF4-FFF2-40B4-BE49-F238E27FC236}">
                <a16:creationId xmlns:a16="http://schemas.microsoft.com/office/drawing/2014/main" id="{E4330039-A6AB-6ACE-5F99-FB87B1FBE3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685" y="7042833"/>
            <a:ext cx="1916089" cy="4330144"/>
          </a:xfrm>
          <a:prstGeom prst="rect">
            <a:avLst/>
          </a:prstGeom>
        </p:spPr>
      </p:pic>
      <p:pic>
        <p:nvPicPr>
          <p:cNvPr id="3" name="Picture 2">
            <a:extLst>
              <a:ext uri="{FF2B5EF4-FFF2-40B4-BE49-F238E27FC236}">
                <a16:creationId xmlns:a16="http://schemas.microsoft.com/office/drawing/2014/main" id="{D55A98B1-D68F-711E-1E18-B1A4E70908B2}"/>
              </a:ext>
            </a:extLst>
          </p:cNvPr>
          <p:cNvPicPr>
            <a:picLocks noChangeAspect="1"/>
          </p:cNvPicPr>
          <p:nvPr/>
        </p:nvPicPr>
        <p:blipFill>
          <a:blip r:embed="rId8"/>
          <a:stretch>
            <a:fillRect/>
          </a:stretch>
        </p:blipFill>
        <p:spPr>
          <a:xfrm rot="986360">
            <a:off x="645717" y="4662531"/>
            <a:ext cx="7622291" cy="4306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C35AED37-9049-4557-BE8E-5512A20EBF9A}"/>
              </a:ext>
            </a:extLst>
          </p:cNvPr>
          <p:cNvPicPr>
            <a:picLocks noChangeAspect="1"/>
          </p:cNvPicPr>
          <p:nvPr/>
        </p:nvPicPr>
        <p:blipFill>
          <a:blip r:embed="rId9"/>
          <a:stretch>
            <a:fillRect/>
          </a:stretch>
        </p:blipFill>
        <p:spPr>
          <a:xfrm rot="21042643">
            <a:off x="9788327" y="4490975"/>
            <a:ext cx="7757547" cy="4363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roup 8">
            <a:extLst>
              <a:ext uri="{FF2B5EF4-FFF2-40B4-BE49-F238E27FC236}">
                <a16:creationId xmlns:a16="http://schemas.microsoft.com/office/drawing/2014/main" id="{EEB26C9A-8672-5341-0CA1-34CEFCA52199}"/>
              </a:ext>
            </a:extLst>
          </p:cNvPr>
          <p:cNvGrpSpPr/>
          <p:nvPr/>
        </p:nvGrpSpPr>
        <p:grpSpPr>
          <a:xfrm>
            <a:off x="1491302" y="676479"/>
            <a:ext cx="15305396" cy="3456021"/>
            <a:chOff x="1491302" y="676479"/>
            <a:chExt cx="15305396" cy="3456021"/>
          </a:xfrm>
        </p:grpSpPr>
        <p:sp>
          <p:nvSpPr>
            <p:cNvPr id="12" name="TextBox 11">
              <a:extLst>
                <a:ext uri="{FF2B5EF4-FFF2-40B4-BE49-F238E27FC236}">
                  <a16:creationId xmlns:a16="http://schemas.microsoft.com/office/drawing/2014/main" id="{9EA9D5D8-623D-2FA2-2C43-BA5D7CCDA747}"/>
                </a:ext>
              </a:extLst>
            </p:cNvPr>
            <p:cNvSpPr txBox="1"/>
            <p:nvPr/>
          </p:nvSpPr>
          <p:spPr>
            <a:xfrm>
              <a:off x="1491302" y="676479"/>
              <a:ext cx="15305396" cy="2761395"/>
            </a:xfrm>
            <a:prstGeom prst="roundRect">
              <a:avLst/>
            </a:prstGeom>
            <a:solidFill>
              <a:schemeClr val="accent5">
                <a:lumMod val="20000"/>
                <a:lumOff val="80000"/>
              </a:schemeClr>
            </a:solidFill>
          </p:spPr>
          <p:txBody>
            <a:bodyPr wrap="square">
              <a:spAutoFit/>
            </a:bodyPr>
            <a:lstStyle/>
            <a:p>
              <a:pPr algn="just">
                <a:lnSpc>
                  <a:spcPct val="150000"/>
                </a:lnSpc>
              </a:pPr>
              <a:r>
                <a:rPr lang="vi-VN" sz="3600"/>
                <a:t>Các trò chơi trên máy tính được tạo ra bằng cách viết chương trình trong một ngôn ngữ lập trình. Chương trình gồm các câu lệnh được sắp xếp theo thứ tự xác định.</a:t>
              </a:r>
              <a:endParaRPr lang="en-US" sz="3600"/>
            </a:p>
          </p:txBody>
        </p:sp>
        <p:pic>
          <p:nvPicPr>
            <p:cNvPr id="8" name="Picture 11">
              <a:extLst>
                <a:ext uri="{FF2B5EF4-FFF2-40B4-BE49-F238E27FC236}">
                  <a16:creationId xmlns:a16="http://schemas.microsoft.com/office/drawing/2014/main" id="{8AFA093F-54AE-6B1C-BFB5-3335566447F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83737" y="2743247"/>
              <a:ext cx="1592267" cy="1389253"/>
            </a:xfrm>
            <a:prstGeom prst="rect">
              <a:avLst/>
            </a:prstGeom>
          </p:spPr>
        </p:pic>
      </p:grpSp>
    </p:spTree>
    <p:extLst>
      <p:ext uri="{BB962C8B-B14F-4D97-AF65-F5344CB8AC3E}">
        <p14:creationId xmlns:p14="http://schemas.microsoft.com/office/powerpoint/2010/main" val="5555820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45B2B-A146-3209-62E5-E897EC436833}"/>
              </a:ext>
            </a:extLst>
          </p:cNvPr>
          <p:cNvSpPr txBox="1"/>
          <p:nvPr/>
        </p:nvSpPr>
        <p:spPr>
          <a:xfrm>
            <a:off x="5257800" y="566424"/>
            <a:ext cx="7010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11" name="TextBox 10">
            <a:extLst>
              <a:ext uri="{FF2B5EF4-FFF2-40B4-BE49-F238E27FC236}">
                <a16:creationId xmlns:a16="http://schemas.microsoft.com/office/drawing/2014/main" id="{CD193C53-D513-5041-B8DB-5B969452B546}"/>
              </a:ext>
            </a:extLst>
          </p:cNvPr>
          <p:cNvSpPr txBox="1"/>
          <p:nvPr/>
        </p:nvSpPr>
        <p:spPr>
          <a:xfrm>
            <a:off x="76200" y="1714500"/>
            <a:ext cx="18135600" cy="646331"/>
          </a:xfrm>
          <a:prstGeom prst="rect">
            <a:avLst/>
          </a:prstGeom>
          <a:noFill/>
        </p:spPr>
        <p:txBody>
          <a:bodyPr wrap="square">
            <a:spAutoFit/>
          </a:bodyPr>
          <a:lstStyle/>
          <a:p>
            <a:pPr algn="ctr"/>
            <a:r>
              <a:rPr lang="vi-VN" sz="3600" b="1" i="1"/>
              <a:t>Nếu thực hiện theo các chỉ dẫn ở Hình 62a, bạn học sinh sẽ đi như thế nào?</a:t>
            </a:r>
            <a:endParaRPr lang="en-US" sz="3600" b="1" i="1"/>
          </a:p>
        </p:txBody>
      </p:sp>
      <p:pic>
        <p:nvPicPr>
          <p:cNvPr id="13" name="Picture 7">
            <a:extLst>
              <a:ext uri="{FF2B5EF4-FFF2-40B4-BE49-F238E27FC236}">
                <a16:creationId xmlns:a16="http://schemas.microsoft.com/office/drawing/2014/main" id="{18B7C93D-C5B5-CEB1-F0B7-11476CBC36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53800" y="3314700"/>
            <a:ext cx="6200687" cy="5867400"/>
          </a:xfrm>
          <a:prstGeom prst="rect">
            <a:avLst/>
          </a:prstGeom>
        </p:spPr>
      </p:pic>
      <p:sp>
        <p:nvSpPr>
          <p:cNvPr id="14" name="Rectangle: Rounded Corners 13">
            <a:extLst>
              <a:ext uri="{FF2B5EF4-FFF2-40B4-BE49-F238E27FC236}">
                <a16:creationId xmlns:a16="http://schemas.microsoft.com/office/drawing/2014/main" id="{07F0934C-D5BB-EA52-3D59-DF9E0305D68A}"/>
              </a:ext>
            </a:extLst>
          </p:cNvPr>
          <p:cNvSpPr/>
          <p:nvPr/>
        </p:nvSpPr>
        <p:spPr>
          <a:xfrm>
            <a:off x="1905000" y="3162300"/>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 Đi thẳng </a:t>
            </a:r>
          </a:p>
        </p:txBody>
      </p:sp>
      <p:sp>
        <p:nvSpPr>
          <p:cNvPr id="15" name="Rectangle: Rounded Corners 14">
            <a:extLst>
              <a:ext uri="{FF2B5EF4-FFF2-40B4-BE49-F238E27FC236}">
                <a16:creationId xmlns:a16="http://schemas.microsoft.com/office/drawing/2014/main" id="{35FEE198-FD82-30DC-ADE0-2CCECAC45FE9}"/>
              </a:ext>
            </a:extLst>
          </p:cNvPr>
          <p:cNvSpPr/>
          <p:nvPr/>
        </p:nvSpPr>
        <p:spPr>
          <a:xfrm>
            <a:off x="1899313" y="4838701"/>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B. Đi theo một hình tam giác</a:t>
            </a:r>
          </a:p>
        </p:txBody>
      </p:sp>
      <p:sp>
        <p:nvSpPr>
          <p:cNvPr id="16" name="Rectangle: Rounded Corners 15">
            <a:extLst>
              <a:ext uri="{FF2B5EF4-FFF2-40B4-BE49-F238E27FC236}">
                <a16:creationId xmlns:a16="http://schemas.microsoft.com/office/drawing/2014/main" id="{3DD18733-5CC2-F5FF-C702-835CFEAD25E2}"/>
              </a:ext>
            </a:extLst>
          </p:cNvPr>
          <p:cNvSpPr/>
          <p:nvPr/>
        </p:nvSpPr>
        <p:spPr>
          <a:xfrm>
            <a:off x="1905000" y="6423549"/>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 Đi theo một hình vuông</a:t>
            </a:r>
          </a:p>
        </p:txBody>
      </p:sp>
      <p:sp>
        <p:nvSpPr>
          <p:cNvPr id="17" name="Rectangle: Rounded Corners 16">
            <a:extLst>
              <a:ext uri="{FF2B5EF4-FFF2-40B4-BE49-F238E27FC236}">
                <a16:creationId xmlns:a16="http://schemas.microsoft.com/office/drawing/2014/main" id="{8CC4C7E7-38A9-83EC-1DEE-33C0E1DFE760}"/>
              </a:ext>
            </a:extLst>
          </p:cNvPr>
          <p:cNvSpPr/>
          <p:nvPr/>
        </p:nvSpPr>
        <p:spPr>
          <a:xfrm>
            <a:off x="1899313" y="8099950"/>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D. Đi theo một hình tròn</a:t>
            </a:r>
          </a:p>
        </p:txBody>
      </p:sp>
    </p:spTree>
    <p:extLst>
      <p:ext uri="{BB962C8B-B14F-4D97-AF65-F5344CB8AC3E}">
        <p14:creationId xmlns:p14="http://schemas.microsoft.com/office/powerpoint/2010/main" val="24639198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par>
                                <p:cTn id="33" presetID="1" presetClass="emph" presetSubtype="2" fill="hold" nodeType="withEffect">
                                  <p:stCondLst>
                                    <p:cond delay="0"/>
                                  </p:stCondLst>
                                  <p:childTnLst>
                                    <p:animClr clrSpc="rgb" dir="cw">
                                      <p:cBhvr>
                                        <p:cTn id="34" dur="2000" fill="hold"/>
                                        <p:tgtEl>
                                          <p:spTgt spid="16"/>
                                        </p:tgtEl>
                                        <p:attrNameLst>
                                          <p:attrName>fillcolor</p:attrName>
                                        </p:attrNameLst>
                                      </p:cBhvr>
                                      <p:to>
                                        <a:srgbClr val="00B050"/>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animBg="1"/>
      <p:bldP spid="16" grpId="0" animBg="1"/>
      <p:bldP spid="16" grpId="1"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6534342" y="8193030"/>
            <a:ext cx="1847707" cy="2630188"/>
          </a:xfrm>
          <a:prstGeom prst="rect">
            <a:avLst/>
          </a:prstGeom>
        </p:spPr>
      </p:pic>
      <p:sp>
        <p:nvSpPr>
          <p:cNvPr id="9" name="TextBox 8">
            <a:extLst>
              <a:ext uri="{FF2B5EF4-FFF2-40B4-BE49-F238E27FC236}">
                <a16:creationId xmlns:a16="http://schemas.microsoft.com/office/drawing/2014/main" id="{90EF5A8B-3A63-DCB0-9BDF-5E11B2CB4AC1}"/>
              </a:ext>
            </a:extLst>
          </p:cNvPr>
          <p:cNvSpPr txBox="1"/>
          <p:nvPr/>
        </p:nvSpPr>
        <p:spPr>
          <a:xfrm>
            <a:off x="4991100" y="342900"/>
            <a:ext cx="8305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KHỞI ĐỘNG </a:t>
            </a:r>
          </a:p>
        </p:txBody>
      </p:sp>
      <p:sp>
        <p:nvSpPr>
          <p:cNvPr id="11" name="TextBox 10">
            <a:extLst>
              <a:ext uri="{FF2B5EF4-FFF2-40B4-BE49-F238E27FC236}">
                <a16:creationId xmlns:a16="http://schemas.microsoft.com/office/drawing/2014/main" id="{4AB914AF-26FC-F635-3D26-2F72DF018B81}"/>
              </a:ext>
            </a:extLst>
          </p:cNvPr>
          <p:cNvSpPr txBox="1"/>
          <p:nvPr/>
        </p:nvSpPr>
        <p:spPr>
          <a:xfrm>
            <a:off x="4394579" y="1562100"/>
            <a:ext cx="9498842" cy="707886"/>
          </a:xfrm>
          <a:prstGeom prst="rect">
            <a:avLst/>
          </a:prstGeom>
          <a:noFill/>
        </p:spPr>
        <p:txBody>
          <a:bodyPr wrap="square">
            <a:spAutoFit/>
          </a:bodyPr>
          <a:lstStyle/>
          <a:p>
            <a:pPr algn="ctr"/>
            <a:r>
              <a:rPr lang="vi-VN" sz="4000" b="1"/>
              <a:t>Trò chơi "Điều khiển rô-bốt"</a:t>
            </a:r>
            <a:endParaRPr lang="en-US" sz="4000" b="1"/>
          </a:p>
        </p:txBody>
      </p:sp>
      <p:sp>
        <p:nvSpPr>
          <p:cNvPr id="2" name="TextBox 1">
            <a:extLst>
              <a:ext uri="{FF2B5EF4-FFF2-40B4-BE49-F238E27FC236}">
                <a16:creationId xmlns:a16="http://schemas.microsoft.com/office/drawing/2014/main" id="{B667FCD3-9E5B-C9E7-A9D9-B20A27CDE706}"/>
              </a:ext>
            </a:extLst>
          </p:cNvPr>
          <p:cNvSpPr txBox="1"/>
          <p:nvPr/>
        </p:nvSpPr>
        <p:spPr>
          <a:xfrm>
            <a:off x="1219200" y="2473523"/>
            <a:ext cx="8686800" cy="7001276"/>
          </a:xfrm>
          <a:prstGeom prst="rect">
            <a:avLst/>
          </a:prstGeom>
          <a:noFill/>
        </p:spPr>
        <p:txBody>
          <a:bodyPr wrap="square" rtlCol="0">
            <a:spAutoFit/>
          </a:bodyPr>
          <a:lstStyle/>
          <a:p>
            <a:pPr>
              <a:lnSpc>
                <a:spcPct val="150000"/>
              </a:lnSpc>
            </a:pPr>
            <a:r>
              <a:rPr lang="en-US" sz="3800" b="1">
                <a:latin typeface="Arial" panose="020B0604020202020204" pitchFamily="34" charset="0"/>
                <a:cs typeface="Arial" panose="020B0604020202020204" pitchFamily="34" charset="0"/>
              </a:rPr>
              <a:t>Chuẩn bị: </a:t>
            </a: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Trò chơi tiến hành theo cặp. </a:t>
            </a:r>
            <a:endParaRPr lang="en-US" sz="38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Với mỗi cặp, một bạn đóng vai rô-bốt, một bạn đưa ra chỉ dẫn để rô-bốt thực hiện. </a:t>
            </a:r>
            <a:endParaRPr lang="en-US" sz="38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Biết rằng rô-bốt có khả năng: đi về phía trước từng bước, quay trái hoặc quay phải một góc 90 độ.</a:t>
            </a:r>
            <a:endParaRPr lang="en-US" sz="380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837C52E5-7478-3398-1820-5F4DD70B98DE}"/>
              </a:ext>
            </a:extLst>
          </p:cNvPr>
          <p:cNvGrpSpPr/>
          <p:nvPr/>
        </p:nvGrpSpPr>
        <p:grpSpPr>
          <a:xfrm>
            <a:off x="10468688" y="3619500"/>
            <a:ext cx="6989507" cy="5473987"/>
            <a:chOff x="10468688" y="3543300"/>
            <a:chExt cx="6989507" cy="5473987"/>
          </a:xfrm>
        </p:grpSpPr>
        <p:pic>
          <p:nvPicPr>
            <p:cNvPr id="13" name="Picture 12">
              <a:extLst>
                <a:ext uri="{FF2B5EF4-FFF2-40B4-BE49-F238E27FC236}">
                  <a16:creationId xmlns:a16="http://schemas.microsoft.com/office/drawing/2014/main" id="{3C848DD9-B1C7-1B42-90DA-31670F4DB0B7}"/>
                </a:ext>
              </a:extLst>
            </p:cNvPr>
            <p:cNvPicPr>
              <a:picLocks noChangeAspect="1"/>
            </p:cNvPicPr>
            <p:nvPr/>
          </p:nvPicPr>
          <p:blipFill rotWithShape="1">
            <a:blip r:embed="rId6">
              <a:extLst>
                <a:ext uri="{28A0092B-C50C-407E-A947-70E740481C1C}">
                  <a14:useLocalDpi xmlns:a14="http://schemas.microsoft.com/office/drawing/2010/main" val="0"/>
                </a:ext>
              </a:extLst>
            </a:blip>
            <a:srcRect r="53051" b="9999"/>
            <a:stretch/>
          </p:blipFill>
          <p:spPr>
            <a:xfrm>
              <a:off x="10468688" y="3543300"/>
              <a:ext cx="6989507" cy="4710320"/>
            </a:xfrm>
            <a:prstGeom prst="roundRect">
              <a:avLst/>
            </a:prstGeom>
            <a:ln w="38100">
              <a:solidFill>
                <a:schemeClr val="accent5">
                  <a:lumMod val="60000"/>
                  <a:lumOff val="40000"/>
                </a:schemeClr>
              </a:solidFill>
            </a:ln>
          </p:spPr>
        </p:pic>
        <p:sp>
          <p:nvSpPr>
            <p:cNvPr id="4" name="TextBox 3">
              <a:extLst>
                <a:ext uri="{FF2B5EF4-FFF2-40B4-BE49-F238E27FC236}">
                  <a16:creationId xmlns:a16="http://schemas.microsoft.com/office/drawing/2014/main" id="{18E48EC3-3993-1043-7D41-2730AE561B07}"/>
                </a:ext>
              </a:extLst>
            </p:cNvPr>
            <p:cNvSpPr txBox="1"/>
            <p:nvPr/>
          </p:nvSpPr>
          <p:spPr>
            <a:xfrm>
              <a:off x="11887200" y="8432512"/>
              <a:ext cx="4572000" cy="584775"/>
            </a:xfrm>
            <a:prstGeom prst="rect">
              <a:avLst/>
            </a:prstGeom>
            <a:noFill/>
          </p:spPr>
          <p:txBody>
            <a:bodyPr wrap="square" rtlCol="0">
              <a:spAutoFit/>
            </a:bodyPr>
            <a:lstStyle/>
            <a:p>
              <a:pPr algn="ctr"/>
              <a:r>
                <a:rPr lang="en-US" sz="3200" b="1" i="1">
                  <a:solidFill>
                    <a:schemeClr val="accent5">
                      <a:lumMod val="75000"/>
                    </a:schemeClr>
                  </a:solidFill>
                  <a:latin typeface="Arial" panose="020B0604020202020204" pitchFamily="34" charset="0"/>
                  <a:cs typeface="Arial" panose="020B0604020202020204" pitchFamily="34" charset="0"/>
                </a:rPr>
                <a:t>Minh họa trò chơi </a:t>
              </a:r>
            </a:p>
          </p:txBody>
        </p:sp>
      </p:grpSp>
    </p:spTree>
    <p:extLst>
      <p:ext uri="{BB962C8B-B14F-4D97-AF65-F5344CB8AC3E}">
        <p14:creationId xmlns:p14="http://schemas.microsoft.com/office/powerpoint/2010/main" val="7556382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6754546" y="8304291"/>
            <a:ext cx="1847707" cy="2630188"/>
          </a:xfrm>
          <a:prstGeom prst="rect">
            <a:avLst/>
          </a:prstGeom>
        </p:spPr>
      </p:pic>
      <p:sp>
        <p:nvSpPr>
          <p:cNvPr id="11" name="TextBox 10">
            <a:extLst>
              <a:ext uri="{FF2B5EF4-FFF2-40B4-BE49-F238E27FC236}">
                <a16:creationId xmlns:a16="http://schemas.microsoft.com/office/drawing/2014/main" id="{4AB914AF-26FC-F635-3D26-2F72DF018B81}"/>
              </a:ext>
            </a:extLst>
          </p:cNvPr>
          <p:cNvSpPr txBox="1"/>
          <p:nvPr/>
        </p:nvSpPr>
        <p:spPr>
          <a:xfrm>
            <a:off x="4394579" y="1181100"/>
            <a:ext cx="9498842" cy="707886"/>
          </a:xfrm>
          <a:prstGeom prst="rect">
            <a:avLst/>
          </a:prstGeom>
          <a:noFill/>
        </p:spPr>
        <p:txBody>
          <a:bodyPr wrap="square">
            <a:spAutoFit/>
          </a:bodyPr>
          <a:lstStyle/>
          <a:p>
            <a:pPr algn="ctr"/>
            <a:r>
              <a:rPr lang="vi-VN" sz="4000" b="1"/>
              <a:t>Trò chơi "Điều khiển rô-bốt"</a:t>
            </a:r>
            <a:endParaRPr lang="en-US" sz="4000" b="1"/>
          </a:p>
        </p:txBody>
      </p:sp>
      <p:grpSp>
        <p:nvGrpSpPr>
          <p:cNvPr id="10" name="Group 9">
            <a:extLst>
              <a:ext uri="{FF2B5EF4-FFF2-40B4-BE49-F238E27FC236}">
                <a16:creationId xmlns:a16="http://schemas.microsoft.com/office/drawing/2014/main" id="{FF6C64AB-30AD-3770-B3DF-F0AFF693607F}"/>
              </a:ext>
            </a:extLst>
          </p:cNvPr>
          <p:cNvGrpSpPr/>
          <p:nvPr/>
        </p:nvGrpSpPr>
        <p:grpSpPr>
          <a:xfrm>
            <a:off x="800100" y="3086100"/>
            <a:ext cx="7620000" cy="5564071"/>
            <a:chOff x="1828800" y="2788340"/>
            <a:chExt cx="7620000" cy="5564071"/>
          </a:xfrm>
        </p:grpSpPr>
        <p:pic>
          <p:nvPicPr>
            <p:cNvPr id="6" name="Picture 5">
              <a:extLst>
                <a:ext uri="{FF2B5EF4-FFF2-40B4-BE49-F238E27FC236}">
                  <a16:creationId xmlns:a16="http://schemas.microsoft.com/office/drawing/2014/main" id="{41187B12-DF78-8D87-CF47-6403D233D7FF}"/>
                </a:ext>
              </a:extLst>
            </p:cNvPr>
            <p:cNvPicPr>
              <a:picLocks noChangeAspect="1"/>
            </p:cNvPicPr>
            <p:nvPr/>
          </p:nvPicPr>
          <p:blipFill rotWithShape="1">
            <a:blip r:embed="rId6">
              <a:extLst>
                <a:ext uri="{28A0092B-C50C-407E-A947-70E740481C1C}">
                  <a14:useLocalDpi xmlns:a14="http://schemas.microsoft.com/office/drawing/2010/main" val="0"/>
                </a:ext>
              </a:extLst>
            </a:blip>
            <a:srcRect l="48113" t="-1456" r="703" b="11455"/>
            <a:stretch/>
          </p:blipFill>
          <p:spPr>
            <a:xfrm>
              <a:off x="1828800" y="2788340"/>
              <a:ext cx="7620000" cy="4710320"/>
            </a:xfrm>
            <a:prstGeom prst="roundRect">
              <a:avLst/>
            </a:prstGeom>
            <a:ln w="38100">
              <a:solidFill>
                <a:schemeClr val="accent5">
                  <a:lumMod val="60000"/>
                  <a:lumOff val="40000"/>
                </a:schemeClr>
              </a:solidFill>
            </a:ln>
          </p:spPr>
        </p:pic>
        <p:sp>
          <p:nvSpPr>
            <p:cNvPr id="8" name="TextBox 7">
              <a:extLst>
                <a:ext uri="{FF2B5EF4-FFF2-40B4-BE49-F238E27FC236}">
                  <a16:creationId xmlns:a16="http://schemas.microsoft.com/office/drawing/2014/main" id="{5B6B2528-797A-5ABC-F753-3C6887C5F061}"/>
                </a:ext>
              </a:extLst>
            </p:cNvPr>
            <p:cNvSpPr txBox="1"/>
            <p:nvPr/>
          </p:nvSpPr>
          <p:spPr>
            <a:xfrm>
              <a:off x="3352800" y="7767636"/>
              <a:ext cx="4572000" cy="584775"/>
            </a:xfrm>
            <a:prstGeom prst="rect">
              <a:avLst/>
            </a:prstGeom>
            <a:noFill/>
          </p:spPr>
          <p:txBody>
            <a:bodyPr wrap="square" rtlCol="0">
              <a:spAutoFit/>
            </a:bodyPr>
            <a:lstStyle/>
            <a:p>
              <a:pPr algn="ctr"/>
              <a:r>
                <a:rPr lang="en-US" sz="3200" b="1" i="1">
                  <a:solidFill>
                    <a:schemeClr val="accent5">
                      <a:lumMod val="75000"/>
                    </a:schemeClr>
                  </a:solidFill>
                  <a:latin typeface="Arial" panose="020B0604020202020204" pitchFamily="34" charset="0"/>
                  <a:cs typeface="Arial" panose="020B0604020202020204" pitchFamily="34" charset="0"/>
                </a:rPr>
                <a:t>Minh họa trò chơi </a:t>
              </a:r>
            </a:p>
          </p:txBody>
        </p:sp>
      </p:grpSp>
      <p:sp>
        <p:nvSpPr>
          <p:cNvPr id="14" name="TextBox 13">
            <a:extLst>
              <a:ext uri="{FF2B5EF4-FFF2-40B4-BE49-F238E27FC236}">
                <a16:creationId xmlns:a16="http://schemas.microsoft.com/office/drawing/2014/main" id="{5EC63B88-22D0-9D2D-E0EE-B376573F46E8}"/>
              </a:ext>
            </a:extLst>
          </p:cNvPr>
          <p:cNvSpPr txBox="1"/>
          <p:nvPr/>
        </p:nvSpPr>
        <p:spPr>
          <a:xfrm>
            <a:off x="8922794" y="2827212"/>
            <a:ext cx="8425490" cy="5246949"/>
          </a:xfrm>
          <a:prstGeom prst="rect">
            <a:avLst/>
          </a:prstGeom>
          <a:noFill/>
        </p:spPr>
        <p:txBody>
          <a:bodyPr wrap="square">
            <a:spAutoFit/>
          </a:bodyPr>
          <a:lstStyle/>
          <a:p>
            <a:pPr marL="0" marR="0" algn="just">
              <a:lnSpc>
                <a:spcPct val="150000"/>
              </a:lnSpc>
              <a:spcBef>
                <a:spcPts val="0"/>
              </a:spcBef>
              <a:spcAft>
                <a:spcPts val="0"/>
              </a:spcAft>
            </a:pPr>
            <a:r>
              <a:rPr lang="en-US" sz="3800" b="1">
                <a:effectLst/>
                <a:latin typeface="Arial" panose="020B0604020202020204" pitchFamily="34" charset="0"/>
                <a:ea typeface="Calibri" panose="020F0502020204030204" pitchFamily="34" charset="0"/>
                <a:cs typeface="Arial" panose="020B0604020202020204" pitchFamily="34" charset="0"/>
              </a:rPr>
              <a:t>Cách chơi: </a:t>
            </a:r>
          </a:p>
          <a:p>
            <a:pPr marL="571500" marR="0" indent="-571500" algn="just">
              <a:lnSpc>
                <a:spcPct val="150000"/>
              </a:lnSpc>
              <a:spcBef>
                <a:spcPts val="0"/>
              </a:spcBef>
              <a:spcAft>
                <a:spcPts val="0"/>
              </a:spcAft>
              <a:buFont typeface="Wingdings" panose="05000000000000000000" pitchFamily="2" charset="2"/>
              <a:buChar char="§"/>
            </a:pPr>
            <a:r>
              <a:rPr lang="en-US" sz="3800">
                <a:latin typeface="Arial" panose="020B0604020202020204" pitchFamily="34" charset="0"/>
                <a:ea typeface="Calibri" panose="020F0502020204030204" pitchFamily="34" charset="0"/>
                <a:cs typeface="Arial" panose="020B0604020202020204" pitchFamily="34" charset="0"/>
              </a:rPr>
              <a:t>Mỗi cặp chơi thực hiện trong 2 phút </a:t>
            </a:r>
          </a:p>
          <a:p>
            <a:pPr marL="571500" marR="0" indent="-571500" algn="just">
              <a:lnSpc>
                <a:spcPct val="150000"/>
              </a:lnSpc>
              <a:spcBef>
                <a:spcPts val="0"/>
              </a:spcBef>
              <a:spcAft>
                <a:spcPts val="0"/>
              </a:spcAft>
              <a:buFont typeface="Wingdings" panose="05000000000000000000" pitchFamily="2" charset="2"/>
              <a:buChar char="§"/>
            </a:pPr>
            <a:r>
              <a:rPr lang="en-US" sz="3800">
                <a:effectLst/>
                <a:latin typeface="Arial" panose="020B0604020202020204" pitchFamily="34" charset="0"/>
                <a:ea typeface="Calibri" panose="020F0502020204030204" pitchFamily="34" charset="0"/>
                <a:cs typeface="Arial" panose="020B0604020202020204" pitchFamily="34" charset="0"/>
              </a:rPr>
              <a:t>HS1: Lần lượt đưa ra chỉ dẫn để rô-bốt thực hiện.</a:t>
            </a:r>
          </a:p>
          <a:p>
            <a:pPr marL="571500" marR="0" lvl="0" indent="-571500" algn="just">
              <a:lnSpc>
                <a:spcPct val="150000"/>
              </a:lnSpc>
              <a:spcBef>
                <a:spcPts val="0"/>
              </a:spcBef>
              <a:spcAft>
                <a:spcPts val="0"/>
              </a:spcAft>
              <a:buFont typeface="Wingdings" panose="05000000000000000000" pitchFamily="2" charset="2"/>
              <a:buChar char="§"/>
            </a:pPr>
            <a:r>
              <a:rPr lang="en-US" sz="3800">
                <a:effectLst/>
                <a:latin typeface="Arial" panose="020B0604020202020204" pitchFamily="34" charset="0"/>
                <a:ea typeface="Calibri" panose="020F0502020204030204" pitchFamily="34" charset="0"/>
                <a:cs typeface="Arial" panose="020B0604020202020204" pitchFamily="34" charset="0"/>
              </a:rPr>
              <a:t>HS2: Đóng vai rô-bốt, thực hiện theo chỉ dẫn của HS1.</a:t>
            </a:r>
          </a:p>
        </p:txBody>
      </p:sp>
    </p:spTree>
    <p:extLst>
      <p:ext uri="{BB962C8B-B14F-4D97-AF65-F5344CB8AC3E}">
        <p14:creationId xmlns:p14="http://schemas.microsoft.com/office/powerpoint/2010/main" val="16039370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6754546" y="8304291"/>
            <a:ext cx="1847707" cy="2630188"/>
          </a:xfrm>
          <a:prstGeom prst="rect">
            <a:avLst/>
          </a:prstGeom>
        </p:spPr>
      </p:pic>
      <p:pic>
        <p:nvPicPr>
          <p:cNvPr id="2" name="Picture 1">
            <a:extLst>
              <a:ext uri="{FF2B5EF4-FFF2-40B4-BE49-F238E27FC236}">
                <a16:creationId xmlns:a16="http://schemas.microsoft.com/office/drawing/2014/main" id="{26EF45C7-2B82-38C2-259D-91694F5EA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837" y="4533900"/>
            <a:ext cx="15362326" cy="5400533"/>
          </a:xfrm>
          <a:prstGeom prst="rect">
            <a:avLst/>
          </a:prstGeom>
        </p:spPr>
      </p:pic>
      <p:grpSp>
        <p:nvGrpSpPr>
          <p:cNvPr id="12" name="Group 11">
            <a:extLst>
              <a:ext uri="{FF2B5EF4-FFF2-40B4-BE49-F238E27FC236}">
                <a16:creationId xmlns:a16="http://schemas.microsoft.com/office/drawing/2014/main" id="{0024CEEA-1BBF-404E-E059-1ECEB76BD26F}"/>
              </a:ext>
            </a:extLst>
          </p:cNvPr>
          <p:cNvGrpSpPr/>
          <p:nvPr/>
        </p:nvGrpSpPr>
        <p:grpSpPr>
          <a:xfrm>
            <a:off x="1409700" y="1490361"/>
            <a:ext cx="15855035" cy="2914331"/>
            <a:chOff x="1409700" y="1490361"/>
            <a:chExt cx="15855035" cy="2914331"/>
          </a:xfrm>
        </p:grpSpPr>
        <p:sp>
          <p:nvSpPr>
            <p:cNvPr id="9" name="Rectangle: Rounded Corners 8">
              <a:extLst>
                <a:ext uri="{FF2B5EF4-FFF2-40B4-BE49-F238E27FC236}">
                  <a16:creationId xmlns:a16="http://schemas.microsoft.com/office/drawing/2014/main" id="{05C4B84E-9302-3EDA-0A20-A4AC293CB258}"/>
                </a:ext>
              </a:extLst>
            </p:cNvPr>
            <p:cNvSpPr/>
            <p:nvPr/>
          </p:nvSpPr>
          <p:spPr>
            <a:xfrm>
              <a:off x="1409700" y="1490361"/>
              <a:ext cx="15468600" cy="27092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Trong khoảng thời gian quy định, các nhóm thực hiện điều khiển rô-bốt, có thể bước về phía trước, quay phải hoặc quay trái một góc 90 độ.  </a:t>
              </a:r>
            </a:p>
          </p:txBody>
        </p:sp>
        <p:pic>
          <p:nvPicPr>
            <p:cNvPr id="1026" name="Picture 2" descr="Pin ">
              <a:extLst>
                <a:ext uri="{FF2B5EF4-FFF2-40B4-BE49-F238E27FC236}">
                  <a16:creationId xmlns:a16="http://schemas.microsoft.com/office/drawing/2014/main" id="{B8E9ED68-1689-51F6-039D-4AF831763C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10264">
              <a:off x="16385591" y="3525548"/>
              <a:ext cx="879144" cy="8791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88077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07169" y="-509849"/>
            <a:ext cx="3104261" cy="307709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68127">
            <a:off x="-416188" y="6601800"/>
            <a:ext cx="2391354" cy="47236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753335">
            <a:off x="-142203" y="-829929"/>
            <a:ext cx="2080986" cy="388062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47750">
            <a:off x="15963855" y="7021601"/>
            <a:ext cx="3211501" cy="4571532"/>
          </a:xfrm>
          <a:prstGeom prst="rect">
            <a:avLst/>
          </a:prstGeom>
        </p:spPr>
      </p:pic>
      <p:sp>
        <p:nvSpPr>
          <p:cNvPr id="7" name="TextBox 7"/>
          <p:cNvSpPr txBox="1"/>
          <p:nvPr/>
        </p:nvSpPr>
        <p:spPr>
          <a:xfrm>
            <a:off x="2408794" y="1202014"/>
            <a:ext cx="13476016" cy="2165721"/>
          </a:xfrm>
          <a:prstGeom prst="rect">
            <a:avLst/>
          </a:prstGeom>
        </p:spPr>
        <p:txBody>
          <a:bodyPr wrap="square" lIns="0" tIns="0" rIns="0" bIns="0" rtlCol="0" anchor="t">
            <a:spAutoFit/>
          </a:bodyPr>
          <a:lstStyle/>
          <a:p>
            <a:pPr algn="ctr">
              <a:lnSpc>
                <a:spcPct val="150000"/>
              </a:lnSpc>
            </a:pPr>
            <a:r>
              <a:rPr lang="en-US" sz="5000" b="1">
                <a:solidFill>
                  <a:srgbClr val="DF5745"/>
                </a:solidFill>
                <a:latin typeface="Arial" panose="020B0604020202020204" pitchFamily="34" charset="0"/>
                <a:cs typeface="Arial" panose="020B0604020202020204" pitchFamily="34" charset="0"/>
              </a:rPr>
              <a:t>CHỦ ĐỀ 6: GIẢI QUYẾT VẤN ĐỀ VỚI SỰ TRỢ GIÚP CỦA MÁY TÍNH</a:t>
            </a:r>
          </a:p>
        </p:txBody>
      </p:sp>
      <p:sp>
        <p:nvSpPr>
          <p:cNvPr id="10" name="TextBox 9">
            <a:extLst>
              <a:ext uri="{FF2B5EF4-FFF2-40B4-BE49-F238E27FC236}">
                <a16:creationId xmlns:a16="http://schemas.microsoft.com/office/drawing/2014/main" id="{FB22414C-9DE7-050B-DD2D-5A81A4994E89}"/>
              </a:ext>
            </a:extLst>
          </p:cNvPr>
          <p:cNvSpPr txBox="1"/>
          <p:nvPr/>
        </p:nvSpPr>
        <p:spPr>
          <a:xfrm>
            <a:off x="2614115" y="3681905"/>
            <a:ext cx="13059770" cy="3237361"/>
          </a:xfrm>
          <a:prstGeom prst="rect">
            <a:avLst/>
          </a:prstGeom>
          <a:noFill/>
        </p:spPr>
        <p:txBody>
          <a:bodyPr wrap="square">
            <a:spAutoFit/>
          </a:bodyPr>
          <a:lstStyle/>
          <a:p>
            <a:pPr algn="ctr">
              <a:lnSpc>
                <a:spcPct val="150000"/>
              </a:lnSpc>
            </a:pPr>
            <a:r>
              <a:rPr lang="vi-VN" sz="7200" b="1"/>
              <a:t>BÀI 13. </a:t>
            </a:r>
            <a:endParaRPr lang="en-US" sz="7200" b="1"/>
          </a:p>
          <a:p>
            <a:pPr algn="ctr">
              <a:lnSpc>
                <a:spcPct val="150000"/>
              </a:lnSpc>
            </a:pPr>
            <a:r>
              <a:rPr lang="vi-VN" sz="7200" b="1"/>
              <a:t>CHƠI VỚI MÁY TÍNH</a:t>
            </a:r>
            <a:endParaRPr lang="en-US" sz="7200" b="1"/>
          </a:p>
        </p:txBody>
      </p:sp>
      <p:pic>
        <p:nvPicPr>
          <p:cNvPr id="11" name="Picture 3">
            <a:extLst>
              <a:ext uri="{FF2B5EF4-FFF2-40B4-BE49-F238E27FC236}">
                <a16:creationId xmlns:a16="http://schemas.microsoft.com/office/drawing/2014/main" id="{2670A848-AD8C-5DF8-5249-B6AFCA5BAE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66061" y="7429500"/>
            <a:ext cx="2955877" cy="2634425"/>
          </a:xfrm>
          <a:prstGeom prst="rect">
            <a:avLst/>
          </a:prstGeom>
        </p:spPr>
      </p:pic>
      <p:pic>
        <p:nvPicPr>
          <p:cNvPr id="12" name="Picture 2">
            <a:extLst>
              <a:ext uri="{FF2B5EF4-FFF2-40B4-BE49-F238E27FC236}">
                <a16:creationId xmlns:a16="http://schemas.microsoft.com/office/drawing/2014/main" id="{5B872987-E28C-773E-A688-BE907518C8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201400" y="8801100"/>
            <a:ext cx="2057400" cy="1108424"/>
          </a:xfrm>
          <a:prstGeom prst="rect">
            <a:avLst/>
          </a:prstGeom>
        </p:spPr>
      </p:pic>
    </p:spTree>
    <p:extLst>
      <p:ext uri="{BB962C8B-B14F-4D97-AF65-F5344CB8AC3E}">
        <p14:creationId xmlns:p14="http://schemas.microsoft.com/office/powerpoint/2010/main" val="3951789094"/>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51199">
            <a:off x="-633937" y="-1058648"/>
            <a:ext cx="3050975" cy="33899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63680" y="7427979"/>
            <a:ext cx="3041186" cy="398844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0481">
            <a:off x="-829611" y="7817490"/>
            <a:ext cx="3310804" cy="2932812"/>
          </a:xfrm>
          <a:prstGeom prst="rect">
            <a:avLst/>
          </a:prstGeom>
        </p:spPr>
      </p:pic>
      <p:sp>
        <p:nvSpPr>
          <p:cNvPr id="6" name="TextBox 6"/>
          <p:cNvSpPr txBox="1"/>
          <p:nvPr/>
        </p:nvSpPr>
        <p:spPr>
          <a:xfrm>
            <a:off x="2695888" y="3267027"/>
            <a:ext cx="12896224" cy="3118674"/>
          </a:xfrm>
          <a:prstGeom prst="rect">
            <a:avLst/>
          </a:prstGeom>
        </p:spPr>
        <p:txBody>
          <a:bodyPr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PHẦN 1.</a:t>
            </a:r>
          </a:p>
          <a:p>
            <a:pPr algn="ctr">
              <a:lnSpc>
                <a:spcPct val="150000"/>
              </a:lnSpc>
            </a:pPr>
            <a:r>
              <a:rPr lang="en-US" sz="7200" b="1">
                <a:solidFill>
                  <a:srgbClr val="DF5745"/>
                </a:solidFill>
                <a:latin typeface="Arial" panose="020B0604020202020204" pitchFamily="34" charset="0"/>
                <a:cs typeface="Arial" panose="020B0604020202020204" pitchFamily="34" charset="0"/>
              </a:rPr>
              <a:t>CHƯƠNG TRÌNH MÁY TÍNH </a:t>
            </a:r>
          </a:p>
        </p:txBody>
      </p:sp>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1600" y="3924300"/>
            <a:ext cx="1242900" cy="1650545"/>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63680" y="3711333"/>
            <a:ext cx="1242900" cy="165054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01000" y="674067"/>
            <a:ext cx="2791173" cy="2239917"/>
          </a:xfrm>
          <a:prstGeom prst="rect">
            <a:avLst/>
          </a:prstGeom>
        </p:spPr>
      </p:pic>
    </p:spTree>
    <p:extLst>
      <p:ext uri="{BB962C8B-B14F-4D97-AF65-F5344CB8AC3E}">
        <p14:creationId xmlns:p14="http://schemas.microsoft.com/office/powerpoint/2010/main" val="3853941085"/>
      </p:ext>
    </p:extLst>
  </p:cSld>
  <p:clrMapOvr>
    <a:masterClrMapping/>
  </p:clrMapOvr>
  <p:transition spd="med">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6686741" y="8304289"/>
            <a:ext cx="1847707" cy="2630188"/>
          </a:xfrm>
          <a:prstGeom prst="rect">
            <a:avLst/>
          </a:prstGeom>
        </p:spPr>
      </p:pic>
      <p:grpSp>
        <p:nvGrpSpPr>
          <p:cNvPr id="13" name="Group 12">
            <a:extLst>
              <a:ext uri="{FF2B5EF4-FFF2-40B4-BE49-F238E27FC236}">
                <a16:creationId xmlns:a16="http://schemas.microsoft.com/office/drawing/2014/main" id="{ADC49FD0-08E4-D4A2-1D5E-1833827D4F8F}"/>
              </a:ext>
            </a:extLst>
          </p:cNvPr>
          <p:cNvGrpSpPr/>
          <p:nvPr/>
        </p:nvGrpSpPr>
        <p:grpSpPr>
          <a:xfrm>
            <a:off x="-152400" y="342900"/>
            <a:ext cx="15377614" cy="1374094"/>
            <a:chOff x="-152400" y="342900"/>
            <a:chExt cx="15377614" cy="1374094"/>
          </a:xfrm>
        </p:grpSpPr>
        <p:grpSp>
          <p:nvGrpSpPr>
            <p:cNvPr id="8" name="Group 7">
              <a:extLst>
                <a:ext uri="{FF2B5EF4-FFF2-40B4-BE49-F238E27FC236}">
                  <a16:creationId xmlns:a16="http://schemas.microsoft.com/office/drawing/2014/main" id="{68BE1ED8-2981-01A7-B039-D4F35F872DC0}"/>
                </a:ext>
              </a:extLst>
            </p:cNvPr>
            <p:cNvGrpSpPr/>
            <p:nvPr/>
          </p:nvGrpSpPr>
          <p:grpSpPr>
            <a:xfrm>
              <a:off x="-152400" y="342900"/>
              <a:ext cx="5486400" cy="1374094"/>
              <a:chOff x="-228600" y="342900"/>
              <a:chExt cx="5486400" cy="1374094"/>
            </a:xfrm>
          </p:grpSpPr>
          <p:sp>
            <p:nvSpPr>
              <p:cNvPr id="4" name="Rectangle 3">
                <a:extLst>
                  <a:ext uri="{FF2B5EF4-FFF2-40B4-BE49-F238E27FC236}">
                    <a16:creationId xmlns:a16="http://schemas.microsoft.com/office/drawing/2014/main" id="{61F02121-8E7B-C74C-697C-8ABD33CFB772}"/>
                  </a:ext>
                </a:extLst>
              </p:cNvPr>
              <p:cNvSpPr/>
              <p:nvPr/>
            </p:nvSpPr>
            <p:spPr>
              <a:xfrm>
                <a:off x="-228600" y="571500"/>
                <a:ext cx="4800600" cy="990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D3837D06-39F7-36C8-085C-8462B120E2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0" y="342900"/>
                <a:ext cx="1447800" cy="1374094"/>
              </a:xfrm>
              <a:prstGeom prst="rect">
                <a:avLst/>
              </a:prstGeom>
            </p:spPr>
          </p:pic>
          <p:sp>
            <p:nvSpPr>
              <p:cNvPr id="7" name="TextBox 6">
                <a:extLst>
                  <a:ext uri="{FF2B5EF4-FFF2-40B4-BE49-F238E27FC236}">
                    <a16:creationId xmlns:a16="http://schemas.microsoft.com/office/drawing/2014/main" id="{A4B1F9AC-CB11-C7E3-585B-3B0588DCE589}"/>
                  </a:ext>
                </a:extLst>
              </p:cNvPr>
              <p:cNvSpPr txBox="1"/>
              <p:nvPr/>
            </p:nvSpPr>
            <p:spPr>
              <a:xfrm>
                <a:off x="457200" y="712857"/>
                <a:ext cx="33528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1" name="TextBox 10">
              <a:extLst>
                <a:ext uri="{FF2B5EF4-FFF2-40B4-BE49-F238E27FC236}">
                  <a16:creationId xmlns:a16="http://schemas.microsoft.com/office/drawing/2014/main" id="{76B57E0A-DC71-7732-7139-C2A96F12E5E2}"/>
                </a:ext>
              </a:extLst>
            </p:cNvPr>
            <p:cNvSpPr txBox="1"/>
            <p:nvPr/>
          </p:nvSpPr>
          <p:spPr>
            <a:xfrm>
              <a:off x="5562600" y="674385"/>
              <a:ext cx="9662614" cy="784830"/>
            </a:xfrm>
            <a:prstGeom prst="rect">
              <a:avLst/>
            </a:prstGeom>
            <a:noFill/>
          </p:spPr>
          <p:txBody>
            <a:bodyPr wrap="square">
              <a:spAutoFit/>
            </a:bodyPr>
            <a:lstStyle/>
            <a:p>
              <a:r>
                <a:rPr lang="en-US" sz="4500">
                  <a:solidFill>
                    <a:srgbClr val="FF0000"/>
                  </a:solidFill>
                  <a:latin typeface="Arial" panose="020B0604020202020204" pitchFamily="34" charset="0"/>
                  <a:cs typeface="Arial" panose="020B0604020202020204" pitchFamily="34" charset="0"/>
                </a:rPr>
                <a:t>Điều khiển nhân vật trong máy tính</a:t>
              </a:r>
            </a:p>
          </p:txBody>
        </p:sp>
      </p:grpSp>
      <p:sp>
        <p:nvSpPr>
          <p:cNvPr id="15" name="Rectangle: Rounded Corners 14">
            <a:extLst>
              <a:ext uri="{FF2B5EF4-FFF2-40B4-BE49-F238E27FC236}">
                <a16:creationId xmlns:a16="http://schemas.microsoft.com/office/drawing/2014/main" id="{05830745-DD41-41FB-A625-1A9B1C10003D}"/>
              </a:ext>
            </a:extLst>
          </p:cNvPr>
          <p:cNvSpPr/>
          <p:nvPr/>
        </p:nvSpPr>
        <p:spPr>
          <a:xfrm>
            <a:off x="1181099" y="2806309"/>
            <a:ext cx="15925800" cy="1905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Nếu rô-bốt là một nhân vật trong máy tính thì em điều khiển nhân vật này bằng cách nào?</a:t>
            </a:r>
          </a:p>
        </p:txBody>
      </p:sp>
      <p:pic>
        <p:nvPicPr>
          <p:cNvPr id="17" name="Picture 2">
            <a:extLst>
              <a:ext uri="{FF2B5EF4-FFF2-40B4-BE49-F238E27FC236}">
                <a16:creationId xmlns:a16="http://schemas.microsoft.com/office/drawing/2014/main" id="{8E466481-E039-29C1-72F7-6550668726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9296" y="4975337"/>
            <a:ext cx="4686301" cy="5235210"/>
          </a:xfrm>
          <a:prstGeom prst="rect">
            <a:avLst/>
          </a:prstGeom>
        </p:spPr>
      </p:pic>
      <p:sp>
        <p:nvSpPr>
          <p:cNvPr id="18" name="Rectangle: Rounded Corners 17">
            <a:extLst>
              <a:ext uri="{FF2B5EF4-FFF2-40B4-BE49-F238E27FC236}">
                <a16:creationId xmlns:a16="http://schemas.microsoft.com/office/drawing/2014/main" id="{D3555669-FD56-9DD6-6272-D6E1AEB4F95F}"/>
              </a:ext>
            </a:extLst>
          </p:cNvPr>
          <p:cNvSpPr/>
          <p:nvPr/>
        </p:nvSpPr>
        <p:spPr>
          <a:xfrm>
            <a:off x="6121189" y="6283964"/>
            <a:ext cx="5053084" cy="179019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Rô – bốt là nhân vật trong máy tính  </a:t>
            </a:r>
          </a:p>
        </p:txBody>
      </p:sp>
      <p:sp>
        <p:nvSpPr>
          <p:cNvPr id="19" name="Freeform: Shape 18">
            <a:extLst>
              <a:ext uri="{FF2B5EF4-FFF2-40B4-BE49-F238E27FC236}">
                <a16:creationId xmlns:a16="http://schemas.microsoft.com/office/drawing/2014/main" id="{8BADD822-0B38-DCED-410A-3B95C21E8FE2}"/>
              </a:ext>
            </a:extLst>
          </p:cNvPr>
          <p:cNvSpPr/>
          <p:nvPr/>
        </p:nvSpPr>
        <p:spPr>
          <a:xfrm>
            <a:off x="6106404" y="4975337"/>
            <a:ext cx="1037230" cy="900752"/>
          </a:xfrm>
          <a:custGeom>
            <a:avLst/>
            <a:gdLst>
              <a:gd name="connsiteX0" fmla="*/ 0 w 1037230"/>
              <a:gd name="connsiteY0" fmla="*/ 0 h 900752"/>
              <a:gd name="connsiteX1" fmla="*/ 750627 w 1037230"/>
              <a:gd name="connsiteY1" fmla="*/ 450376 h 900752"/>
              <a:gd name="connsiteX2" fmla="*/ 1037230 w 1037230"/>
              <a:gd name="connsiteY2" fmla="*/ 900752 h 900752"/>
            </a:gdLst>
            <a:ahLst/>
            <a:cxnLst>
              <a:cxn ang="0">
                <a:pos x="connsiteX0" y="connsiteY0"/>
              </a:cxn>
              <a:cxn ang="0">
                <a:pos x="connsiteX1" y="connsiteY1"/>
              </a:cxn>
              <a:cxn ang="0">
                <a:pos x="connsiteX2" y="connsiteY2"/>
              </a:cxn>
            </a:cxnLst>
            <a:rect l="l" t="t" r="r" b="b"/>
            <a:pathLst>
              <a:path w="1037230" h="900752">
                <a:moveTo>
                  <a:pt x="0" y="0"/>
                </a:moveTo>
                <a:cubicBezTo>
                  <a:pt x="288877" y="150125"/>
                  <a:pt x="577755" y="300251"/>
                  <a:pt x="750627" y="450376"/>
                </a:cubicBezTo>
                <a:cubicBezTo>
                  <a:pt x="923499" y="600501"/>
                  <a:pt x="980364" y="750626"/>
                  <a:pt x="1037230" y="900752"/>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9F6E2D-4564-91CD-EFE8-89384DCCA7A7}"/>
              </a:ext>
            </a:extLst>
          </p:cNvPr>
          <p:cNvSpPr/>
          <p:nvPr/>
        </p:nvSpPr>
        <p:spPr>
          <a:xfrm>
            <a:off x="11357054" y="6874262"/>
            <a:ext cx="609600" cy="6095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4A61DB7-5EE5-CDA8-9C56-615D2B2766E3}"/>
              </a:ext>
            </a:extLst>
          </p:cNvPr>
          <p:cNvSpPr/>
          <p:nvPr/>
        </p:nvSpPr>
        <p:spPr>
          <a:xfrm>
            <a:off x="12149435" y="6283963"/>
            <a:ext cx="5634734" cy="179019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phải sử dụng một ngôn ngữ riêng để chỉ dẫn </a:t>
            </a:r>
          </a:p>
        </p:txBody>
      </p:sp>
    </p:spTree>
    <p:extLst>
      <p:ext uri="{BB962C8B-B14F-4D97-AF65-F5344CB8AC3E}">
        <p14:creationId xmlns:p14="http://schemas.microsoft.com/office/powerpoint/2010/main" val="17382283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47750">
            <a:off x="16686741" y="8304289"/>
            <a:ext cx="1847707" cy="2630188"/>
          </a:xfrm>
          <a:prstGeom prst="rect">
            <a:avLst/>
          </a:prstGeom>
        </p:spPr>
      </p:pic>
      <p:sp>
        <p:nvSpPr>
          <p:cNvPr id="10" name="Rectangle: Rounded Corners 9">
            <a:extLst>
              <a:ext uri="{FF2B5EF4-FFF2-40B4-BE49-F238E27FC236}">
                <a16:creationId xmlns:a16="http://schemas.microsoft.com/office/drawing/2014/main" id="{E8EABB76-2F58-E273-A403-A19F4B59F5DC}"/>
              </a:ext>
            </a:extLst>
          </p:cNvPr>
          <p:cNvSpPr/>
          <p:nvPr/>
        </p:nvSpPr>
        <p:spPr>
          <a:xfrm>
            <a:off x="1196181" y="1746102"/>
            <a:ext cx="15895635" cy="11430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Em có biết ngôn ngữ nào để điều khiển nhân vật trong máy tính không?</a:t>
            </a:r>
          </a:p>
        </p:txBody>
      </p:sp>
      <p:pic>
        <p:nvPicPr>
          <p:cNvPr id="12" name="Picture 6">
            <a:extLst>
              <a:ext uri="{FF2B5EF4-FFF2-40B4-BE49-F238E27FC236}">
                <a16:creationId xmlns:a16="http://schemas.microsoft.com/office/drawing/2014/main" id="{0FC12FD2-0F29-5F22-2047-CC09816E2D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72800" y="4911393"/>
            <a:ext cx="5152095" cy="4475883"/>
          </a:xfrm>
          <a:prstGeom prst="rect">
            <a:avLst/>
          </a:prstGeom>
        </p:spPr>
      </p:pic>
      <p:sp>
        <p:nvSpPr>
          <p:cNvPr id="16" name="TextBox 15">
            <a:extLst>
              <a:ext uri="{FF2B5EF4-FFF2-40B4-BE49-F238E27FC236}">
                <a16:creationId xmlns:a16="http://schemas.microsoft.com/office/drawing/2014/main" id="{C117A5E4-3157-7ECF-B7AD-9803ADB352CB}"/>
              </a:ext>
            </a:extLst>
          </p:cNvPr>
          <p:cNvSpPr txBox="1"/>
          <p:nvPr/>
        </p:nvSpPr>
        <p:spPr>
          <a:xfrm>
            <a:off x="3313507" y="667617"/>
            <a:ext cx="11660984"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SAU</a:t>
            </a:r>
          </a:p>
        </p:txBody>
      </p:sp>
      <p:pic>
        <p:nvPicPr>
          <p:cNvPr id="23" name="Graphic 22" descr="Back with solid fill">
            <a:extLst>
              <a:ext uri="{FF2B5EF4-FFF2-40B4-BE49-F238E27FC236}">
                <a16:creationId xmlns:a16="http://schemas.microsoft.com/office/drawing/2014/main" id="{21E58D58-CFA3-9274-5861-BCE08CA77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11928" y="4911393"/>
            <a:ext cx="1540688" cy="1540688"/>
          </a:xfrm>
          <a:prstGeom prst="rect">
            <a:avLst/>
          </a:prstGeom>
        </p:spPr>
      </p:pic>
      <p:grpSp>
        <p:nvGrpSpPr>
          <p:cNvPr id="4" name="Group 3">
            <a:extLst>
              <a:ext uri="{FF2B5EF4-FFF2-40B4-BE49-F238E27FC236}">
                <a16:creationId xmlns:a16="http://schemas.microsoft.com/office/drawing/2014/main" id="{D06434A2-DF16-555A-0190-E2B9B9B0F38F}"/>
              </a:ext>
            </a:extLst>
          </p:cNvPr>
          <p:cNvGrpSpPr/>
          <p:nvPr/>
        </p:nvGrpSpPr>
        <p:grpSpPr>
          <a:xfrm>
            <a:off x="1249633" y="3680975"/>
            <a:ext cx="7158033" cy="6018589"/>
            <a:chOff x="1233712" y="3922685"/>
            <a:chExt cx="7158033" cy="6018589"/>
          </a:xfrm>
        </p:grpSpPr>
        <p:pic>
          <p:nvPicPr>
            <p:cNvPr id="9" name="Picture 8">
              <a:extLst>
                <a:ext uri="{FF2B5EF4-FFF2-40B4-BE49-F238E27FC236}">
                  <a16:creationId xmlns:a16="http://schemas.microsoft.com/office/drawing/2014/main" id="{C53B7385-2E40-689A-3308-7DD2BCCBA155}"/>
                </a:ext>
              </a:extLst>
            </p:cNvPr>
            <p:cNvPicPr>
              <a:picLocks noChangeAspect="1"/>
            </p:cNvPicPr>
            <p:nvPr/>
          </p:nvPicPr>
          <p:blipFill rotWithShape="1">
            <a:blip r:embed="rId10">
              <a:extLst>
                <a:ext uri="{28A0092B-C50C-407E-A947-70E740481C1C}">
                  <a14:useLocalDpi xmlns:a14="http://schemas.microsoft.com/office/drawing/2010/main" val="0"/>
                </a:ext>
              </a:extLst>
            </a:blip>
            <a:srcRect l="2933" r="5374"/>
            <a:stretch/>
          </p:blipFill>
          <p:spPr>
            <a:xfrm>
              <a:off x="1233712" y="3922685"/>
              <a:ext cx="7158033" cy="5464591"/>
            </a:xfrm>
            <a:prstGeom prst="rect">
              <a:avLst/>
            </a:prstGeom>
          </p:spPr>
        </p:pic>
        <p:sp>
          <p:nvSpPr>
            <p:cNvPr id="2" name="TextBox 1">
              <a:extLst>
                <a:ext uri="{FF2B5EF4-FFF2-40B4-BE49-F238E27FC236}">
                  <a16:creationId xmlns:a16="http://schemas.microsoft.com/office/drawing/2014/main" id="{80B417B3-A482-ECDE-2EA1-7249B9CC1C31}"/>
                </a:ext>
              </a:extLst>
            </p:cNvPr>
            <p:cNvSpPr txBox="1"/>
            <p:nvPr/>
          </p:nvSpPr>
          <p:spPr>
            <a:xfrm>
              <a:off x="1852148" y="9387276"/>
              <a:ext cx="60198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Ngôn ngữ lập trình Scratch </a:t>
              </a:r>
            </a:p>
          </p:txBody>
        </p:sp>
      </p:grpSp>
    </p:spTree>
    <p:extLst>
      <p:ext uri="{BB962C8B-B14F-4D97-AF65-F5344CB8AC3E}">
        <p14:creationId xmlns:p14="http://schemas.microsoft.com/office/powerpoint/2010/main" val="41587809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079D5791-F88C-97EE-5220-27888BE528C3}"/>
              </a:ext>
            </a:extLst>
          </p:cNvPr>
          <p:cNvGrpSpPr/>
          <p:nvPr/>
        </p:nvGrpSpPr>
        <p:grpSpPr>
          <a:xfrm>
            <a:off x="1919468" y="571500"/>
            <a:ext cx="14449063" cy="9221521"/>
            <a:chOff x="1919468" y="571500"/>
            <a:chExt cx="14449063" cy="9221521"/>
          </a:xfrm>
        </p:grpSpPr>
        <p:pic>
          <p:nvPicPr>
            <p:cNvPr id="2051" name="Picture 2050">
              <a:extLst>
                <a:ext uri="{FF2B5EF4-FFF2-40B4-BE49-F238E27FC236}">
                  <a16:creationId xmlns:a16="http://schemas.microsoft.com/office/drawing/2014/main" id="{D148157D-65E7-5A8D-46D6-F2B1751E9DE4}"/>
                </a:ext>
              </a:extLst>
            </p:cNvPr>
            <p:cNvPicPr>
              <a:picLocks noChangeAspect="1"/>
            </p:cNvPicPr>
            <p:nvPr/>
          </p:nvPicPr>
          <p:blipFill>
            <a:blip r:embed="rId2"/>
            <a:stretch>
              <a:fillRect/>
            </a:stretch>
          </p:blipFill>
          <p:spPr>
            <a:xfrm>
              <a:off x="1919468" y="571500"/>
              <a:ext cx="14449063" cy="8400088"/>
            </a:xfrm>
            <a:prstGeom prst="rect">
              <a:avLst/>
            </a:prstGeom>
          </p:spPr>
        </p:pic>
        <p:sp>
          <p:nvSpPr>
            <p:cNvPr id="2052" name="TextBox 2051">
              <a:extLst>
                <a:ext uri="{FF2B5EF4-FFF2-40B4-BE49-F238E27FC236}">
                  <a16:creationId xmlns:a16="http://schemas.microsoft.com/office/drawing/2014/main" id="{EBAF0B3A-BD97-5163-8FF1-B901D0851723}"/>
                </a:ext>
              </a:extLst>
            </p:cNvPr>
            <p:cNvSpPr txBox="1"/>
            <p:nvPr/>
          </p:nvSpPr>
          <p:spPr>
            <a:xfrm>
              <a:off x="4991099" y="9162079"/>
              <a:ext cx="8305800" cy="630942"/>
            </a:xfrm>
            <a:prstGeom prst="rect">
              <a:avLst/>
            </a:prstGeom>
            <a:noFill/>
          </p:spPr>
          <p:txBody>
            <a:bodyPr wrap="square" rtlCol="0">
              <a:spAutoFit/>
            </a:bodyPr>
            <a:lstStyle/>
            <a:p>
              <a:pPr algn="ctr"/>
              <a:r>
                <a:rPr lang="en-US" sz="3500" b="1" i="1">
                  <a:solidFill>
                    <a:schemeClr val="accent5">
                      <a:lumMod val="75000"/>
                    </a:schemeClr>
                  </a:solidFill>
                  <a:latin typeface="Arial" panose="020B0604020202020204" pitchFamily="34" charset="0"/>
                  <a:cs typeface="Arial" panose="020B0604020202020204" pitchFamily="34" charset="0"/>
                </a:rPr>
                <a:t>Minh họa một chương trình máy tính </a:t>
              </a:r>
            </a:p>
          </p:txBody>
        </p:sp>
      </p:grpSp>
      <p:pic>
        <p:nvPicPr>
          <p:cNvPr id="2053" name="Picture 3">
            <a:extLst>
              <a:ext uri="{FF2B5EF4-FFF2-40B4-BE49-F238E27FC236}">
                <a16:creationId xmlns:a16="http://schemas.microsoft.com/office/drawing/2014/main" id="{1F2D9BF0-5814-70B9-D537-7FFEDF934A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8127">
            <a:off x="23308" y="7842617"/>
            <a:ext cx="1389211" cy="2744122"/>
          </a:xfrm>
          <a:prstGeom prst="rect">
            <a:avLst/>
          </a:prstGeom>
        </p:spPr>
      </p:pic>
      <p:pic>
        <p:nvPicPr>
          <p:cNvPr id="2054" name="Picture 5">
            <a:extLst>
              <a:ext uri="{FF2B5EF4-FFF2-40B4-BE49-F238E27FC236}">
                <a16:creationId xmlns:a16="http://schemas.microsoft.com/office/drawing/2014/main" id="{6A9F78B1-40C3-6AF3-5E8B-99389F48E6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47750">
            <a:off x="16534342" y="8193030"/>
            <a:ext cx="1847707" cy="2630188"/>
          </a:xfrm>
          <a:prstGeom prst="rect">
            <a:avLst/>
          </a:prstGeom>
        </p:spPr>
      </p:pic>
    </p:spTree>
    <p:extLst>
      <p:ext uri="{BB962C8B-B14F-4D97-AF65-F5344CB8AC3E}">
        <p14:creationId xmlns:p14="http://schemas.microsoft.com/office/powerpoint/2010/main" val="25488120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393</Words>
  <Application>Microsoft Office PowerPoint</Application>
  <PresentationFormat>Custom</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Creative Portfolio Kids Presentation</dc:title>
  <cp:lastModifiedBy>Administrator</cp:lastModifiedBy>
  <cp:revision>10</cp:revision>
  <dcterms:created xsi:type="dcterms:W3CDTF">2006-08-16T00:00:00Z</dcterms:created>
  <dcterms:modified xsi:type="dcterms:W3CDTF">2026-03-10T22:31:33Z</dcterms:modified>
  <dc:identifier>DAFepwPNRC0</dc:identifier>
</cp:coreProperties>
</file>