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5" r:id="rId3"/>
    <p:sldId id="321" r:id="rId4"/>
    <p:sldId id="266" r:id="rId6"/>
    <p:sldId id="301" r:id="rId7"/>
    <p:sldId id="327" r:id="rId8"/>
    <p:sldId id="378" r:id="rId9"/>
    <p:sldId id="379" r:id="rId10"/>
    <p:sldId id="268" r:id="rId11"/>
    <p:sldId id="380" r:id="rId12"/>
    <p:sldId id="381" r:id="rId13"/>
    <p:sldId id="377" r:id="rId14"/>
    <p:sldId id="315" r:id="rId15"/>
    <p:sldId id="334" r:id="rId16"/>
    <p:sldId id="335" r:id="rId17"/>
    <p:sldId id="336" r:id="rId18"/>
    <p:sldId id="364" r:id="rId19"/>
    <p:sldId id="368" r:id="rId20"/>
    <p:sldId id="366" r:id="rId21"/>
    <p:sldId id="367" r:id="rId22"/>
    <p:sldId id="369" r:id="rId23"/>
    <p:sldId id="359" r:id="rId24"/>
    <p:sldId id="370" r:id="rId25"/>
    <p:sldId id="361" r:id="rId26"/>
    <p:sldId id="371" r:id="rId27"/>
    <p:sldId id="363" r:id="rId28"/>
    <p:sldId id="372" r:id="rId29"/>
    <p:sldId id="373" r:id="rId30"/>
    <p:sldId id="375" r:id="rId31"/>
    <p:sldId id="376" r:id="rId32"/>
    <p:sldId id="374" r:id="rId33"/>
    <p:sldId id="38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24CF6"/>
    <a:srgbClr val="AFDC7E"/>
    <a:srgbClr val="C4E59F"/>
    <a:srgbClr val="A9DA74"/>
    <a:srgbClr val="F6C6E3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6" autoAdjust="0"/>
    <p:restoredTop sz="94660"/>
  </p:normalViewPr>
  <p:slideViewPr>
    <p:cSldViewPr showGuides="1">
      <p:cViewPr varScale="1">
        <p:scale>
          <a:sx n="65" d="100"/>
          <a:sy n="65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indent="0">
              <a:buFontTx/>
              <a:buNone/>
            </a:pPr>
            <a:r>
              <a:rPr lang="en-US" altLang="en-US" dirty="0" smtClean="0"/>
              <a:t>-</a:t>
            </a:r>
            <a:r>
              <a:rPr lang="en-US" sz="1200" dirty="0" smtClean="0">
                <a:latin typeface="Comic Sans MS" panose="030F0702030302020204" pitchFamily="66" charset="0"/>
              </a:rPr>
              <a:t>Let</a:t>
            </a:r>
            <a:r>
              <a:rPr lang="en-US" sz="1200" dirty="0" smtClean="0"/>
              <a:t>’</a:t>
            </a:r>
            <a:r>
              <a:rPr lang="en-US" sz="1200" dirty="0" smtClean="0">
                <a:latin typeface="Comic Sans MS" panose="030F0702030302020204" pitchFamily="66" charset="0"/>
              </a:rPr>
              <a:t>s do 4 actions: </a:t>
            </a:r>
            <a:r>
              <a:rPr lang="en-US" sz="1200" i="1" dirty="0" smtClean="0">
                <a:latin typeface="Comic Sans MS" panose="030F0702030302020204" pitchFamily="66" charset="0"/>
              </a:rPr>
              <a:t>run, walk, jump and raise your hands </a:t>
            </a:r>
            <a:r>
              <a:rPr lang="en-US" sz="1200" dirty="0" smtClean="0">
                <a:latin typeface="Comic Sans MS" panose="030F0702030302020204" pitchFamily="66" charset="0"/>
              </a:rPr>
              <a:t>first</a:t>
            </a:r>
            <a:r>
              <a:rPr lang="en-US" sz="1200" i="1" dirty="0" smtClean="0">
                <a:latin typeface="Comic Sans MS" panose="030F0702030302020204" pitchFamily="66" charset="0"/>
              </a:rPr>
              <a:t>.</a:t>
            </a:r>
            <a:endParaRPr lang="en-US" sz="1200" i="1" dirty="0" smtClean="0">
              <a:latin typeface="Comic Sans MS" panose="030F0702030302020204" pitchFamily="66" charset="0"/>
            </a:endParaRPr>
          </a:p>
          <a:p>
            <a:r>
              <a:rPr lang="en-US" sz="1200" dirty="0" smtClean="0">
                <a:latin typeface="Comic Sans MS" panose="030F0702030302020204" pitchFamily="66" charset="0"/>
              </a:rPr>
              <a:t>- Teacher says the actions one by one, </a:t>
            </a:r>
            <a:r>
              <a:rPr lang="en-US" sz="1200" dirty="0" err="1" smtClean="0">
                <a:latin typeface="Comic Sans MS" panose="030F0702030302020204" pitchFamily="66" charset="0"/>
              </a:rPr>
              <a:t>Ss</a:t>
            </a:r>
            <a:r>
              <a:rPr lang="en-US" sz="1200" dirty="0" smtClean="0">
                <a:latin typeface="Comic Sans MS" panose="030F0702030302020204" pitchFamily="66" charset="0"/>
              </a:rPr>
              <a:t> do the correct action fast as they can.</a:t>
            </a:r>
            <a:endParaRPr lang="en-US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Have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watch the video and do 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Wrap</a:t>
            </a:r>
            <a:r>
              <a:rPr lang="en-US" baseline="0" dirty="0" smtClean="0"/>
              <a:t> up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31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4" Type="http://schemas.openxmlformats.org/officeDocument/2006/relationships/audio" Target="../media/audio1.wav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1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audio1.wav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1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5.wav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1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wav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1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5.wav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31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5.wav"/><Relationship Id="rId1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1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1.wav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5.wav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1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4" Type="http://schemas.openxmlformats.org/officeDocument/2006/relationships/slideLayout" Target="../slideLayouts/slideLayout12.xml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8382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7844" y="3221350"/>
            <a:ext cx="1469747" cy="24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214696" y="2507482"/>
            <a:ext cx="52578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these?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83409" y="5999202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anose="030F0702030302020204" pitchFamily="66" charset="0"/>
              </a:rPr>
              <a:t>a</a:t>
            </a:r>
            <a:r>
              <a:rPr lang="en-US" altLang="en-US" sz="3000" dirty="0" smtClean="0">
                <a:latin typeface="Comic Sans MS" panose="030F0702030302020204" pitchFamily="66" charset="0"/>
              </a:rPr>
              <a:t> pair of</a:t>
            </a:r>
            <a:r>
              <a:rPr lang="en-US" alt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3000" dirty="0" smtClean="0">
                <a:latin typeface="Comic Sans MS" panose="030F0702030302020204" pitchFamily="66" charset="0"/>
              </a:rPr>
              <a:t>jeans</a:t>
            </a:r>
            <a:endParaRPr lang="en-US" altLang="en-US" sz="3000" dirty="0">
              <a:latin typeface="Comic Sans MS" panose="030F0702030302020204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36644" y="2508511"/>
            <a:ext cx="5413904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many jeans?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59223" y="5993586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anose="030F0702030302020204" pitchFamily="66" charset="0"/>
              </a:rPr>
              <a:t>jeans</a:t>
            </a:r>
            <a:endParaRPr lang="en-US" altLang="en-US" sz="3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/>
      <p:bldP spid="20" grpId="0" animBg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8382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00082"/>
            <a:ext cx="2832649" cy="246731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00053" y="2507397"/>
            <a:ext cx="52578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these?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76600" y="5995810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anose="030F0702030302020204" pitchFamily="66" charset="0"/>
              </a:rPr>
              <a:t>t</a:t>
            </a:r>
            <a:r>
              <a:rPr lang="en-US" altLang="en-US" sz="3000" dirty="0" smtClean="0">
                <a:latin typeface="Comic Sans MS" panose="030F0702030302020204" pitchFamily="66" charset="0"/>
              </a:rPr>
              <a:t>hree inkpots</a:t>
            </a:r>
            <a:endParaRPr lang="en-US" altLang="en-US" sz="3000" dirty="0">
              <a:latin typeface="Comic Sans MS" panose="030F0702030302020204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182847" y="2507397"/>
            <a:ext cx="5410013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many inkpots?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269226" y="5995810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anose="030F0702030302020204" pitchFamily="66" charset="0"/>
              </a:rPr>
              <a:t>inkpots</a:t>
            </a:r>
            <a:endParaRPr lang="en-US" altLang="en-US" sz="3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6" grpId="0"/>
      <p:bldP spid="21" grpId="0" animBg="1"/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91" y="2971800"/>
            <a:ext cx="8784609" cy="3806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400" y="222072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Open your book - page </a:t>
            </a:r>
            <a:r>
              <a:rPr lang="en-US" sz="4000" b="1" dirty="0" smtClean="0">
                <a:solidFill>
                  <a:srgbClr val="FF0000"/>
                </a:solidFill>
              </a:rPr>
              <a:t>46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2819400"/>
            <a:ext cx="4114800" cy="2819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got </a:t>
            </a:r>
            <a:endParaRPr lang="en-US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………………………</a:t>
            </a:r>
            <a:endParaRPr lang="en-US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0" y="2590800"/>
            <a:ext cx="4648200" cy="32684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4114800"/>
            <a:ext cx="3124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 jackets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" y="2667000"/>
            <a:ext cx="4114800" cy="2819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got </a:t>
            </a:r>
            <a:endParaRPr lang="en-US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……………………………</a:t>
            </a:r>
            <a:endParaRPr lang="en-US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87" y="2442452"/>
            <a:ext cx="4637225" cy="32684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7663" y="3966452"/>
            <a:ext cx="39624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pair of jeans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" y="2705100"/>
            <a:ext cx="4114800" cy="2819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got </a:t>
            </a:r>
            <a:endParaRPr lang="en-US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5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……………………………</a:t>
            </a:r>
            <a:endParaRPr lang="en-US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038600"/>
            <a:ext cx="34290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three inkpots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9075" y="2590800"/>
            <a:ext cx="4437944" cy="304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3"/>
          <a:stretch>
            <a:fillRect/>
          </a:stretch>
        </p:blipFill>
        <p:spPr bwMode="auto">
          <a:xfrm>
            <a:off x="1374775" y="260350"/>
            <a:ext cx="63944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35275" y="1989138"/>
            <a:ext cx="3392488" cy="31765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675" y="5583238"/>
            <a:ext cx="1484313" cy="742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5" name="1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78125"/>
            <a:ext cx="13557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1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871788"/>
            <a:ext cx="1473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955" y="4648200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1970344" y="38740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76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14500" y="857250"/>
            <a:ext cx="5526088" cy="55197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12637511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57500" y="2000250"/>
            <a:ext cx="3392488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3225" y="4883150"/>
            <a:ext cx="960438" cy="490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513" y="2347913"/>
            <a:ext cx="1063625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2125" y="1628775"/>
            <a:ext cx="960438" cy="341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tx1"/>
                </a:solidFill>
              </a:rPr>
              <a:t>Spin and stop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pointer and </a:t>
            </a:r>
            <a:r>
              <a:rPr lang="es-ES_tradnl" sz="2400" b="1" dirty="0" err="1">
                <a:solidFill>
                  <a:schemeClr val="tx1"/>
                </a:solidFill>
              </a:rPr>
              <a:t>click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pointed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topic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3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599485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225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0661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1969203" y="38740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10417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863275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39126" y="609600"/>
            <a:ext cx="7243762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have got </a:t>
            </a:r>
            <a:r>
              <a:rPr lang="es-ES_tradnl" sz="4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………………………</a:t>
            </a:r>
            <a:endParaRPr lang="es-ES" sz="4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45 CuadroTexto"/>
          <p:cNvSpPr txBox="1"/>
          <p:nvPr/>
        </p:nvSpPr>
        <p:spPr>
          <a:xfrm>
            <a:off x="4418950" y="304800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hree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inkpots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84" y="1773072"/>
            <a:ext cx="4484246" cy="3905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5663692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68613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29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45403" y="38740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10417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2920" y="50292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905000" y="10668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Game: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Fast as you can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1652" y="76200"/>
            <a:ext cx="2873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 - up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050" y="2132336"/>
            <a:ext cx="3281533" cy="2287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17" y="2132336"/>
            <a:ext cx="3273258" cy="224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50" y="4420737"/>
            <a:ext cx="3281533" cy="232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711" y="4437797"/>
            <a:ext cx="3266889" cy="22504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4800" y="381000"/>
            <a:ext cx="83058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……………………………</a:t>
            </a:r>
            <a:endParaRPr lang="en-US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45 CuadroTexto"/>
          <p:cNvSpPr txBox="1"/>
          <p:nvPr/>
        </p:nvSpPr>
        <p:spPr>
          <a:xfrm>
            <a:off x="3962400" y="29570"/>
            <a:ext cx="4114800" cy="1131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pair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of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jeans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570630"/>
            <a:ext cx="2667000" cy="45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3976823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9718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4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526368"/>
            <a:ext cx="8458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…………………..…</a:t>
            </a:r>
            <a:endParaRPr lang="en-US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582" y="1524000"/>
            <a:ext cx="5177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5 CuadroTexto"/>
          <p:cNvSpPr txBox="1"/>
          <p:nvPr/>
        </p:nvSpPr>
        <p:spPr>
          <a:xfrm>
            <a:off x="3962400" y="37531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jackets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10800000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48768" y="2068730"/>
            <a:ext cx="3394075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8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92839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29000" y="914400"/>
            <a:ext cx="2873375" cy="2873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lus 2"/>
          <p:cNvSpPr/>
          <p:nvPr/>
        </p:nvSpPr>
        <p:spPr>
          <a:xfrm>
            <a:off x="1785938" y="4648200"/>
            <a:ext cx="1033462" cy="914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3421626" y="4038600"/>
            <a:ext cx="1766664" cy="176666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562600" y="4038600"/>
            <a:ext cx="1766664" cy="176666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20596214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7813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0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599485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9126" y="609600"/>
            <a:ext cx="7243762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have got </a:t>
            </a:r>
            <a:r>
              <a:rPr lang="es-ES_tradnl" sz="4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………………………</a:t>
            </a:r>
            <a:endParaRPr lang="es-ES" sz="4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45 CuadroTexto"/>
          <p:cNvSpPr txBox="1"/>
          <p:nvPr/>
        </p:nvSpPr>
        <p:spPr>
          <a:xfrm>
            <a:off x="4343400" y="304800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hree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inkpots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84" y="1773072"/>
            <a:ext cx="4484246" cy="3905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17587073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7178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tx1"/>
                </a:solidFill>
              </a:rPr>
              <a:t>Spin and stop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pointer and </a:t>
            </a:r>
            <a:r>
              <a:rPr lang="es-ES_tradnl" sz="2400" b="1" dirty="0" err="1">
                <a:solidFill>
                  <a:schemeClr val="tx1"/>
                </a:solidFill>
              </a:rPr>
              <a:t>click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pointed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topic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34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599485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543351"/>
            <a:ext cx="784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…………………………</a:t>
            </a:r>
            <a:endParaRPr lang="en-US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656781"/>
            <a:ext cx="2667000" cy="45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5 CuadroTexto"/>
          <p:cNvSpPr txBox="1"/>
          <p:nvPr/>
        </p:nvSpPr>
        <p:spPr>
          <a:xfrm>
            <a:off x="4016991" y="152400"/>
            <a:ext cx="4114800" cy="1131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pair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of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jeans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19377 w 9144000"/>
              <a:gd name="connsiteY5-12" fmla="*/ 319377 h 6858000"/>
              <a:gd name="connsiteX6-13" fmla="*/ 319377 w 9144000"/>
              <a:gd name="connsiteY6-14" fmla="*/ 6538623 h 6858000"/>
              <a:gd name="connsiteX7-15" fmla="*/ 8824623 w 9144000"/>
              <a:gd name="connsiteY7-16" fmla="*/ 6538623 h 6858000"/>
              <a:gd name="connsiteX8-17" fmla="*/ 8824623 w 9144000"/>
              <a:gd name="connsiteY8-18" fmla="*/ 319377 h 6858000"/>
              <a:gd name="connsiteX9-19" fmla="*/ 319377 w 9144000"/>
              <a:gd name="connsiteY9-20" fmla="*/ 319377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19377 w 9144000"/>
              <a:gd name="connsiteY5-32" fmla="*/ 319377 h 6858000"/>
              <a:gd name="connsiteX6-33" fmla="*/ 319377 w 9144000"/>
              <a:gd name="connsiteY6-34" fmla="*/ 6538623 h 6858000"/>
              <a:gd name="connsiteX7-35" fmla="*/ 8824623 w 9144000"/>
              <a:gd name="connsiteY7-36" fmla="*/ 6538623 h 6858000"/>
              <a:gd name="connsiteX8-37" fmla="*/ 8824623 w 9144000"/>
              <a:gd name="connsiteY8-38" fmla="*/ 319377 h 6858000"/>
              <a:gd name="connsiteX9-39" fmla="*/ 319377 w 9144000"/>
              <a:gd name="connsiteY9-40" fmla="*/ 319377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19377 w 9144000"/>
              <a:gd name="connsiteY5-52" fmla="*/ 319377 h 6858000"/>
              <a:gd name="connsiteX6-53" fmla="*/ 319377 w 9144000"/>
              <a:gd name="connsiteY6-54" fmla="*/ 6538623 h 6858000"/>
              <a:gd name="connsiteX7-55" fmla="*/ 8824623 w 9144000"/>
              <a:gd name="connsiteY7-56" fmla="*/ 6538623 h 6858000"/>
              <a:gd name="connsiteX8-57" fmla="*/ 8824623 w 9144000"/>
              <a:gd name="connsiteY8-58" fmla="*/ 319377 h 6858000"/>
              <a:gd name="connsiteX9-59" fmla="*/ 319377 w 9144000"/>
              <a:gd name="connsiteY9-60" fmla="*/ 319377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19377 w 9144000"/>
              <a:gd name="connsiteY5-72" fmla="*/ 319377 h 6858000"/>
              <a:gd name="connsiteX6-73" fmla="*/ 319377 w 9144000"/>
              <a:gd name="connsiteY6-74" fmla="*/ 6538623 h 6858000"/>
              <a:gd name="connsiteX7-75" fmla="*/ 8824623 w 9144000"/>
              <a:gd name="connsiteY7-76" fmla="*/ 6538623 h 6858000"/>
              <a:gd name="connsiteX8-77" fmla="*/ 8824623 w 9144000"/>
              <a:gd name="connsiteY8-78" fmla="*/ 319377 h 6858000"/>
              <a:gd name="connsiteX9-79" fmla="*/ 319377 w 9144000"/>
              <a:gd name="connsiteY9-80" fmla="*/ 319377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19377 w 9144000"/>
              <a:gd name="connsiteY5-92" fmla="*/ 319377 h 6858000"/>
              <a:gd name="connsiteX6-93" fmla="*/ 319377 w 9144000"/>
              <a:gd name="connsiteY6-94" fmla="*/ 6538623 h 6858000"/>
              <a:gd name="connsiteX7-95" fmla="*/ 8824623 w 9144000"/>
              <a:gd name="connsiteY7-96" fmla="*/ 6538623 h 6858000"/>
              <a:gd name="connsiteX8-97" fmla="*/ 8824623 w 9144000"/>
              <a:gd name="connsiteY8-98" fmla="*/ 319377 h 6858000"/>
              <a:gd name="connsiteX9-99" fmla="*/ 319377 w 9144000"/>
              <a:gd name="connsiteY9-100" fmla="*/ 319377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19377 w 9144000"/>
              <a:gd name="connsiteY5-112" fmla="*/ 319377 h 6858000"/>
              <a:gd name="connsiteX6-113" fmla="*/ 319377 w 9144000"/>
              <a:gd name="connsiteY6-114" fmla="*/ 6538623 h 6858000"/>
              <a:gd name="connsiteX7-115" fmla="*/ 8824623 w 9144000"/>
              <a:gd name="connsiteY7-116" fmla="*/ 6538623 h 6858000"/>
              <a:gd name="connsiteX8-117" fmla="*/ 8824623 w 9144000"/>
              <a:gd name="connsiteY8-118" fmla="*/ 319377 h 6858000"/>
              <a:gd name="connsiteX9-119" fmla="*/ 319377 w 9144000"/>
              <a:gd name="connsiteY9-120" fmla="*/ 319377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19377 w 9144000"/>
              <a:gd name="connsiteY5-132" fmla="*/ 319377 h 6858000"/>
              <a:gd name="connsiteX6-133" fmla="*/ 319377 w 9144000"/>
              <a:gd name="connsiteY6-134" fmla="*/ 6538623 h 6858000"/>
              <a:gd name="connsiteX7-135" fmla="*/ 8824623 w 9144000"/>
              <a:gd name="connsiteY7-136" fmla="*/ 6538623 h 6858000"/>
              <a:gd name="connsiteX8-137" fmla="*/ 8824623 w 9144000"/>
              <a:gd name="connsiteY8-138" fmla="*/ 319377 h 6858000"/>
              <a:gd name="connsiteX9-139" fmla="*/ 319377 w 9144000"/>
              <a:gd name="connsiteY9-140" fmla="*/ 319377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19377 w 9144000"/>
              <a:gd name="connsiteY5-152" fmla="*/ 319377 h 6858000"/>
              <a:gd name="connsiteX6-153" fmla="*/ 319377 w 9144000"/>
              <a:gd name="connsiteY6-154" fmla="*/ 6538623 h 6858000"/>
              <a:gd name="connsiteX7-155" fmla="*/ 8824623 w 9144000"/>
              <a:gd name="connsiteY7-156" fmla="*/ 6538623 h 6858000"/>
              <a:gd name="connsiteX8-157" fmla="*/ 8824623 w 9144000"/>
              <a:gd name="connsiteY8-158" fmla="*/ 319377 h 6858000"/>
              <a:gd name="connsiteX9-159" fmla="*/ 319377 w 9144000"/>
              <a:gd name="connsiteY9-160" fmla="*/ 319377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3"/>
          <a:srcRect b="6381"/>
          <a:stretch>
            <a:fillRect/>
          </a:stretch>
        </p:blipFill>
        <p:spPr bwMode="auto">
          <a:xfrm rot="3976823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4"/>
          <a:srcRect t="6381"/>
          <a:stretch>
            <a:fillRect/>
          </a:stretch>
        </p:blipFill>
        <p:spPr bwMode="auto">
          <a:xfrm>
            <a:off x="289718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4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127337"/>
            <a:ext cx="2509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0333" y="914400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151" y="2117467"/>
            <a:ext cx="9157151" cy="46932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228600" y="526368"/>
            <a:ext cx="9220199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…………………..…</a:t>
            </a:r>
            <a:endParaRPr lang="en-US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582" y="1524000"/>
            <a:ext cx="5177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5 CuadroTexto"/>
          <p:cNvSpPr txBox="1"/>
          <p:nvPr/>
        </p:nvSpPr>
        <p:spPr>
          <a:xfrm>
            <a:off x="3962400" y="152400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jackets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991" y="2971800"/>
            <a:ext cx="8784609" cy="380666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52400" y="2278797"/>
            <a:ext cx="3984009" cy="616803"/>
          </a:xfrm>
          <a:prstGeom prst="wedgeRoundRectCallout">
            <a:avLst>
              <a:gd name="adj1" fmla="val -55007"/>
              <a:gd name="adj2" fmla="val -684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 have got two </a:t>
            </a:r>
            <a:r>
              <a:rPr lang="en-US" sz="3000" b="1" dirty="0" smtClean="0">
                <a:solidFill>
                  <a:srgbClr val="FF0000"/>
                </a:solidFill>
              </a:rPr>
              <a:t>j</a:t>
            </a:r>
            <a:r>
              <a:rPr lang="en-US" sz="3000" b="1" dirty="0" smtClean="0"/>
              <a:t>ackets.</a:t>
            </a:r>
            <a:endParaRPr lang="en-US" sz="3000" b="1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719018" y="2306007"/>
            <a:ext cx="4272582" cy="616803"/>
          </a:xfrm>
          <a:prstGeom prst="wedgeRoundRectCallout">
            <a:avLst>
              <a:gd name="adj1" fmla="val 53727"/>
              <a:gd name="adj2" fmla="val 511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 have got a pair of </a:t>
            </a:r>
            <a:r>
              <a:rPr lang="en-US" sz="3000" b="1" dirty="0" smtClean="0">
                <a:solidFill>
                  <a:srgbClr val="FF0000"/>
                </a:solidFill>
              </a:rPr>
              <a:t>j</a:t>
            </a:r>
            <a:r>
              <a:rPr lang="en-US" sz="3000" b="1" dirty="0" smtClean="0"/>
              <a:t>eans.</a:t>
            </a:r>
            <a:endParaRPr lang="en-US" sz="3000" b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143000"/>
            <a:ext cx="2327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861058"/>
            <a:ext cx="3048000" cy="214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13151" y="5843826"/>
            <a:ext cx="269809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en-US" sz="5000" dirty="0" smtClean="0">
                <a:latin typeface="Comic Sans MS" panose="030F0702030302020204" pitchFamily="66" charset="0"/>
              </a:rPr>
              <a:t>acket</a:t>
            </a:r>
            <a:endParaRPr lang="en-US" altLang="en-US" sz="5000" dirty="0"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673" y="3886200"/>
            <a:ext cx="2884527" cy="207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70490" y="5864052"/>
            <a:ext cx="253530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altLang="en-US" sz="5000" dirty="0" smtClean="0">
                <a:latin typeface="Comic Sans MS" panose="030F0702030302020204" pitchFamily="66" charset="0"/>
              </a:rPr>
              <a:t>eans</a:t>
            </a:r>
            <a:endParaRPr lang="en-US" altLang="en-US" sz="5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2957090" cy="2089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99" y="1771759"/>
            <a:ext cx="2957089" cy="2089299"/>
          </a:xfrm>
          <a:prstGeom prst="rect">
            <a:avLst/>
          </a:prstGeom>
        </p:spPr>
      </p:pic>
      <p:pic>
        <p:nvPicPr>
          <p:cNvPr id="12" name="Letter J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6345" y="3164864"/>
            <a:ext cx="609600" cy="609600"/>
          </a:xfrm>
          <a:prstGeom prst="rect">
            <a:avLst/>
          </a:prstGeom>
        </p:spPr>
      </p:pic>
      <p:pic>
        <p:nvPicPr>
          <p:cNvPr id="13" name="sound j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3010867"/>
            <a:ext cx="609600" cy="609600"/>
          </a:xfrm>
          <a:prstGeom prst="rect">
            <a:avLst/>
          </a:prstGeom>
        </p:spPr>
      </p:pic>
      <p:pic>
        <p:nvPicPr>
          <p:cNvPr id="14" name="Jac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1008" y="5195560"/>
            <a:ext cx="609600" cy="609600"/>
          </a:xfrm>
          <a:prstGeom prst="rect">
            <a:avLst/>
          </a:prstGeom>
        </p:spPr>
      </p:pic>
      <p:pic>
        <p:nvPicPr>
          <p:cNvPr id="19" name="Jean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51809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082" y="9906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How to write Letter J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922060"/>
            <a:ext cx="9144000" cy="500782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00200" y="162326"/>
            <a:ext cx="4697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Lesson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63" y="921603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676400"/>
            <a:ext cx="836736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500" dirty="0">
                <a:ln w="11430"/>
                <a:solidFill>
                  <a:srgbClr val="080808"/>
                </a:solidFill>
              </a:rPr>
              <a:t>Let’s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write letter </a:t>
            </a:r>
            <a:r>
              <a:rPr lang="en-US" sz="3500" dirty="0" err="1" smtClean="0">
                <a:ln w="11430"/>
                <a:solidFill>
                  <a:srgbClr val="080808"/>
                </a:solidFill>
              </a:rPr>
              <a:t>Jj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:  in </a:t>
            </a:r>
            <a:r>
              <a:rPr lang="en-US" sz="3500" dirty="0">
                <a:ln w="11430"/>
                <a:solidFill>
                  <a:srgbClr val="080808"/>
                </a:solidFill>
              </a:rPr>
              <a:t>the air,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in </a:t>
            </a:r>
            <a:r>
              <a:rPr lang="en-US" sz="3500" dirty="0">
                <a:ln w="11430"/>
                <a:solidFill>
                  <a:srgbClr val="080808"/>
                </a:solidFill>
              </a:rPr>
              <a:t>your palms and on your friend’s back </a:t>
            </a:r>
            <a:endParaRPr lang="en-US" sz="3500" dirty="0">
              <a:ln w="11430"/>
              <a:solidFill>
                <a:srgbClr val="080808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804">
            <a:off x="1023707" y="3675230"/>
            <a:ext cx="2663825" cy="2495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45" y="3276600"/>
            <a:ext cx="2517775" cy="2590800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616">
            <a:off x="6303732" y="3702217"/>
            <a:ext cx="2416175" cy="2409825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chimes.wav"/>
          </p:stSnd>
        </p:sndAc>
      </p:transition>
    </mc:Choice>
    <mc:Fallback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74173" y="121960"/>
            <a:ext cx="4697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Lesson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63" y="921603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726049"/>
            <a:ext cx="822959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500" dirty="0">
                <a:ln w="11430"/>
                <a:solidFill>
                  <a:srgbClr val="080808"/>
                </a:solidFill>
              </a:rPr>
              <a:t>Let’s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write letter </a:t>
            </a:r>
            <a:r>
              <a:rPr lang="en-US" sz="3500" dirty="0" err="1" smtClean="0">
                <a:ln w="11430"/>
                <a:solidFill>
                  <a:srgbClr val="080808"/>
                </a:solidFill>
              </a:rPr>
              <a:t>Jj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 on your board</a:t>
            </a:r>
            <a:endParaRPr lang="en-US" sz="3500" dirty="0" smtClean="0">
              <a:ln w="11430"/>
              <a:solidFill>
                <a:srgbClr val="080808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33" y="2356991"/>
            <a:ext cx="686545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cs typeface="Arial" panose="020B0604020202020204" pitchFamily="34" charset="0"/>
              </a:rPr>
              <a:t>J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J</a:t>
            </a:r>
            <a:endParaRPr lang="en-US" sz="8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35052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35052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35052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endParaRPr lang="en-US" sz="7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6" grpId="0"/>
      <p:bldP spid="2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98446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8846" y="108682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1304" y="835612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2641475"/>
            <a:ext cx="5562600" cy="42256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0818" y="2590800"/>
            <a:ext cx="2138982" cy="3581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6606" y="1656373"/>
            <a:ext cx="58963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Open your book -  page </a:t>
            </a:r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46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8382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9717" y="3505199"/>
            <a:ext cx="3284883" cy="25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123348" y="2667000"/>
            <a:ext cx="52578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these?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48856" y="6021314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anose="030F0702030302020204" pitchFamily="66" charset="0"/>
              </a:rPr>
              <a:t>t</a:t>
            </a:r>
            <a:r>
              <a:rPr lang="en-US" altLang="en-US" sz="3000" dirty="0" smtClean="0">
                <a:latin typeface="Comic Sans MS" panose="030F0702030302020204" pitchFamily="66" charset="0"/>
              </a:rPr>
              <a:t>wo</a:t>
            </a:r>
            <a:r>
              <a:rPr lang="en-US" alt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3000" dirty="0" smtClean="0">
                <a:latin typeface="Comic Sans MS" panose="030F0702030302020204" pitchFamily="66" charset="0"/>
              </a:rPr>
              <a:t>jackets</a:t>
            </a:r>
            <a:endParaRPr lang="en-US" altLang="en-US" sz="3000" dirty="0">
              <a:latin typeface="Comic Sans MS" panose="030F0702030302020204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11195" y="2667000"/>
            <a:ext cx="5308605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many jackets?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335607" y="6019328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anose="030F0702030302020204" pitchFamily="66" charset="0"/>
              </a:rPr>
              <a:t>jackets</a:t>
            </a:r>
            <a:endParaRPr lang="en-US" altLang="en-US" sz="3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5" grpId="0"/>
      <p:bldP spid="17" grpId="0" animBg="1"/>
      <p:bldP spid="22" grpId="0"/>
      <p:bldP spid="2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1778</Words>
  <Application>WPS Presentation</Application>
  <PresentationFormat>On-screen Show (4:3)</PresentationFormat>
  <Paragraphs>230</Paragraphs>
  <Slides>31</Slides>
  <Notes>6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SimSun</vt:lpstr>
      <vt:lpstr>Wingdings</vt:lpstr>
      <vt:lpstr>Comic Sans MS</vt:lpstr>
      <vt:lpstr>Times New Roman</vt:lpstr>
      <vt:lpstr>Calisto MT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37.Lương Thị Yến</cp:lastModifiedBy>
  <cp:revision>161</cp:revision>
  <dcterms:created xsi:type="dcterms:W3CDTF">2006-08-16T00:00:00Z</dcterms:created>
  <dcterms:modified xsi:type="dcterms:W3CDTF">2026-03-11T12:53:38Z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B68C8565555842B6858FD870EA55E912_12</vt:lpwstr>
  </property>
  <property fmtid="{D5CDD505-2E9C-101B-9397-08002B2CF9AE}" pid="3" name="KSOProductBuildVer">
    <vt:lpwstr>1033-12.2.0.23196</vt:lpwstr>
  </property>
</Properties>
</file>