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1"/>
  </p:notesMasterIdLst>
  <p:sldIdLst>
    <p:sldId id="256" r:id="rId2"/>
    <p:sldId id="270" r:id="rId3"/>
    <p:sldId id="258" r:id="rId4"/>
    <p:sldId id="284" r:id="rId5"/>
    <p:sldId id="285" r:id="rId6"/>
    <p:sldId id="286" r:id="rId7"/>
    <p:sldId id="288" r:id="rId8"/>
    <p:sldId id="257" r:id="rId9"/>
    <p:sldId id="287" r:id="rId10"/>
  </p:sldIdLst>
  <p:sldSz cx="18288000" cy="10287000"/>
  <p:notesSz cx="6858000" cy="9144000"/>
  <p:embeddedFontLst>
    <p:embeddedFont>
      <p:font typeface="Calibri" panose="020F050202020403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038886-BD21-4F6F-9BDE-FF752AEEA464}">
          <p14:sldIdLst>
            <p14:sldId id="256"/>
            <p14:sldId id="270"/>
            <p14:sldId id="258"/>
            <p14:sldId id="284"/>
            <p14:sldId id="285"/>
            <p14:sldId id="286"/>
            <p14:sldId id="288"/>
            <p14:sldId id="257"/>
            <p14:sldId id="28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3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2" d="100"/>
          <a:sy n="42" d="100"/>
        </p:scale>
        <p:origin x="78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958571-5D71-4AA7-B2F6-E770002DE29F}"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C3D748-3147-4A57-A246-2F8413C495DB}" type="slidenum">
              <a:rPr lang="en-US" smtClean="0"/>
              <a:t>‹#›</a:t>
            </a:fld>
            <a:endParaRPr lang="en-US"/>
          </a:p>
        </p:txBody>
      </p:sp>
    </p:spTree>
    <p:extLst>
      <p:ext uri="{BB962C8B-B14F-4D97-AF65-F5344CB8AC3E}">
        <p14:creationId xmlns:p14="http://schemas.microsoft.com/office/powerpoint/2010/main" val="12536838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4</a:t>
            </a:fld>
            <a:endParaRPr lang="en-US"/>
          </a:p>
        </p:txBody>
      </p:sp>
    </p:spTree>
    <p:extLst>
      <p:ext uri="{BB962C8B-B14F-4D97-AF65-F5344CB8AC3E}">
        <p14:creationId xmlns:p14="http://schemas.microsoft.com/office/powerpoint/2010/main" val="1656704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5</a:t>
            </a:fld>
            <a:endParaRPr lang="en-US"/>
          </a:p>
        </p:txBody>
      </p:sp>
    </p:spTree>
    <p:extLst>
      <p:ext uri="{BB962C8B-B14F-4D97-AF65-F5344CB8AC3E}">
        <p14:creationId xmlns:p14="http://schemas.microsoft.com/office/powerpoint/2010/main" val="7909373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6</a:t>
            </a:fld>
            <a:endParaRPr lang="en-US"/>
          </a:p>
        </p:txBody>
      </p:sp>
    </p:spTree>
    <p:extLst>
      <p:ext uri="{BB962C8B-B14F-4D97-AF65-F5344CB8AC3E}">
        <p14:creationId xmlns:p14="http://schemas.microsoft.com/office/powerpoint/2010/main" val="74970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C3D748-3147-4A57-A246-2F8413C495DB}" type="slidenum">
              <a:rPr lang="en-US" smtClean="0"/>
              <a:t>7</a:t>
            </a:fld>
            <a:endParaRPr lang="en-US"/>
          </a:p>
        </p:txBody>
      </p:sp>
    </p:spTree>
    <p:extLst>
      <p:ext uri="{BB962C8B-B14F-4D97-AF65-F5344CB8AC3E}">
        <p14:creationId xmlns:p14="http://schemas.microsoft.com/office/powerpoint/2010/main" val="666549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4/15/2026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4/15/2026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4/15/2026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4/15/2026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4/15/2026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4/15/2026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CHÀO MỪNG CÁC EM ĐẾN VỚI BÀI HỌC NGÀY HÔM NAY!</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id="{950C1003-6A00-8DAD-E727-86D9B02183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58800" y="7505700"/>
            <a:ext cx="4510806" cy="243019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grpSp>
        <p:nvGrpSpPr>
          <p:cNvPr id="2" name="Group 2"/>
          <p:cNvGrpSpPr/>
          <p:nvPr/>
        </p:nvGrpSpPr>
        <p:grpSpPr>
          <a:xfrm>
            <a:off x="565245" y="684113"/>
            <a:ext cx="17157509" cy="6934200"/>
            <a:chOff x="0" y="-238125"/>
            <a:chExt cx="3507075" cy="1208198"/>
          </a:xfrm>
        </p:grpSpPr>
        <p:sp>
          <p:nvSpPr>
            <p:cNvPr id="3" name="Freeform 3"/>
            <p:cNvSpPr/>
            <p:nvPr/>
          </p:nvSpPr>
          <p:spPr>
            <a:xfrm>
              <a:off x="2557" y="88071"/>
              <a:ext cx="3504518" cy="882002"/>
            </a:xfrm>
            <a:custGeom>
              <a:avLst/>
              <a:gdLst/>
              <a:ahLst/>
              <a:cxnLst/>
              <a:rect l="l" t="t" r="r" b="b"/>
              <a:pathLst>
                <a:path w="3504518" h="882002">
                  <a:moveTo>
                    <a:pt x="26036" y="0"/>
                  </a:moveTo>
                  <a:lnTo>
                    <a:pt x="3478482" y="0"/>
                  </a:lnTo>
                  <a:cubicBezTo>
                    <a:pt x="3492861" y="0"/>
                    <a:pt x="3504518" y="11657"/>
                    <a:pt x="3504518" y="26036"/>
                  </a:cubicBezTo>
                  <a:lnTo>
                    <a:pt x="3504518" y="855966"/>
                  </a:lnTo>
                  <a:cubicBezTo>
                    <a:pt x="3504518" y="862871"/>
                    <a:pt x="3501775" y="869494"/>
                    <a:pt x="3496892" y="874376"/>
                  </a:cubicBezTo>
                  <a:cubicBezTo>
                    <a:pt x="3492010" y="879259"/>
                    <a:pt x="3485387" y="882002"/>
                    <a:pt x="3478482" y="882002"/>
                  </a:cubicBezTo>
                  <a:lnTo>
                    <a:pt x="26036" y="882002"/>
                  </a:lnTo>
                  <a:cubicBezTo>
                    <a:pt x="19131" y="882002"/>
                    <a:pt x="12508" y="879259"/>
                    <a:pt x="7626" y="874376"/>
                  </a:cubicBezTo>
                  <a:cubicBezTo>
                    <a:pt x="2743" y="869494"/>
                    <a:pt x="0" y="862871"/>
                    <a:pt x="0" y="855966"/>
                  </a:cubicBezTo>
                  <a:lnTo>
                    <a:pt x="0" y="26036"/>
                  </a:lnTo>
                  <a:cubicBezTo>
                    <a:pt x="0" y="19131"/>
                    <a:pt x="2743" y="12508"/>
                    <a:pt x="7626" y="7626"/>
                  </a:cubicBezTo>
                  <a:cubicBezTo>
                    <a:pt x="12508" y="2743"/>
                    <a:pt x="19131" y="0"/>
                    <a:pt x="26036" y="0"/>
                  </a:cubicBezTo>
                  <a:close/>
                </a:path>
              </a:pathLst>
            </a:custGeom>
            <a:solidFill>
              <a:srgbClr val="FFFFFF"/>
            </a:solidFill>
          </p:spPr>
        </p:sp>
        <p:sp>
          <p:nvSpPr>
            <p:cNvPr id="4" name="TextBox 4"/>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5" name="TextBox 5"/>
          <p:cNvSpPr txBox="1"/>
          <p:nvPr/>
        </p:nvSpPr>
        <p:spPr>
          <a:xfrm>
            <a:off x="1561379" y="2881374"/>
            <a:ext cx="15165242" cy="4524252"/>
          </a:xfrm>
          <a:prstGeom prst="rect">
            <a:avLst/>
          </a:prstGeom>
        </p:spPr>
        <p:txBody>
          <a:bodyPr lIns="0" tIns="0" rIns="0" bIns="0" rtlCol="0" anchor="t">
            <a:spAutoFit/>
          </a:bodyPr>
          <a:lstStyle/>
          <a:p>
            <a:pPr algn="ctr">
              <a:lnSpc>
                <a:spcPts val="11921"/>
              </a:lnSpc>
            </a:pPr>
            <a:r>
              <a:rPr lang="en-US" sz="7200" b="1">
                <a:solidFill>
                  <a:srgbClr val="10391D"/>
                </a:solidFill>
                <a:latin typeface="Arial" panose="020B0604020202020204" pitchFamily="34" charset="0"/>
                <a:cs typeface="Arial" panose="020B0604020202020204" pitchFamily="34" charset="0"/>
              </a:rPr>
              <a:t>BÀI 15.</a:t>
            </a:r>
          </a:p>
          <a:p>
            <a:pPr algn="ctr">
              <a:lnSpc>
                <a:spcPts val="11921"/>
              </a:lnSpc>
            </a:pPr>
            <a:r>
              <a:rPr lang="en-US" sz="7200" b="1">
                <a:solidFill>
                  <a:srgbClr val="10391D"/>
                </a:solidFill>
                <a:latin typeface="Arial" panose="020B0604020202020204" pitchFamily="34" charset="0"/>
                <a:cs typeface="Arial" panose="020B0604020202020204" pitchFamily="34" charset="0"/>
              </a:rPr>
              <a:t>TẠO CHƯƠNG TRÌNH MÁY TÍNH ĐỂ DIỄN TẢ Ý TƯỞNG </a:t>
            </a:r>
          </a:p>
        </p:txBody>
      </p:sp>
      <p:pic>
        <p:nvPicPr>
          <p:cNvPr id="7" name="Picture 3">
            <a:extLst>
              <a:ext uri="{FF2B5EF4-FFF2-40B4-BE49-F238E27FC236}">
                <a16:creationId xmlns:a16="http://schemas.microsoft.com/office/drawing/2014/main" id="{5758B17F-15C3-E2A2-5A05-BA040ED3AA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181079" y="-280968"/>
            <a:ext cx="9111068" cy="2352312"/>
          </a:xfrm>
          <a:prstGeom prst="rect">
            <a:avLst/>
          </a:prstGeom>
        </p:spPr>
      </p:pic>
      <p:pic>
        <p:nvPicPr>
          <p:cNvPr id="8" name="Picture 2">
            <a:extLst>
              <a:ext uri="{FF2B5EF4-FFF2-40B4-BE49-F238E27FC236}">
                <a16:creationId xmlns:a16="http://schemas.microsoft.com/office/drawing/2014/main" id="{C04EBEA4-358B-8DFC-04C7-E4446F7D79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flipV="1">
            <a:off x="12923404" y="4908756"/>
            <a:ext cx="3365089" cy="7391400"/>
          </a:xfrm>
          <a:prstGeom prst="rect">
            <a:avLst/>
          </a:prstGeom>
        </p:spPr>
      </p:pic>
      <p:pic>
        <p:nvPicPr>
          <p:cNvPr id="9" name="Picture 7">
            <a:extLst>
              <a:ext uri="{FF2B5EF4-FFF2-40B4-BE49-F238E27FC236}">
                <a16:creationId xmlns:a16="http://schemas.microsoft.com/office/drawing/2014/main" id="{77CBBA71-2575-1741-32A2-59AA7D6D56D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7165892"/>
            <a:ext cx="3976427" cy="3066819"/>
          </a:xfrm>
          <a:prstGeom prst="rect">
            <a:avLst/>
          </a:prstGeom>
        </p:spPr>
      </p:pic>
    </p:spTree>
    <p:extLst>
      <p:ext uri="{BB962C8B-B14F-4D97-AF65-F5344CB8AC3E}">
        <p14:creationId xmlns:p14="http://schemas.microsoft.com/office/powerpoint/2010/main" val="377620588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067508" y="-1487534"/>
            <a:ext cx="3365089" cy="6189963"/>
          </a:xfrm>
          <a:prstGeom prst="rect">
            <a:avLst/>
          </a:prstGeom>
        </p:spPr>
      </p:pic>
      <p:grpSp>
        <p:nvGrpSpPr>
          <p:cNvPr id="15" name="Group 14">
            <a:extLst>
              <a:ext uri="{FF2B5EF4-FFF2-40B4-BE49-F238E27FC236}">
                <a16:creationId xmlns:a16="http://schemas.microsoft.com/office/drawing/2014/main" id="{FA22ABA5-D96F-A943-3154-B514941BCCEB}"/>
              </a:ext>
            </a:extLst>
          </p:cNvPr>
          <p:cNvGrpSpPr/>
          <p:nvPr/>
        </p:nvGrpSpPr>
        <p:grpSpPr>
          <a:xfrm>
            <a:off x="3945755" y="1272401"/>
            <a:ext cx="10094659" cy="1595949"/>
            <a:chOff x="3832432" y="1402131"/>
            <a:chExt cx="10094659" cy="1595949"/>
          </a:xfrm>
        </p:grpSpPr>
        <p:grpSp>
          <p:nvGrpSpPr>
            <p:cNvPr id="6" name="Group 6"/>
            <p:cNvGrpSpPr/>
            <p:nvPr/>
          </p:nvGrpSpPr>
          <p:grpSpPr>
            <a:xfrm>
              <a:off x="3832432" y="1463609"/>
              <a:ext cx="10094659" cy="1534471"/>
              <a:chOff x="0" y="0"/>
              <a:chExt cx="2186567" cy="540164"/>
            </a:xfrm>
          </p:grpSpPr>
          <p:sp>
            <p:nvSpPr>
              <p:cNvPr id="7" name="Freeform 7"/>
              <p:cNvSpPr/>
              <p:nvPr/>
            </p:nvSpPr>
            <p:spPr>
              <a:xfrm>
                <a:off x="0" y="0"/>
                <a:ext cx="2186567" cy="540164"/>
              </a:xfrm>
              <a:custGeom>
                <a:avLst/>
                <a:gdLst/>
                <a:ahLst/>
                <a:cxnLst/>
                <a:rect l="l" t="t" r="r" b="b"/>
                <a:pathLst>
                  <a:path w="2186567" h="540164">
                    <a:moveTo>
                      <a:pt x="47559" y="0"/>
                    </a:moveTo>
                    <a:lnTo>
                      <a:pt x="2139008" y="0"/>
                    </a:lnTo>
                    <a:cubicBezTo>
                      <a:pt x="2165274" y="0"/>
                      <a:pt x="2186567" y="21293"/>
                      <a:pt x="2186567" y="47559"/>
                    </a:cubicBezTo>
                    <a:lnTo>
                      <a:pt x="2186567" y="492606"/>
                    </a:lnTo>
                    <a:cubicBezTo>
                      <a:pt x="2186567" y="518871"/>
                      <a:pt x="2165274" y="540164"/>
                      <a:pt x="2139008" y="540164"/>
                    </a:cubicBezTo>
                    <a:lnTo>
                      <a:pt x="47559" y="540164"/>
                    </a:lnTo>
                    <a:cubicBezTo>
                      <a:pt x="21293" y="540164"/>
                      <a:pt x="0" y="518871"/>
                      <a:pt x="0" y="492606"/>
                    </a:cubicBezTo>
                    <a:lnTo>
                      <a:pt x="0" y="47559"/>
                    </a:lnTo>
                    <a:cubicBezTo>
                      <a:pt x="0" y="21293"/>
                      <a:pt x="21293" y="0"/>
                      <a:pt x="47559" y="0"/>
                    </a:cubicBezTo>
                    <a:close/>
                  </a:path>
                </a:pathLst>
              </a:custGeom>
              <a:solidFill>
                <a:srgbClr val="10391D"/>
              </a:solidFill>
            </p:spPr>
          </p:sp>
          <p:sp>
            <p:nvSpPr>
              <p:cNvPr id="8" name="TextBox 8"/>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9" name="TextBox 9"/>
            <p:cNvSpPr txBox="1"/>
            <p:nvPr/>
          </p:nvSpPr>
          <p:spPr>
            <a:xfrm>
              <a:off x="4992939" y="1402131"/>
              <a:ext cx="8302120" cy="1310102"/>
            </a:xfrm>
            <a:prstGeom prst="rect">
              <a:avLst/>
            </a:prstGeom>
          </p:spPr>
          <p:txBody>
            <a:bodyPr lIns="0" tIns="0" rIns="0" bIns="0" rtlCol="0" anchor="t">
              <a:spAutoFit/>
            </a:bodyPr>
            <a:lstStyle/>
            <a:p>
              <a:pPr algn="ctr">
                <a:lnSpc>
                  <a:spcPts val="11824"/>
                </a:lnSpc>
              </a:pPr>
              <a:r>
                <a:rPr lang="en-US" sz="6000" b="1">
                  <a:solidFill>
                    <a:srgbClr val="FFFFFF"/>
                  </a:solidFill>
                  <a:latin typeface="Arial" panose="020B0604020202020204" pitchFamily="34" charset="0"/>
                  <a:cs typeface="Arial" panose="020B0604020202020204" pitchFamily="34" charset="0"/>
                </a:rPr>
                <a:t>NỘI DUNG BÀI HỌC </a:t>
              </a:r>
            </a:p>
          </p:txBody>
        </p:sp>
      </p:grpSp>
      <p:grpSp>
        <p:nvGrpSpPr>
          <p:cNvPr id="17" name="Group 16">
            <a:extLst>
              <a:ext uri="{FF2B5EF4-FFF2-40B4-BE49-F238E27FC236}">
                <a16:creationId xmlns:a16="http://schemas.microsoft.com/office/drawing/2014/main" id="{F7863B32-D83B-7FF0-BEEF-3248354D13FB}"/>
              </a:ext>
            </a:extLst>
          </p:cNvPr>
          <p:cNvGrpSpPr/>
          <p:nvPr/>
        </p:nvGrpSpPr>
        <p:grpSpPr>
          <a:xfrm>
            <a:off x="990600" y="3991479"/>
            <a:ext cx="15985801" cy="1534471"/>
            <a:chOff x="990600" y="4081489"/>
            <a:chExt cx="15985801" cy="1534471"/>
          </a:xfrm>
        </p:grpSpPr>
        <p:grpSp>
          <p:nvGrpSpPr>
            <p:cNvPr id="3" name="Group 3"/>
            <p:cNvGrpSpPr/>
            <p:nvPr/>
          </p:nvGrpSpPr>
          <p:grpSpPr>
            <a:xfrm>
              <a:off x="990600" y="4081489"/>
              <a:ext cx="15985801" cy="1534471"/>
              <a:chOff x="0" y="0"/>
              <a:chExt cx="4210252" cy="404140"/>
            </a:xfrm>
          </p:grpSpPr>
          <p:sp>
            <p:nvSpPr>
              <p:cNvPr id="4" name="Freeform 4"/>
              <p:cNvSpPr/>
              <p:nvPr/>
            </p:nvSpPr>
            <p:spPr>
              <a:xfrm>
                <a:off x="0" y="0"/>
                <a:ext cx="4210252" cy="404140"/>
              </a:xfrm>
              <a:custGeom>
                <a:avLst/>
                <a:gdLst/>
                <a:ahLst/>
                <a:cxnLst/>
                <a:rect l="l" t="t" r="r" b="b"/>
                <a:pathLst>
                  <a:path w="4210252" h="404140">
                    <a:moveTo>
                      <a:pt x="24699" y="0"/>
                    </a:moveTo>
                    <a:lnTo>
                      <a:pt x="4185553" y="0"/>
                    </a:lnTo>
                    <a:cubicBezTo>
                      <a:pt x="4192104" y="0"/>
                      <a:pt x="4198386" y="2602"/>
                      <a:pt x="4203018" y="7234"/>
                    </a:cubicBezTo>
                    <a:cubicBezTo>
                      <a:pt x="4207650" y="11866"/>
                      <a:pt x="4210252" y="18149"/>
                      <a:pt x="4210252" y="24699"/>
                    </a:cubicBezTo>
                    <a:lnTo>
                      <a:pt x="4210252" y="379441"/>
                    </a:lnTo>
                    <a:cubicBezTo>
                      <a:pt x="4210252" y="385992"/>
                      <a:pt x="4207650" y="392274"/>
                      <a:pt x="4203018" y="396906"/>
                    </a:cubicBezTo>
                    <a:cubicBezTo>
                      <a:pt x="4198386" y="401538"/>
                      <a:pt x="4192104" y="404140"/>
                      <a:pt x="4185553" y="404140"/>
                    </a:cubicBezTo>
                    <a:lnTo>
                      <a:pt x="24699" y="404140"/>
                    </a:lnTo>
                    <a:cubicBezTo>
                      <a:pt x="18149" y="404140"/>
                      <a:pt x="11866" y="401538"/>
                      <a:pt x="7234" y="396906"/>
                    </a:cubicBezTo>
                    <a:cubicBezTo>
                      <a:pt x="2602" y="392274"/>
                      <a:pt x="0" y="385992"/>
                      <a:pt x="0" y="379441"/>
                    </a:cubicBezTo>
                    <a:lnTo>
                      <a:pt x="0" y="24699"/>
                    </a:lnTo>
                    <a:cubicBezTo>
                      <a:pt x="0" y="18149"/>
                      <a:pt x="2602" y="11866"/>
                      <a:pt x="7234" y="7234"/>
                    </a:cubicBezTo>
                    <a:cubicBezTo>
                      <a:pt x="11866" y="2602"/>
                      <a:pt x="18149" y="0"/>
                      <a:pt x="24699" y="0"/>
                    </a:cubicBezTo>
                    <a:close/>
                  </a:path>
                </a:pathLst>
              </a:custGeom>
              <a:solidFill>
                <a:srgbClr val="FFFFFF"/>
              </a:solidFill>
            </p:spPr>
          </p:sp>
          <p:sp>
            <p:nvSpPr>
              <p:cNvPr id="5" name="TextBox 5"/>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10" name="TextBox 10"/>
            <p:cNvSpPr txBox="1"/>
            <p:nvPr/>
          </p:nvSpPr>
          <p:spPr>
            <a:xfrm>
              <a:off x="2491252" y="4364319"/>
              <a:ext cx="13258800" cy="901144"/>
            </a:xfrm>
            <a:prstGeom prst="rect">
              <a:avLst/>
            </a:prstGeom>
          </p:spPr>
          <p:txBody>
            <a:bodyPr wrap="square" lIns="0" tIns="0" rIns="0" bIns="0" rtlCol="0" anchor="t">
              <a:spAutoFit/>
            </a:bodyPr>
            <a:lstStyle/>
            <a:p>
              <a:pPr marL="593724" lvl="1">
                <a:lnSpc>
                  <a:spcPts val="7699"/>
                </a:lnSpc>
              </a:pPr>
              <a:r>
                <a:rPr lang="en-US" sz="4500">
                  <a:solidFill>
                    <a:srgbClr val="10391D"/>
                  </a:solidFill>
                  <a:latin typeface="Arial" panose="020B0604020202020204" pitchFamily="34" charset="0"/>
                  <a:cs typeface="Arial" panose="020B0604020202020204" pitchFamily="34" charset="0"/>
                </a:rPr>
                <a:t>Ý tưởng câu chuyện và xây dựng chương trình </a:t>
              </a:r>
            </a:p>
          </p:txBody>
        </p:sp>
        <p:sp>
          <p:nvSpPr>
            <p:cNvPr id="16" name="Rectangle: Rounded Corners 15">
              <a:extLst>
                <a:ext uri="{FF2B5EF4-FFF2-40B4-BE49-F238E27FC236}">
                  <a16:creationId xmlns:a16="http://schemas.microsoft.com/office/drawing/2014/main" id="{B7E779DD-ABE4-946C-BB1F-C5084E463DB9}"/>
                </a:ext>
              </a:extLst>
            </p:cNvPr>
            <p:cNvSpPr/>
            <p:nvPr/>
          </p:nvSpPr>
          <p:spPr>
            <a:xfrm>
              <a:off x="1324961" y="4391524"/>
              <a:ext cx="914400" cy="914400"/>
            </a:xfrm>
            <a:prstGeom prst="roundRect">
              <a:avLst/>
            </a:prstGeom>
            <a:solidFill>
              <a:srgbClr val="10391D"/>
            </a:solidFill>
            <a:ln>
              <a:solidFill>
                <a:srgbClr val="103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1</a:t>
              </a:r>
            </a:p>
          </p:txBody>
        </p:sp>
      </p:grpSp>
      <p:grpSp>
        <p:nvGrpSpPr>
          <p:cNvPr id="18" name="Group 17">
            <a:extLst>
              <a:ext uri="{FF2B5EF4-FFF2-40B4-BE49-F238E27FC236}">
                <a16:creationId xmlns:a16="http://schemas.microsoft.com/office/drawing/2014/main" id="{0F02EB9B-1C10-B579-0578-0EE164D2C2A6}"/>
              </a:ext>
            </a:extLst>
          </p:cNvPr>
          <p:cNvGrpSpPr/>
          <p:nvPr/>
        </p:nvGrpSpPr>
        <p:grpSpPr>
          <a:xfrm>
            <a:off x="990599" y="5508322"/>
            <a:ext cx="15985801" cy="3990236"/>
            <a:chOff x="990600" y="3177357"/>
            <a:chExt cx="15985801" cy="3990236"/>
          </a:xfrm>
        </p:grpSpPr>
        <p:grpSp>
          <p:nvGrpSpPr>
            <p:cNvPr id="19" name="Group 3">
              <a:extLst>
                <a:ext uri="{FF2B5EF4-FFF2-40B4-BE49-F238E27FC236}">
                  <a16:creationId xmlns:a16="http://schemas.microsoft.com/office/drawing/2014/main" id="{B77304D8-25AF-8E1A-2C4A-374D4D4C1AD6}"/>
                </a:ext>
              </a:extLst>
            </p:cNvPr>
            <p:cNvGrpSpPr/>
            <p:nvPr/>
          </p:nvGrpSpPr>
          <p:grpSpPr>
            <a:xfrm>
              <a:off x="990600" y="3177357"/>
              <a:ext cx="15985801" cy="3990236"/>
              <a:chOff x="0" y="-238125"/>
              <a:chExt cx="4210252" cy="1050925"/>
            </a:xfrm>
          </p:grpSpPr>
          <p:sp>
            <p:nvSpPr>
              <p:cNvPr id="22" name="Freeform 4">
                <a:extLst>
                  <a:ext uri="{FF2B5EF4-FFF2-40B4-BE49-F238E27FC236}">
                    <a16:creationId xmlns:a16="http://schemas.microsoft.com/office/drawing/2014/main" id="{34ED25DA-E690-65CD-665D-3545E7706670}"/>
                  </a:ext>
                </a:extLst>
              </p:cNvPr>
              <p:cNvSpPr/>
              <p:nvPr/>
            </p:nvSpPr>
            <p:spPr>
              <a:xfrm>
                <a:off x="0" y="0"/>
                <a:ext cx="4210252" cy="574675"/>
              </a:xfrm>
              <a:custGeom>
                <a:avLst/>
                <a:gdLst/>
                <a:ahLst/>
                <a:cxnLst/>
                <a:rect l="l" t="t" r="r" b="b"/>
                <a:pathLst>
                  <a:path w="4210252" h="404140">
                    <a:moveTo>
                      <a:pt x="24699" y="0"/>
                    </a:moveTo>
                    <a:lnTo>
                      <a:pt x="4185553" y="0"/>
                    </a:lnTo>
                    <a:cubicBezTo>
                      <a:pt x="4192104" y="0"/>
                      <a:pt x="4198386" y="2602"/>
                      <a:pt x="4203018" y="7234"/>
                    </a:cubicBezTo>
                    <a:cubicBezTo>
                      <a:pt x="4207650" y="11866"/>
                      <a:pt x="4210252" y="18149"/>
                      <a:pt x="4210252" y="24699"/>
                    </a:cubicBezTo>
                    <a:lnTo>
                      <a:pt x="4210252" y="379441"/>
                    </a:lnTo>
                    <a:cubicBezTo>
                      <a:pt x="4210252" y="385992"/>
                      <a:pt x="4207650" y="392274"/>
                      <a:pt x="4203018" y="396906"/>
                    </a:cubicBezTo>
                    <a:cubicBezTo>
                      <a:pt x="4198386" y="401538"/>
                      <a:pt x="4192104" y="404140"/>
                      <a:pt x="4185553" y="404140"/>
                    </a:cubicBezTo>
                    <a:lnTo>
                      <a:pt x="24699" y="404140"/>
                    </a:lnTo>
                    <a:cubicBezTo>
                      <a:pt x="18149" y="404140"/>
                      <a:pt x="11866" y="401538"/>
                      <a:pt x="7234" y="396906"/>
                    </a:cubicBezTo>
                    <a:cubicBezTo>
                      <a:pt x="2602" y="392274"/>
                      <a:pt x="0" y="385992"/>
                      <a:pt x="0" y="379441"/>
                    </a:cubicBezTo>
                    <a:lnTo>
                      <a:pt x="0" y="24699"/>
                    </a:lnTo>
                    <a:cubicBezTo>
                      <a:pt x="0" y="18149"/>
                      <a:pt x="2602" y="11866"/>
                      <a:pt x="7234" y="7234"/>
                    </a:cubicBezTo>
                    <a:cubicBezTo>
                      <a:pt x="11866" y="2602"/>
                      <a:pt x="18149" y="0"/>
                      <a:pt x="24699" y="0"/>
                    </a:cubicBezTo>
                    <a:close/>
                  </a:path>
                </a:pathLst>
              </a:custGeom>
              <a:solidFill>
                <a:srgbClr val="FFFFFF"/>
              </a:solidFill>
            </p:spPr>
          </p:sp>
          <p:sp>
            <p:nvSpPr>
              <p:cNvPr id="23" name="TextBox 5">
                <a:extLst>
                  <a:ext uri="{FF2B5EF4-FFF2-40B4-BE49-F238E27FC236}">
                    <a16:creationId xmlns:a16="http://schemas.microsoft.com/office/drawing/2014/main" id="{09740659-878C-1D36-EDAB-E41D4283F995}"/>
                  </a:ext>
                </a:extLst>
              </p:cNvPr>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sp>
          <p:nvSpPr>
            <p:cNvPr id="20" name="TextBox 10">
              <a:extLst>
                <a:ext uri="{FF2B5EF4-FFF2-40B4-BE49-F238E27FC236}">
                  <a16:creationId xmlns:a16="http://schemas.microsoft.com/office/drawing/2014/main" id="{093EBF6F-68EC-3F01-3931-3E95FBC9CB0C}"/>
                </a:ext>
              </a:extLst>
            </p:cNvPr>
            <p:cNvSpPr txBox="1"/>
            <p:nvPr/>
          </p:nvSpPr>
          <p:spPr>
            <a:xfrm>
              <a:off x="1885225" y="4242797"/>
              <a:ext cx="14196549" cy="1859355"/>
            </a:xfrm>
            <a:prstGeom prst="rect">
              <a:avLst/>
            </a:prstGeom>
          </p:spPr>
          <p:txBody>
            <a:bodyPr wrap="square" lIns="0" tIns="0" rIns="0" bIns="0" rtlCol="0" anchor="t">
              <a:spAutoFit/>
            </a:bodyPr>
            <a:lstStyle/>
            <a:p>
              <a:pPr marL="593724" lvl="1" algn="ctr">
                <a:lnSpc>
                  <a:spcPts val="7699"/>
                </a:lnSpc>
              </a:pPr>
              <a:r>
                <a:rPr lang="en-US" sz="4500">
                  <a:solidFill>
                    <a:srgbClr val="10391D"/>
                  </a:solidFill>
                  <a:latin typeface="Arial" panose="020B0604020202020204" pitchFamily="34" charset="0"/>
                  <a:cs typeface="Arial" panose="020B0604020202020204" pitchFamily="34" charset="0"/>
                </a:rPr>
                <a:t>Thực hành tạo chương trình và diễn tả ý </a:t>
              </a:r>
            </a:p>
            <a:p>
              <a:pPr marL="593724" lvl="1" algn="ctr">
                <a:lnSpc>
                  <a:spcPts val="7699"/>
                </a:lnSpc>
              </a:pPr>
              <a:r>
                <a:rPr lang="en-US" sz="4500">
                  <a:solidFill>
                    <a:srgbClr val="10391D"/>
                  </a:solidFill>
                  <a:latin typeface="Arial" panose="020B0604020202020204" pitchFamily="34" charset="0"/>
                  <a:cs typeface="Arial" panose="020B0604020202020204" pitchFamily="34" charset="0"/>
                </a:rPr>
                <a:t>của câu chuyện </a:t>
              </a:r>
            </a:p>
          </p:txBody>
        </p:sp>
        <p:sp>
          <p:nvSpPr>
            <p:cNvPr id="21" name="Rectangle: Rounded Corners 20">
              <a:extLst>
                <a:ext uri="{FF2B5EF4-FFF2-40B4-BE49-F238E27FC236}">
                  <a16:creationId xmlns:a16="http://schemas.microsoft.com/office/drawing/2014/main" id="{684B2458-0FBE-F719-29B8-4843417AC961}"/>
                </a:ext>
              </a:extLst>
            </p:cNvPr>
            <p:cNvSpPr/>
            <p:nvPr/>
          </p:nvSpPr>
          <p:spPr>
            <a:xfrm>
              <a:off x="1324961" y="4701560"/>
              <a:ext cx="914400" cy="914400"/>
            </a:xfrm>
            <a:prstGeom prst="roundRect">
              <a:avLst/>
            </a:prstGeom>
            <a:solidFill>
              <a:srgbClr val="10391D"/>
            </a:solidFill>
            <a:ln>
              <a:solidFill>
                <a:srgbClr val="103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a:latin typeface="Arial" panose="020B0604020202020204" pitchFamily="34" charset="0"/>
                  <a:cs typeface="Arial" panose="020B0604020202020204" pitchFamily="34" charset="0"/>
                </a:rPr>
                <a:t>2</a:t>
              </a:r>
            </a:p>
          </p:txBody>
        </p:sp>
      </p:grpSp>
      <p:pic>
        <p:nvPicPr>
          <p:cNvPr id="24" name="Picture 3">
            <a:extLst>
              <a:ext uri="{FF2B5EF4-FFF2-40B4-BE49-F238E27FC236}">
                <a16:creationId xmlns:a16="http://schemas.microsoft.com/office/drawing/2014/main" id="{A29B5DBE-558C-DAFD-A4C9-C9CA2B91745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4809217" y="7174166"/>
            <a:ext cx="3187117" cy="2840518"/>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8D542-1201-6624-4658-0213FD478CB7}"/>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LUYỆN TẬP </a:t>
            </a:r>
          </a:p>
        </p:txBody>
      </p:sp>
      <p:sp>
        <p:nvSpPr>
          <p:cNvPr id="3" name="Rectangle: Rounded Corners 2">
            <a:extLst>
              <a:ext uri="{FF2B5EF4-FFF2-40B4-BE49-F238E27FC236}">
                <a16:creationId xmlns:a16="http://schemas.microsoft.com/office/drawing/2014/main" id="{B234BCDA-0038-53C4-9C5E-EC0DFE4281C0}"/>
              </a:ext>
            </a:extLst>
          </p:cNvPr>
          <p:cNvSpPr/>
          <p:nvPr/>
        </p:nvSpPr>
        <p:spPr>
          <a:xfrm>
            <a:off x="914400" y="2095500"/>
            <a:ext cx="16459200" cy="1330088"/>
          </a:xfrm>
          <a:prstGeom prst="roundRect">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chemeClr val="tx1"/>
                </a:solidFill>
                <a:latin typeface="Arial" panose="020B0604020202020204" pitchFamily="34" charset="0"/>
                <a:cs typeface="Arial" panose="020B0604020202020204" pitchFamily="34" charset="0"/>
              </a:rPr>
              <a:t>Bài tập 1. </a:t>
            </a:r>
            <a:r>
              <a:rPr lang="en-US" sz="4000">
                <a:solidFill>
                  <a:schemeClr val="tx1"/>
                </a:solidFill>
                <a:latin typeface="Arial" panose="020B0604020202020204" pitchFamily="34" charset="0"/>
                <a:cs typeface="Arial" panose="020B0604020202020204" pitchFamily="34" charset="0"/>
              </a:rPr>
              <a:t>Em hãy trình bày cách xóa nhân vật, cách thêm nhân vật</a:t>
            </a:r>
          </a:p>
        </p:txBody>
      </p:sp>
      <p:sp>
        <p:nvSpPr>
          <p:cNvPr id="15" name="TextBox 14">
            <a:extLst>
              <a:ext uri="{FF2B5EF4-FFF2-40B4-BE49-F238E27FC236}">
                <a16:creationId xmlns:a16="http://schemas.microsoft.com/office/drawing/2014/main" id="{968EE1F0-A941-9697-FCC0-3266C25C6449}"/>
              </a:ext>
            </a:extLst>
          </p:cNvPr>
          <p:cNvSpPr txBox="1"/>
          <p:nvPr/>
        </p:nvSpPr>
        <p:spPr>
          <a:xfrm>
            <a:off x="4876800" y="3677334"/>
            <a:ext cx="8534400" cy="646331"/>
          </a:xfrm>
          <a:prstGeom prst="rect">
            <a:avLst/>
          </a:prstGeom>
          <a:noFill/>
        </p:spPr>
        <p:txBody>
          <a:bodyPr wrap="square" rtlCol="0">
            <a:spAutoFit/>
          </a:bodyPr>
          <a:lstStyle/>
          <a:p>
            <a:pPr algn="ctr"/>
            <a:r>
              <a:rPr lang="en-US" sz="3600" b="1">
                <a:solidFill>
                  <a:schemeClr val="accent6">
                    <a:lumMod val="75000"/>
                  </a:schemeClr>
                </a:solidFill>
                <a:latin typeface="Arial" panose="020B0604020202020204" pitchFamily="34" charset="0"/>
                <a:cs typeface="Arial" panose="020B0604020202020204" pitchFamily="34" charset="0"/>
              </a:rPr>
              <a:t>CÁCH THỰC HIỆN </a:t>
            </a:r>
          </a:p>
        </p:txBody>
      </p:sp>
      <p:grpSp>
        <p:nvGrpSpPr>
          <p:cNvPr id="22" name="Group 21">
            <a:extLst>
              <a:ext uri="{FF2B5EF4-FFF2-40B4-BE49-F238E27FC236}">
                <a16:creationId xmlns:a16="http://schemas.microsoft.com/office/drawing/2014/main" id="{AE0726EE-F518-BC66-2C20-08CDC28F83C0}"/>
              </a:ext>
            </a:extLst>
          </p:cNvPr>
          <p:cNvGrpSpPr/>
          <p:nvPr/>
        </p:nvGrpSpPr>
        <p:grpSpPr>
          <a:xfrm>
            <a:off x="457200" y="4323665"/>
            <a:ext cx="8382000" cy="5494333"/>
            <a:chOff x="457200" y="4323665"/>
            <a:chExt cx="8382000" cy="5494333"/>
          </a:xfrm>
        </p:grpSpPr>
        <p:pic>
          <p:nvPicPr>
            <p:cNvPr id="11" name="Picture 10">
              <a:extLst>
                <a:ext uri="{FF2B5EF4-FFF2-40B4-BE49-F238E27FC236}">
                  <a16:creationId xmlns:a16="http://schemas.microsoft.com/office/drawing/2014/main" id="{494CDC6F-5489-E0DE-FA65-A6B8C1EBCA19}"/>
                </a:ext>
              </a:extLst>
            </p:cNvPr>
            <p:cNvPicPr>
              <a:picLocks noChangeAspect="1"/>
            </p:cNvPicPr>
            <p:nvPr/>
          </p:nvPicPr>
          <p:blipFill rotWithShape="1">
            <a:blip r:embed="rId3"/>
            <a:srcRect r="13085" b="8386"/>
            <a:stretch/>
          </p:blipFill>
          <p:spPr>
            <a:xfrm>
              <a:off x="3009900" y="4323665"/>
              <a:ext cx="3276600" cy="3065206"/>
            </a:xfrm>
            <a:prstGeom prst="rect">
              <a:avLst/>
            </a:prstGeom>
          </p:spPr>
        </p:pic>
        <p:sp>
          <p:nvSpPr>
            <p:cNvPr id="19" name="TextBox 18">
              <a:extLst>
                <a:ext uri="{FF2B5EF4-FFF2-40B4-BE49-F238E27FC236}">
                  <a16:creationId xmlns:a16="http://schemas.microsoft.com/office/drawing/2014/main" id="{32FEE043-243B-6459-4DD4-A53BDA3D6A3C}"/>
                </a:ext>
              </a:extLst>
            </p:cNvPr>
            <p:cNvSpPr txBox="1"/>
            <p:nvPr/>
          </p:nvSpPr>
          <p:spPr>
            <a:xfrm>
              <a:off x="457200" y="7388871"/>
              <a:ext cx="8382000" cy="2429127"/>
            </a:xfrm>
            <a:prstGeom prst="rect">
              <a:avLst/>
            </a:prstGeom>
            <a:noFill/>
          </p:spPr>
          <p:txBody>
            <a:bodyPr wrap="square">
              <a:spAutoFit/>
            </a:bodyPr>
            <a:lstStyle/>
            <a:p>
              <a:pPr algn="just">
                <a:lnSpc>
                  <a:spcPct val="150000"/>
                </a:lnSpc>
              </a:pPr>
              <a:r>
                <a:rPr lang="vi-VN" sz="3500" b="1"/>
                <a:t>Xóa nhân vật: </a:t>
              </a:r>
              <a:r>
                <a:rPr lang="vi-VN" sz="3500"/>
                <a:t>Nháy chuột vào biểu tượng thùng rác ở góc trên bên phải của nhân vật.</a:t>
              </a:r>
              <a:endParaRPr lang="en-US" sz="3500"/>
            </a:p>
          </p:txBody>
        </p:sp>
      </p:grpSp>
      <p:grpSp>
        <p:nvGrpSpPr>
          <p:cNvPr id="23" name="Group 22">
            <a:extLst>
              <a:ext uri="{FF2B5EF4-FFF2-40B4-BE49-F238E27FC236}">
                <a16:creationId xmlns:a16="http://schemas.microsoft.com/office/drawing/2014/main" id="{46930529-1601-BB0A-3C8A-1EE28C5F8B57}"/>
              </a:ext>
            </a:extLst>
          </p:cNvPr>
          <p:cNvGrpSpPr/>
          <p:nvPr/>
        </p:nvGrpSpPr>
        <p:grpSpPr>
          <a:xfrm>
            <a:off x="7772400" y="4748772"/>
            <a:ext cx="10058400" cy="4646977"/>
            <a:chOff x="7772400" y="4748772"/>
            <a:chExt cx="10058400" cy="4646977"/>
          </a:xfrm>
        </p:grpSpPr>
        <p:pic>
          <p:nvPicPr>
            <p:cNvPr id="16" name="Picture 15">
              <a:extLst>
                <a:ext uri="{FF2B5EF4-FFF2-40B4-BE49-F238E27FC236}">
                  <a16:creationId xmlns:a16="http://schemas.microsoft.com/office/drawing/2014/main" id="{84A4AD33-8D98-3CDE-D89A-BA283ACD88D9}"/>
                </a:ext>
              </a:extLst>
            </p:cNvPr>
            <p:cNvPicPr>
              <a:picLocks noChangeAspect="1"/>
            </p:cNvPicPr>
            <p:nvPr/>
          </p:nvPicPr>
          <p:blipFill rotWithShape="1">
            <a:blip r:embed="rId4"/>
            <a:srcRect l="11291" t="75223" r="4838" b="2722"/>
            <a:stretch/>
          </p:blipFill>
          <p:spPr>
            <a:xfrm>
              <a:off x="9220200" y="7581900"/>
              <a:ext cx="7938444" cy="1813849"/>
            </a:xfrm>
            <a:prstGeom prst="rect">
              <a:avLst/>
            </a:prstGeom>
          </p:spPr>
        </p:pic>
        <p:sp>
          <p:nvSpPr>
            <p:cNvPr id="20" name="TextBox 19">
              <a:extLst>
                <a:ext uri="{FF2B5EF4-FFF2-40B4-BE49-F238E27FC236}">
                  <a16:creationId xmlns:a16="http://schemas.microsoft.com/office/drawing/2014/main" id="{5691B663-DB25-3763-810A-437E23E39D4C}"/>
                </a:ext>
              </a:extLst>
            </p:cNvPr>
            <p:cNvSpPr txBox="1"/>
            <p:nvPr/>
          </p:nvSpPr>
          <p:spPr>
            <a:xfrm>
              <a:off x="7772400" y="4748772"/>
              <a:ext cx="10058400" cy="2429127"/>
            </a:xfrm>
            <a:prstGeom prst="rect">
              <a:avLst/>
            </a:prstGeom>
            <a:noFill/>
          </p:spPr>
          <p:txBody>
            <a:bodyPr wrap="square">
              <a:spAutoFit/>
            </a:bodyPr>
            <a:lstStyle/>
            <a:p>
              <a:pPr algn="just">
                <a:lnSpc>
                  <a:spcPct val="150000"/>
                </a:lnSpc>
              </a:pPr>
              <a:r>
                <a:rPr lang="en-US" sz="3500" b="1">
                  <a:latin typeface="Arial" panose="020B0604020202020204" pitchFamily="34" charset="0"/>
                  <a:cs typeface="Arial" panose="020B0604020202020204" pitchFamily="34" charset="0"/>
                </a:rPr>
                <a:t>T</a:t>
              </a:r>
              <a:r>
                <a:rPr lang="vi-VN" sz="3500" b="1"/>
                <a:t>hêm nhân vật: </a:t>
              </a:r>
              <a:r>
                <a:rPr lang="vi-VN" sz="3500"/>
                <a:t>Nháy chuột vào nút lệnh nhân vật để mở thư viện nhân vật và chọn nhân vật trong thư viện.</a:t>
              </a:r>
              <a:endParaRPr lang="en-US" sz="3500"/>
            </a:p>
          </p:txBody>
        </p:sp>
      </p:grpSp>
    </p:spTree>
    <p:extLst>
      <p:ext uri="{BB962C8B-B14F-4D97-AF65-F5344CB8AC3E}">
        <p14:creationId xmlns:p14="http://schemas.microsoft.com/office/powerpoint/2010/main" val="1537300715"/>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barn(inVertical)">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arn(inVertical)">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E5BEF5B-2AFD-2D6F-4F8E-08CA7C3A3451}"/>
              </a:ext>
            </a:extLst>
          </p:cNvPr>
          <p:cNvSpPr txBox="1"/>
          <p:nvPr/>
        </p:nvSpPr>
        <p:spPr>
          <a:xfrm>
            <a:off x="685800" y="433316"/>
            <a:ext cx="16916400" cy="3056865"/>
          </a:xfrm>
          <a:prstGeom prst="roundRect">
            <a:avLst/>
          </a:prstGeom>
          <a:solidFill>
            <a:schemeClr val="accent6">
              <a:lumMod val="20000"/>
              <a:lumOff val="80000"/>
            </a:schemeClr>
          </a:solidFill>
        </p:spPr>
        <p:txBody>
          <a:bodyPr wrap="square">
            <a:spAutoFit/>
          </a:bodyPr>
          <a:lstStyle/>
          <a:p>
            <a:pPr algn="just">
              <a:lnSpc>
                <a:spcPct val="150000"/>
              </a:lnSpc>
            </a:pPr>
            <a:r>
              <a:rPr lang="vi-VN" sz="4000" b="1"/>
              <a:t>Bài tập 2. </a:t>
            </a:r>
            <a:r>
              <a:rPr lang="vi-VN" sz="4000"/>
              <a:t>Ý tưởng của bạn Minh là tạo chương trình "Bể cá cảnh", trong đó có một chú cá bơi tung tăng, nếu chạm cạnh bể thì chú cá phải quay trở lại. Chương trình nào sau đây diễn tả ý tưởng của bạn Minh?</a:t>
            </a:r>
            <a:endParaRPr lang="en-US" sz="4000"/>
          </a:p>
        </p:txBody>
      </p:sp>
      <p:pic>
        <p:nvPicPr>
          <p:cNvPr id="7" name="Picture 6">
            <a:extLst>
              <a:ext uri="{FF2B5EF4-FFF2-40B4-BE49-F238E27FC236}">
                <a16:creationId xmlns:a16="http://schemas.microsoft.com/office/drawing/2014/main" id="{6BC98DB8-44C8-6791-578A-50D8A8AE63B4}"/>
              </a:ext>
            </a:extLst>
          </p:cNvPr>
          <p:cNvPicPr>
            <a:picLocks noChangeAspect="1"/>
          </p:cNvPicPr>
          <p:nvPr/>
        </p:nvPicPr>
        <p:blipFill>
          <a:blip r:embed="rId3"/>
          <a:stretch>
            <a:fillRect/>
          </a:stretch>
        </p:blipFill>
        <p:spPr>
          <a:xfrm>
            <a:off x="11125200" y="4229100"/>
            <a:ext cx="6477000" cy="4873604"/>
          </a:xfrm>
          <a:prstGeom prst="rect">
            <a:avLst/>
          </a:prstGeom>
        </p:spPr>
      </p:pic>
      <p:pic>
        <p:nvPicPr>
          <p:cNvPr id="9" name="Picture 8">
            <a:extLst>
              <a:ext uri="{FF2B5EF4-FFF2-40B4-BE49-F238E27FC236}">
                <a16:creationId xmlns:a16="http://schemas.microsoft.com/office/drawing/2014/main" id="{D7F0DB5A-0002-C8CF-FFBE-6B761259D979}"/>
              </a:ext>
            </a:extLst>
          </p:cNvPr>
          <p:cNvPicPr>
            <a:picLocks noChangeAspect="1"/>
          </p:cNvPicPr>
          <p:nvPr/>
        </p:nvPicPr>
        <p:blipFill>
          <a:blip r:embed="rId4"/>
          <a:stretch>
            <a:fillRect/>
          </a:stretch>
        </p:blipFill>
        <p:spPr>
          <a:xfrm>
            <a:off x="914400" y="3935262"/>
            <a:ext cx="3606985" cy="2730640"/>
          </a:xfrm>
          <a:prstGeom prst="rect">
            <a:avLst/>
          </a:prstGeom>
        </p:spPr>
      </p:pic>
      <p:pic>
        <p:nvPicPr>
          <p:cNvPr id="12" name="Picture 11">
            <a:extLst>
              <a:ext uri="{FF2B5EF4-FFF2-40B4-BE49-F238E27FC236}">
                <a16:creationId xmlns:a16="http://schemas.microsoft.com/office/drawing/2014/main" id="{753ABCF2-4699-2EE5-31F6-DDBEA42DA59A}"/>
              </a:ext>
            </a:extLst>
          </p:cNvPr>
          <p:cNvPicPr>
            <a:picLocks noChangeAspect="1"/>
          </p:cNvPicPr>
          <p:nvPr/>
        </p:nvPicPr>
        <p:blipFill>
          <a:blip r:embed="rId5"/>
          <a:stretch>
            <a:fillRect/>
          </a:stretch>
        </p:blipFill>
        <p:spPr>
          <a:xfrm>
            <a:off x="6553200" y="3867084"/>
            <a:ext cx="3587934" cy="2552831"/>
          </a:xfrm>
          <a:prstGeom prst="rect">
            <a:avLst/>
          </a:prstGeom>
        </p:spPr>
      </p:pic>
      <p:pic>
        <p:nvPicPr>
          <p:cNvPr id="14" name="Picture 13">
            <a:extLst>
              <a:ext uri="{FF2B5EF4-FFF2-40B4-BE49-F238E27FC236}">
                <a16:creationId xmlns:a16="http://schemas.microsoft.com/office/drawing/2014/main" id="{5D073442-F01F-1037-F4FE-26CA5ABC2635}"/>
              </a:ext>
            </a:extLst>
          </p:cNvPr>
          <p:cNvPicPr>
            <a:picLocks noChangeAspect="1"/>
          </p:cNvPicPr>
          <p:nvPr/>
        </p:nvPicPr>
        <p:blipFill>
          <a:blip r:embed="rId6"/>
          <a:stretch>
            <a:fillRect/>
          </a:stretch>
        </p:blipFill>
        <p:spPr>
          <a:xfrm>
            <a:off x="3499610" y="7262751"/>
            <a:ext cx="3676839" cy="2590933"/>
          </a:xfrm>
          <a:prstGeom prst="rect">
            <a:avLst/>
          </a:prstGeom>
        </p:spPr>
      </p:pic>
      <p:sp>
        <p:nvSpPr>
          <p:cNvPr id="17" name="TextBox 16">
            <a:extLst>
              <a:ext uri="{FF2B5EF4-FFF2-40B4-BE49-F238E27FC236}">
                <a16:creationId xmlns:a16="http://schemas.microsoft.com/office/drawing/2014/main" id="{46AE3768-CE32-4A3F-5A01-71890F49B3FA}"/>
              </a:ext>
            </a:extLst>
          </p:cNvPr>
          <p:cNvSpPr txBox="1"/>
          <p:nvPr/>
        </p:nvSpPr>
        <p:spPr>
          <a:xfrm>
            <a:off x="1953053" y="6665902"/>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A</a:t>
            </a:r>
          </a:p>
        </p:txBody>
      </p:sp>
      <p:sp>
        <p:nvSpPr>
          <p:cNvPr id="18" name="TextBox 17">
            <a:extLst>
              <a:ext uri="{FF2B5EF4-FFF2-40B4-BE49-F238E27FC236}">
                <a16:creationId xmlns:a16="http://schemas.microsoft.com/office/drawing/2014/main" id="{63A53AC3-AACF-7325-813A-EC674844037A}"/>
              </a:ext>
            </a:extLst>
          </p:cNvPr>
          <p:cNvSpPr txBox="1"/>
          <p:nvPr/>
        </p:nvSpPr>
        <p:spPr>
          <a:xfrm>
            <a:off x="7860536" y="6665333"/>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B</a:t>
            </a:r>
          </a:p>
        </p:txBody>
      </p:sp>
      <p:sp>
        <p:nvSpPr>
          <p:cNvPr id="21" name="TextBox 20">
            <a:extLst>
              <a:ext uri="{FF2B5EF4-FFF2-40B4-BE49-F238E27FC236}">
                <a16:creationId xmlns:a16="http://schemas.microsoft.com/office/drawing/2014/main" id="{5202CBE3-95B8-AA77-64FE-0A505D1CCA90}"/>
              </a:ext>
            </a:extLst>
          </p:cNvPr>
          <p:cNvSpPr txBox="1"/>
          <p:nvPr/>
        </p:nvSpPr>
        <p:spPr>
          <a:xfrm>
            <a:off x="7220229" y="9145798"/>
            <a:ext cx="1219200" cy="707886"/>
          </a:xfrm>
          <a:prstGeom prst="rect">
            <a:avLst/>
          </a:prstGeom>
          <a:noFill/>
        </p:spPr>
        <p:txBody>
          <a:bodyPr wrap="square" rtlCol="0">
            <a:spAutoFit/>
          </a:bodyPr>
          <a:lstStyle/>
          <a:p>
            <a:pPr algn="ctr"/>
            <a:r>
              <a:rPr lang="en-US" sz="4000" b="1">
                <a:latin typeface="Arial" panose="020B0604020202020204" pitchFamily="34" charset="0"/>
                <a:cs typeface="Arial" panose="020B0604020202020204" pitchFamily="34" charset="0"/>
              </a:rPr>
              <a:t>C</a:t>
            </a:r>
          </a:p>
        </p:txBody>
      </p:sp>
      <p:sp>
        <p:nvSpPr>
          <p:cNvPr id="24" name="Oval 23">
            <a:extLst>
              <a:ext uri="{FF2B5EF4-FFF2-40B4-BE49-F238E27FC236}">
                <a16:creationId xmlns:a16="http://schemas.microsoft.com/office/drawing/2014/main" id="{59227244-C96D-8902-03AC-525C7F595272}"/>
              </a:ext>
            </a:extLst>
          </p:cNvPr>
          <p:cNvSpPr/>
          <p:nvPr/>
        </p:nvSpPr>
        <p:spPr>
          <a:xfrm>
            <a:off x="2093177" y="6573227"/>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237754E-3CCA-661E-A79D-4894F152AD44}"/>
              </a:ext>
            </a:extLst>
          </p:cNvPr>
          <p:cNvSpPr/>
          <p:nvPr/>
        </p:nvSpPr>
        <p:spPr>
          <a:xfrm>
            <a:off x="8012936" y="6573227"/>
            <a:ext cx="914400" cy="914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3868362"/>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arn(inVertical)">
                                      <p:cBhvr>
                                        <p:cTn id="15" dur="500"/>
                                        <p:tgtEl>
                                          <p:spTgt spid="12"/>
                                        </p:tgtEl>
                                      </p:cBhvr>
                                    </p:animEffect>
                                  </p:childTnLst>
                                </p:cTn>
                              </p:par>
                              <p:par>
                                <p:cTn id="16" presetID="16" presetClass="entr" presetSubtype="21"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barn(inVertical)">
                                      <p:cBhvr>
                                        <p:cTn id="24" dur="500"/>
                                        <p:tgtEl>
                                          <p:spTgt spid="18"/>
                                        </p:tgtEl>
                                      </p:cBhvr>
                                    </p:animEffect>
                                  </p:childTnLst>
                                </p:cTn>
                              </p:par>
                              <p:par>
                                <p:cTn id="25" presetID="16" presetClass="entr" presetSubtype="21"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barn(inVertic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down)">
                                      <p:cBhvr>
                                        <p:cTn id="35" dur="500"/>
                                        <p:tgtEl>
                                          <p:spTgt spid="24"/>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7" grpId="0"/>
      <p:bldP spid="18" grpId="0"/>
      <p:bldP spid="21" grpId="0"/>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F52D5C-07BC-9F48-0DA5-58232B763FFB}"/>
              </a:ext>
            </a:extLst>
          </p:cNvPr>
          <p:cNvSpPr txBox="1"/>
          <p:nvPr/>
        </p:nvSpPr>
        <p:spPr>
          <a:xfrm>
            <a:off x="1028700" y="723900"/>
            <a:ext cx="16230600" cy="2035309"/>
          </a:xfrm>
          <a:prstGeom prst="roundRect">
            <a:avLst/>
          </a:prstGeom>
          <a:solidFill>
            <a:schemeClr val="accent6">
              <a:lumMod val="20000"/>
              <a:lumOff val="80000"/>
            </a:schemeClr>
          </a:solidFill>
        </p:spPr>
        <p:txBody>
          <a:bodyPr wrap="square">
            <a:spAutoFit/>
          </a:bodyPr>
          <a:lstStyle/>
          <a:p>
            <a:pPr>
              <a:lnSpc>
                <a:spcPct val="150000"/>
              </a:lnSpc>
            </a:pPr>
            <a:r>
              <a:rPr lang="vi-VN" sz="4000" b="1"/>
              <a:t>Bài tập 3. </a:t>
            </a:r>
            <a:r>
              <a:rPr lang="vi-VN" sz="4000"/>
              <a:t>Em hãy tạo chương trình </a:t>
            </a:r>
            <a:r>
              <a:rPr lang="vi-VN" sz="4000" b="1" i="1"/>
              <a:t>Scratch</a:t>
            </a:r>
            <a:r>
              <a:rPr lang="vi-VN" sz="4000"/>
              <a:t> để thực hiện ý tưởng của bạn Minh ở Câu 2.</a:t>
            </a:r>
            <a:endParaRPr lang="en-US" sz="4000"/>
          </a:p>
        </p:txBody>
      </p:sp>
      <p:pic>
        <p:nvPicPr>
          <p:cNvPr id="6" name="Picture 5">
            <a:extLst>
              <a:ext uri="{FF2B5EF4-FFF2-40B4-BE49-F238E27FC236}">
                <a16:creationId xmlns:a16="http://schemas.microsoft.com/office/drawing/2014/main" id="{89574847-3929-1506-ECBF-8A637972E8A4}"/>
              </a:ext>
            </a:extLst>
          </p:cNvPr>
          <p:cNvPicPr>
            <a:picLocks noChangeAspect="1"/>
          </p:cNvPicPr>
          <p:nvPr/>
        </p:nvPicPr>
        <p:blipFill rotWithShape="1">
          <a:blip r:embed="rId3"/>
          <a:srcRect t="3202"/>
          <a:stretch/>
        </p:blipFill>
        <p:spPr>
          <a:xfrm>
            <a:off x="9601200" y="4526755"/>
            <a:ext cx="7048500" cy="4984029"/>
          </a:xfrm>
          <a:prstGeom prst="rect">
            <a:avLst/>
          </a:prstGeom>
        </p:spPr>
      </p:pic>
      <p:grpSp>
        <p:nvGrpSpPr>
          <p:cNvPr id="11" name="Group 10">
            <a:extLst>
              <a:ext uri="{FF2B5EF4-FFF2-40B4-BE49-F238E27FC236}">
                <a16:creationId xmlns:a16="http://schemas.microsoft.com/office/drawing/2014/main" id="{3BCC38D8-10C9-8908-EFC0-2FEB62388934}"/>
              </a:ext>
            </a:extLst>
          </p:cNvPr>
          <p:cNvGrpSpPr/>
          <p:nvPr/>
        </p:nvGrpSpPr>
        <p:grpSpPr>
          <a:xfrm>
            <a:off x="1028700" y="3314700"/>
            <a:ext cx="7489695" cy="6563871"/>
            <a:chOff x="1028700" y="3314700"/>
            <a:chExt cx="7489695" cy="6563871"/>
          </a:xfrm>
        </p:grpSpPr>
        <p:pic>
          <p:nvPicPr>
            <p:cNvPr id="8" name="Picture 7">
              <a:extLst>
                <a:ext uri="{FF2B5EF4-FFF2-40B4-BE49-F238E27FC236}">
                  <a16:creationId xmlns:a16="http://schemas.microsoft.com/office/drawing/2014/main" id="{5C817C00-AFEA-C8DA-0329-0A369C8D9D22}"/>
                </a:ext>
              </a:extLst>
            </p:cNvPr>
            <p:cNvPicPr>
              <a:picLocks noChangeAspect="1"/>
            </p:cNvPicPr>
            <p:nvPr/>
          </p:nvPicPr>
          <p:blipFill>
            <a:blip r:embed="rId4"/>
            <a:stretch>
              <a:fillRect/>
            </a:stretch>
          </p:blipFill>
          <p:spPr>
            <a:xfrm>
              <a:off x="1028700" y="3314700"/>
              <a:ext cx="7489695" cy="5635604"/>
            </a:xfrm>
            <a:prstGeom prst="rect">
              <a:avLst/>
            </a:prstGeom>
          </p:spPr>
        </p:pic>
        <p:sp>
          <p:nvSpPr>
            <p:cNvPr id="10" name="TextBox 9">
              <a:extLst>
                <a:ext uri="{FF2B5EF4-FFF2-40B4-BE49-F238E27FC236}">
                  <a16:creationId xmlns:a16="http://schemas.microsoft.com/office/drawing/2014/main" id="{24025C45-A81B-0334-5FBB-383F0079421B}"/>
                </a:ext>
              </a:extLst>
            </p:cNvPr>
            <p:cNvSpPr txBox="1"/>
            <p:nvPr/>
          </p:nvSpPr>
          <p:spPr>
            <a:xfrm>
              <a:off x="1447801" y="9247629"/>
              <a:ext cx="6858000" cy="630942"/>
            </a:xfrm>
            <a:prstGeom prst="rect">
              <a:avLst/>
            </a:prstGeom>
            <a:noFill/>
          </p:spPr>
          <p:txBody>
            <a:bodyPr wrap="square" rtlCol="0">
              <a:spAutoFit/>
            </a:bodyPr>
            <a:lstStyle/>
            <a:p>
              <a:pPr algn="ctr"/>
              <a:r>
                <a:rPr lang="en-US" sz="3500" b="1">
                  <a:latin typeface="Arial" panose="020B0604020202020204" pitchFamily="34" charset="0"/>
                  <a:cs typeface="Arial" panose="020B0604020202020204" pitchFamily="34" charset="0"/>
                </a:rPr>
                <a:t>Hình 73. </a:t>
              </a:r>
              <a:r>
                <a:rPr lang="en-US" sz="3500">
                  <a:latin typeface="Arial" panose="020B0604020202020204" pitchFamily="34" charset="0"/>
                  <a:cs typeface="Arial" panose="020B0604020202020204" pitchFamily="34" charset="0"/>
                </a:rPr>
                <a:t>Hình ảnh bể cá cảnh </a:t>
              </a:r>
            </a:p>
          </p:txBody>
        </p:sp>
      </p:grpSp>
    </p:spTree>
    <p:extLst>
      <p:ext uri="{BB962C8B-B14F-4D97-AF65-F5344CB8AC3E}">
        <p14:creationId xmlns:p14="http://schemas.microsoft.com/office/powerpoint/2010/main" val="3555977614"/>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A08D542-1201-6624-4658-0213FD478CB7}"/>
              </a:ext>
            </a:extLst>
          </p:cNvPr>
          <p:cNvSpPr txBox="1"/>
          <p:nvPr/>
        </p:nvSpPr>
        <p:spPr>
          <a:xfrm>
            <a:off x="4229100" y="571500"/>
            <a:ext cx="9829800" cy="1015663"/>
          </a:xfrm>
          <a:prstGeom prst="rect">
            <a:avLst/>
          </a:prstGeom>
          <a:noFill/>
        </p:spPr>
        <p:txBody>
          <a:bodyPr wrap="square" rtlCol="0">
            <a:spAutoFit/>
          </a:bodyPr>
          <a:lstStyle/>
          <a:p>
            <a:pPr algn="ctr"/>
            <a:r>
              <a:rPr lang="en-US" sz="6000" b="1">
                <a:solidFill>
                  <a:schemeClr val="accent5">
                    <a:lumMod val="75000"/>
                  </a:schemeClr>
                </a:solidFill>
                <a:latin typeface="Arial" panose="020B0604020202020204" pitchFamily="34" charset="0"/>
                <a:cs typeface="Arial" panose="020B0604020202020204" pitchFamily="34" charset="0"/>
              </a:rPr>
              <a:t>VẬN DỤNG </a:t>
            </a:r>
          </a:p>
        </p:txBody>
      </p:sp>
      <p:sp>
        <p:nvSpPr>
          <p:cNvPr id="5" name="TextBox 4">
            <a:extLst>
              <a:ext uri="{FF2B5EF4-FFF2-40B4-BE49-F238E27FC236}">
                <a16:creationId xmlns:a16="http://schemas.microsoft.com/office/drawing/2014/main" id="{46FFDE4A-398E-5206-C79F-780D43CE99F9}"/>
              </a:ext>
            </a:extLst>
          </p:cNvPr>
          <p:cNvSpPr txBox="1"/>
          <p:nvPr/>
        </p:nvSpPr>
        <p:spPr>
          <a:xfrm>
            <a:off x="1066800" y="1943100"/>
            <a:ext cx="16154400" cy="3056865"/>
          </a:xfrm>
          <a:prstGeom prst="roundRect">
            <a:avLst/>
          </a:prstGeom>
          <a:solidFill>
            <a:schemeClr val="accent5">
              <a:lumMod val="20000"/>
              <a:lumOff val="80000"/>
            </a:schemeClr>
          </a:solidFill>
        </p:spPr>
        <p:txBody>
          <a:bodyPr wrap="square">
            <a:spAutoFit/>
          </a:bodyPr>
          <a:lstStyle/>
          <a:p>
            <a:pPr algn="just">
              <a:lnSpc>
                <a:spcPct val="150000"/>
              </a:lnSpc>
            </a:pPr>
            <a:r>
              <a:rPr lang="vi-VN" sz="4000"/>
              <a:t>Em hãy nâng cấp chương trình "Chú chó đáng yêu" và "Bể cá cảnh" để nhân vật va vào cạnh sân khấu khi bật ngược lại không bị lộn ngược đầu.</a:t>
            </a:r>
            <a:endParaRPr lang="en-US" sz="4000"/>
          </a:p>
        </p:txBody>
      </p:sp>
      <p:pic>
        <p:nvPicPr>
          <p:cNvPr id="9" name="Picture 8">
            <a:extLst>
              <a:ext uri="{FF2B5EF4-FFF2-40B4-BE49-F238E27FC236}">
                <a16:creationId xmlns:a16="http://schemas.microsoft.com/office/drawing/2014/main" id="{6B21CE2F-69ED-7153-F788-82ED1A6E48A7}"/>
              </a:ext>
            </a:extLst>
          </p:cNvPr>
          <p:cNvPicPr>
            <a:picLocks noChangeAspect="1"/>
          </p:cNvPicPr>
          <p:nvPr/>
        </p:nvPicPr>
        <p:blipFill>
          <a:blip r:embed="rId3"/>
          <a:stretch>
            <a:fillRect/>
          </a:stretch>
        </p:blipFill>
        <p:spPr>
          <a:xfrm>
            <a:off x="2362200" y="5500110"/>
            <a:ext cx="4876800" cy="4215390"/>
          </a:xfrm>
          <a:prstGeom prst="rect">
            <a:avLst/>
          </a:prstGeom>
        </p:spPr>
      </p:pic>
      <p:pic>
        <p:nvPicPr>
          <p:cNvPr id="3" name="Picture 3">
            <a:extLst>
              <a:ext uri="{FF2B5EF4-FFF2-40B4-BE49-F238E27FC236}">
                <a16:creationId xmlns:a16="http://schemas.microsoft.com/office/drawing/2014/main" id="{C0C0EC64-D6DF-5F77-6B73-5975810EFD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065703" y="6362700"/>
            <a:ext cx="4126922" cy="3678120"/>
          </a:xfrm>
          <a:prstGeom prst="rect">
            <a:avLst/>
          </a:prstGeom>
        </p:spPr>
      </p:pic>
    </p:spTree>
    <p:extLst>
      <p:ext uri="{BB962C8B-B14F-4D97-AF65-F5344CB8AC3E}">
        <p14:creationId xmlns:p14="http://schemas.microsoft.com/office/powerpoint/2010/main" val="248015533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V="1">
            <a:off x="-1181079" y="-280968"/>
            <a:ext cx="9111068" cy="2352312"/>
          </a:xfrm>
          <a:prstGeom prst="rect">
            <a:avLst/>
          </a:prstGeom>
        </p:spPr>
      </p:pic>
      <p:sp>
        <p:nvSpPr>
          <p:cNvPr id="7" name="TextBox 7"/>
          <p:cNvSpPr txBox="1"/>
          <p:nvPr/>
        </p:nvSpPr>
        <p:spPr>
          <a:xfrm>
            <a:off x="1397384" y="2045754"/>
            <a:ext cx="15861916" cy="870944"/>
          </a:xfrm>
          <a:prstGeom prst="rect">
            <a:avLst/>
          </a:prstGeom>
        </p:spPr>
        <p:txBody>
          <a:bodyPr lIns="0" tIns="0" rIns="0" bIns="0" rtlCol="0" anchor="t">
            <a:spAutoFit/>
          </a:bodyPr>
          <a:lstStyle/>
          <a:p>
            <a:pPr algn="ctr">
              <a:lnSpc>
                <a:spcPts val="7279"/>
              </a:lnSpc>
            </a:pPr>
            <a:r>
              <a:rPr lang="en-US" sz="6000" b="1">
                <a:solidFill>
                  <a:srgbClr val="10391D"/>
                </a:solidFill>
                <a:latin typeface="Arial" panose="020B0604020202020204" pitchFamily="34" charset="0"/>
                <a:cs typeface="Arial" panose="020B0604020202020204" pitchFamily="34" charset="0"/>
              </a:rPr>
              <a:t>HƯỚNG DẪN VỀ NHÀ </a:t>
            </a:r>
          </a:p>
        </p:txBody>
      </p:sp>
      <p:grpSp>
        <p:nvGrpSpPr>
          <p:cNvPr id="23" name="Group 22">
            <a:extLst>
              <a:ext uri="{FF2B5EF4-FFF2-40B4-BE49-F238E27FC236}">
                <a16:creationId xmlns:a16="http://schemas.microsoft.com/office/drawing/2014/main" id="{2242CDC7-8A87-2EFD-3444-3493B113B1D1}"/>
              </a:ext>
            </a:extLst>
          </p:cNvPr>
          <p:cNvGrpSpPr/>
          <p:nvPr/>
        </p:nvGrpSpPr>
        <p:grpSpPr>
          <a:xfrm>
            <a:off x="1376912" y="3681938"/>
            <a:ext cx="6685005" cy="5842161"/>
            <a:chOff x="1244984" y="4330539"/>
            <a:chExt cx="6685005" cy="5842161"/>
          </a:xfrm>
        </p:grpSpPr>
        <p:grpSp>
          <p:nvGrpSpPr>
            <p:cNvPr id="4" name="Group 4"/>
            <p:cNvGrpSpPr/>
            <p:nvPr/>
          </p:nvGrpSpPr>
          <p:grpSpPr>
            <a:xfrm>
              <a:off x="1244984" y="4330539"/>
              <a:ext cx="6685005" cy="5842161"/>
              <a:chOff x="0" y="-238125"/>
              <a:chExt cx="1261858" cy="1175354"/>
            </a:xfrm>
          </p:grpSpPr>
          <p:sp>
            <p:nvSpPr>
              <p:cNvPr id="5" name="Freeform 5"/>
              <p:cNvSpPr/>
              <p:nvPr/>
            </p:nvSpPr>
            <p:spPr>
              <a:xfrm>
                <a:off x="0" y="0"/>
                <a:ext cx="1261858" cy="937229"/>
              </a:xfrm>
              <a:custGeom>
                <a:avLst/>
                <a:gdLst/>
                <a:ahLst/>
                <a:cxnLst/>
                <a:rect l="l" t="t" r="r" b="b"/>
                <a:pathLst>
                  <a:path w="1261858" h="937229">
                    <a:moveTo>
                      <a:pt x="82410" y="0"/>
                    </a:moveTo>
                    <a:lnTo>
                      <a:pt x="1179448" y="0"/>
                    </a:lnTo>
                    <a:cubicBezTo>
                      <a:pt x="1224962" y="0"/>
                      <a:pt x="1261858" y="36896"/>
                      <a:pt x="1261858" y="82410"/>
                    </a:cubicBezTo>
                    <a:lnTo>
                      <a:pt x="1261858" y="854819"/>
                    </a:lnTo>
                    <a:cubicBezTo>
                      <a:pt x="1261858" y="900333"/>
                      <a:pt x="1224962" y="937229"/>
                      <a:pt x="1179448" y="937229"/>
                    </a:cubicBezTo>
                    <a:lnTo>
                      <a:pt x="82410" y="937229"/>
                    </a:lnTo>
                    <a:cubicBezTo>
                      <a:pt x="36896" y="937229"/>
                      <a:pt x="0" y="900333"/>
                      <a:pt x="0" y="854819"/>
                    </a:cubicBezTo>
                    <a:lnTo>
                      <a:pt x="0" y="82410"/>
                    </a:lnTo>
                    <a:cubicBezTo>
                      <a:pt x="0" y="36896"/>
                      <a:pt x="36896" y="0"/>
                      <a:pt x="82410" y="0"/>
                    </a:cubicBezTo>
                    <a:close/>
                  </a:path>
                </a:pathLst>
              </a:custGeom>
              <a:solidFill>
                <a:srgbClr val="FFFFFF"/>
              </a:solidFill>
            </p:spPr>
          </p:sp>
          <p:sp>
            <p:nvSpPr>
              <p:cNvPr id="6" name="TextBox 6"/>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3683140" y="4443637"/>
              <a:ext cx="1704786" cy="1755866"/>
            </a:xfrm>
            <a:prstGeom prst="rect">
              <a:avLst/>
            </a:prstGeom>
          </p:spPr>
        </p:pic>
        <p:sp>
          <p:nvSpPr>
            <p:cNvPr id="17" name="TextBox 17"/>
            <p:cNvSpPr txBox="1"/>
            <p:nvPr/>
          </p:nvSpPr>
          <p:spPr>
            <a:xfrm>
              <a:off x="4010450" y="4851095"/>
              <a:ext cx="1154072" cy="901144"/>
            </a:xfrm>
            <a:prstGeom prst="rect">
              <a:avLst/>
            </a:prstGeom>
          </p:spPr>
          <p:txBody>
            <a:bodyPr lIns="0" tIns="0" rIns="0" bIns="0" rtlCol="0" anchor="t">
              <a:spAutoFit/>
            </a:bodyPr>
            <a:lstStyle/>
            <a:p>
              <a:pPr algn="ctr">
                <a:lnSpc>
                  <a:spcPts val="7699"/>
                </a:lnSpc>
              </a:pPr>
              <a:r>
                <a:rPr lang="en-US" sz="5499" b="1">
                  <a:solidFill>
                    <a:srgbClr val="FFFFFF"/>
                  </a:solidFill>
                  <a:latin typeface="Arial" panose="020B0604020202020204" pitchFamily="34" charset="0"/>
                  <a:cs typeface="Arial" panose="020B0604020202020204" pitchFamily="34" charset="0"/>
                </a:rPr>
                <a:t>01</a:t>
              </a:r>
            </a:p>
          </p:txBody>
        </p:sp>
        <p:sp>
          <p:nvSpPr>
            <p:cNvPr id="20" name="TextBox 20"/>
            <p:cNvSpPr txBox="1"/>
            <p:nvPr/>
          </p:nvSpPr>
          <p:spPr>
            <a:xfrm>
              <a:off x="1737860" y="6683474"/>
              <a:ext cx="5699252" cy="2655920"/>
            </a:xfrm>
            <a:prstGeom prst="rect">
              <a:avLst/>
            </a:prstGeom>
          </p:spPr>
          <p:txBody>
            <a:bodyPr wrap="square" lIns="0" tIns="0" rIns="0" bIns="0" rtlCol="0" anchor="t">
              <a:spAutoFit/>
            </a:bodyPr>
            <a:lstStyle/>
            <a:p>
              <a:pPr algn="ctr">
                <a:lnSpc>
                  <a:spcPct val="150000"/>
                </a:lnSpc>
              </a:pPr>
              <a:r>
                <a:rPr lang="en-US" sz="4000">
                  <a:solidFill>
                    <a:srgbClr val="10391D"/>
                  </a:solidFill>
                  <a:latin typeface="Arial" panose="020B0604020202020204" pitchFamily="34" charset="0"/>
                  <a:cs typeface="Arial" panose="020B0604020202020204" pitchFamily="34" charset="0"/>
                </a:rPr>
                <a:t>Ôn tập lại kiến thức trọng tâm của bài học ngày hôm nay</a:t>
              </a:r>
            </a:p>
          </p:txBody>
        </p:sp>
      </p:grpSp>
      <p:grpSp>
        <p:nvGrpSpPr>
          <p:cNvPr id="24" name="Group 23">
            <a:extLst>
              <a:ext uri="{FF2B5EF4-FFF2-40B4-BE49-F238E27FC236}">
                <a16:creationId xmlns:a16="http://schemas.microsoft.com/office/drawing/2014/main" id="{6A93876A-B3A8-704A-2FB8-89B67E2309C6}"/>
              </a:ext>
            </a:extLst>
          </p:cNvPr>
          <p:cNvGrpSpPr/>
          <p:nvPr/>
        </p:nvGrpSpPr>
        <p:grpSpPr>
          <a:xfrm>
            <a:off x="9671544" y="3681938"/>
            <a:ext cx="6685005" cy="5842161"/>
            <a:chOff x="1244984" y="4330539"/>
            <a:chExt cx="6685005" cy="5842161"/>
          </a:xfrm>
        </p:grpSpPr>
        <p:grpSp>
          <p:nvGrpSpPr>
            <p:cNvPr id="25" name="Group 4">
              <a:extLst>
                <a:ext uri="{FF2B5EF4-FFF2-40B4-BE49-F238E27FC236}">
                  <a16:creationId xmlns:a16="http://schemas.microsoft.com/office/drawing/2014/main" id="{380D3991-12DF-FF88-0144-E09F7351D35D}"/>
                </a:ext>
              </a:extLst>
            </p:cNvPr>
            <p:cNvGrpSpPr/>
            <p:nvPr/>
          </p:nvGrpSpPr>
          <p:grpSpPr>
            <a:xfrm>
              <a:off x="1244984" y="4330539"/>
              <a:ext cx="6685005" cy="5842161"/>
              <a:chOff x="0" y="-238125"/>
              <a:chExt cx="1261858" cy="1175354"/>
            </a:xfrm>
          </p:grpSpPr>
          <p:sp>
            <p:nvSpPr>
              <p:cNvPr id="29" name="Freeform 5">
                <a:extLst>
                  <a:ext uri="{FF2B5EF4-FFF2-40B4-BE49-F238E27FC236}">
                    <a16:creationId xmlns:a16="http://schemas.microsoft.com/office/drawing/2014/main" id="{175186ED-77F5-0EE1-6832-D43D5053EEA9}"/>
                  </a:ext>
                </a:extLst>
              </p:cNvPr>
              <p:cNvSpPr/>
              <p:nvPr/>
            </p:nvSpPr>
            <p:spPr>
              <a:xfrm>
                <a:off x="0" y="0"/>
                <a:ext cx="1261858" cy="937229"/>
              </a:xfrm>
              <a:custGeom>
                <a:avLst/>
                <a:gdLst/>
                <a:ahLst/>
                <a:cxnLst/>
                <a:rect l="l" t="t" r="r" b="b"/>
                <a:pathLst>
                  <a:path w="1261858" h="937229">
                    <a:moveTo>
                      <a:pt x="82410" y="0"/>
                    </a:moveTo>
                    <a:lnTo>
                      <a:pt x="1179448" y="0"/>
                    </a:lnTo>
                    <a:cubicBezTo>
                      <a:pt x="1224962" y="0"/>
                      <a:pt x="1261858" y="36896"/>
                      <a:pt x="1261858" y="82410"/>
                    </a:cubicBezTo>
                    <a:lnTo>
                      <a:pt x="1261858" y="854819"/>
                    </a:lnTo>
                    <a:cubicBezTo>
                      <a:pt x="1261858" y="900333"/>
                      <a:pt x="1224962" y="937229"/>
                      <a:pt x="1179448" y="937229"/>
                    </a:cubicBezTo>
                    <a:lnTo>
                      <a:pt x="82410" y="937229"/>
                    </a:lnTo>
                    <a:cubicBezTo>
                      <a:pt x="36896" y="937229"/>
                      <a:pt x="0" y="900333"/>
                      <a:pt x="0" y="854819"/>
                    </a:cubicBezTo>
                    <a:lnTo>
                      <a:pt x="0" y="82410"/>
                    </a:lnTo>
                    <a:cubicBezTo>
                      <a:pt x="0" y="36896"/>
                      <a:pt x="36896" y="0"/>
                      <a:pt x="82410" y="0"/>
                    </a:cubicBezTo>
                    <a:close/>
                  </a:path>
                </a:pathLst>
              </a:custGeom>
              <a:solidFill>
                <a:srgbClr val="FFFFFF"/>
              </a:solidFill>
            </p:spPr>
          </p:sp>
          <p:sp>
            <p:nvSpPr>
              <p:cNvPr id="30" name="TextBox 6">
                <a:extLst>
                  <a:ext uri="{FF2B5EF4-FFF2-40B4-BE49-F238E27FC236}">
                    <a16:creationId xmlns:a16="http://schemas.microsoft.com/office/drawing/2014/main" id="{EC2C6DEC-34E1-4A5C-DAFB-875BCEAB38CB}"/>
                  </a:ext>
                </a:extLst>
              </p:cNvPr>
              <p:cNvSpPr txBox="1"/>
              <p:nvPr/>
            </p:nvSpPr>
            <p:spPr>
              <a:xfrm>
                <a:off x="0" y="-238125"/>
                <a:ext cx="812800" cy="1050925"/>
              </a:xfrm>
              <a:prstGeom prst="rect">
                <a:avLst/>
              </a:prstGeom>
            </p:spPr>
            <p:txBody>
              <a:bodyPr lIns="50800" tIns="50800" rIns="50800" bIns="50800" rtlCol="0" anchor="ctr"/>
              <a:lstStyle/>
              <a:p>
                <a:pPr algn="ctr">
                  <a:lnSpc>
                    <a:spcPts val="7279"/>
                  </a:lnSpc>
                  <a:spcBef>
                    <a:spcPct val="0"/>
                  </a:spcBef>
                </a:pPr>
                <a:endParaRPr/>
              </a:p>
            </p:txBody>
          </p:sp>
        </p:grpSp>
        <p:pic>
          <p:nvPicPr>
            <p:cNvPr id="26" name="Picture 8">
              <a:extLst>
                <a:ext uri="{FF2B5EF4-FFF2-40B4-BE49-F238E27FC236}">
                  <a16:creationId xmlns:a16="http://schemas.microsoft.com/office/drawing/2014/main" id="{C9419A10-D7B5-27EF-DB8B-7D223B210D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5400000">
              <a:off x="3683140" y="4443637"/>
              <a:ext cx="1704786" cy="1755866"/>
            </a:xfrm>
            <a:prstGeom prst="rect">
              <a:avLst/>
            </a:prstGeom>
          </p:spPr>
        </p:pic>
        <p:sp>
          <p:nvSpPr>
            <p:cNvPr id="27" name="TextBox 17">
              <a:extLst>
                <a:ext uri="{FF2B5EF4-FFF2-40B4-BE49-F238E27FC236}">
                  <a16:creationId xmlns:a16="http://schemas.microsoft.com/office/drawing/2014/main" id="{7447D993-0897-35DE-4FDC-1BCF3FD6CD65}"/>
                </a:ext>
              </a:extLst>
            </p:cNvPr>
            <p:cNvSpPr txBox="1"/>
            <p:nvPr/>
          </p:nvSpPr>
          <p:spPr>
            <a:xfrm>
              <a:off x="4010450" y="4851095"/>
              <a:ext cx="1154072" cy="901144"/>
            </a:xfrm>
            <a:prstGeom prst="rect">
              <a:avLst/>
            </a:prstGeom>
          </p:spPr>
          <p:txBody>
            <a:bodyPr lIns="0" tIns="0" rIns="0" bIns="0" rtlCol="0" anchor="t">
              <a:spAutoFit/>
            </a:bodyPr>
            <a:lstStyle/>
            <a:p>
              <a:pPr algn="ctr">
                <a:lnSpc>
                  <a:spcPts val="7699"/>
                </a:lnSpc>
              </a:pPr>
              <a:r>
                <a:rPr lang="en-US" sz="5499" b="1">
                  <a:solidFill>
                    <a:srgbClr val="FFFFFF"/>
                  </a:solidFill>
                  <a:latin typeface="Arial" panose="020B0604020202020204" pitchFamily="34" charset="0"/>
                  <a:cs typeface="Arial" panose="020B0604020202020204" pitchFamily="34" charset="0"/>
                </a:rPr>
                <a:t>02</a:t>
              </a:r>
            </a:p>
          </p:txBody>
        </p:sp>
        <p:sp>
          <p:nvSpPr>
            <p:cNvPr id="28" name="TextBox 20">
              <a:extLst>
                <a:ext uri="{FF2B5EF4-FFF2-40B4-BE49-F238E27FC236}">
                  <a16:creationId xmlns:a16="http://schemas.microsoft.com/office/drawing/2014/main" id="{6229DC0E-E32A-D966-7AC6-74C5A3D03995}"/>
                </a:ext>
              </a:extLst>
            </p:cNvPr>
            <p:cNvSpPr txBox="1"/>
            <p:nvPr/>
          </p:nvSpPr>
          <p:spPr>
            <a:xfrm>
              <a:off x="1685907" y="7145139"/>
              <a:ext cx="5699252" cy="1732590"/>
            </a:xfrm>
            <a:prstGeom prst="rect">
              <a:avLst/>
            </a:prstGeom>
          </p:spPr>
          <p:txBody>
            <a:bodyPr wrap="square" lIns="0" tIns="0" rIns="0" bIns="0" rtlCol="0" anchor="t">
              <a:spAutoFit/>
            </a:bodyPr>
            <a:lstStyle/>
            <a:p>
              <a:pPr algn="ctr">
                <a:lnSpc>
                  <a:spcPct val="150000"/>
                </a:lnSpc>
              </a:pPr>
              <a:r>
                <a:rPr lang="en-US" sz="4000">
                  <a:solidFill>
                    <a:srgbClr val="10391D"/>
                  </a:solidFill>
                  <a:latin typeface="Arial" panose="020B0604020202020204" pitchFamily="34" charset="0"/>
                  <a:cs typeface="Arial" panose="020B0604020202020204" pitchFamily="34" charset="0"/>
                </a:rPr>
                <a:t>Đọc, chuẩn bị </a:t>
              </a:r>
              <a:r>
                <a:rPr lang="en-US" sz="4000" b="1" i="1">
                  <a:solidFill>
                    <a:srgbClr val="10391D"/>
                  </a:solidFill>
                  <a:latin typeface="Arial" panose="020B0604020202020204" pitchFamily="34" charset="0"/>
                  <a:cs typeface="Arial" panose="020B0604020202020204" pitchFamily="34" charset="0"/>
                </a:rPr>
                <a:t>bài 16. Chương trình của em</a:t>
              </a: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down)">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EFFDB"/>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5400000">
            <a:off x="14067508" y="-1487534"/>
            <a:ext cx="3365089" cy="6189963"/>
          </a:xfrm>
          <a:prstGeom prst="rect">
            <a:avLst/>
          </a:prstGeom>
        </p:spPr>
      </p:pic>
      <p:sp>
        <p:nvSpPr>
          <p:cNvPr id="3" name="TextBox 3"/>
          <p:cNvSpPr txBox="1"/>
          <p:nvPr/>
        </p:nvSpPr>
        <p:spPr>
          <a:xfrm>
            <a:off x="1824952" y="2628900"/>
            <a:ext cx="14973300" cy="3576492"/>
          </a:xfrm>
          <a:prstGeom prst="rect">
            <a:avLst/>
          </a:prstGeom>
        </p:spPr>
        <p:txBody>
          <a:bodyPr wrap="square" lIns="0" tIns="0" rIns="0" bIns="0" rtlCol="0" anchor="t">
            <a:spAutoFit/>
          </a:bodyPr>
          <a:lstStyle/>
          <a:p>
            <a:pPr algn="ctr">
              <a:lnSpc>
                <a:spcPts val="15003"/>
              </a:lnSpc>
            </a:pPr>
            <a:r>
              <a:rPr lang="en-US" sz="7200" b="1">
                <a:solidFill>
                  <a:srgbClr val="10391D"/>
                </a:solidFill>
                <a:latin typeface="Arial" panose="020B0604020202020204" pitchFamily="34" charset="0"/>
                <a:cs typeface="Arial" panose="020B0604020202020204" pitchFamily="34" charset="0"/>
              </a:rPr>
              <a:t>CẢM ƠN CÁC EM ĐÃ CHÚ Ý LẮNG NGHE BÀI GIẢNG!</a:t>
            </a: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flipV="1">
            <a:off x="5654002" y="-252630"/>
            <a:ext cx="7315200" cy="1888652"/>
          </a:xfrm>
          <a:prstGeom prst="rect">
            <a:avLst/>
          </a:prstGeom>
        </p:spPr>
      </p:pic>
      <p:pic>
        <p:nvPicPr>
          <p:cNvPr id="15" name="Picture 3">
            <a:extLst>
              <a:ext uri="{FF2B5EF4-FFF2-40B4-BE49-F238E27FC236}">
                <a16:creationId xmlns:a16="http://schemas.microsoft.com/office/drawing/2014/main" id="{950C1003-6A00-8DAD-E727-86D9B02183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04800" y="6428096"/>
            <a:ext cx="4126922" cy="3678120"/>
          </a:xfrm>
          <a:prstGeom prst="rect">
            <a:avLst/>
          </a:prstGeom>
        </p:spPr>
      </p:pic>
      <p:pic>
        <p:nvPicPr>
          <p:cNvPr id="16" name="Picture 2">
            <a:extLst>
              <a:ext uri="{FF2B5EF4-FFF2-40B4-BE49-F238E27FC236}">
                <a16:creationId xmlns:a16="http://schemas.microsoft.com/office/drawing/2014/main" id="{6EB253DE-2A1E-7FEE-0688-AC24D7F644B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3258800" y="7505700"/>
            <a:ext cx="4510806" cy="2430197"/>
          </a:xfrm>
          <a:prstGeom prst="rect">
            <a:avLst/>
          </a:prstGeom>
        </p:spPr>
      </p:pic>
    </p:spTree>
    <p:extLst>
      <p:ext uri="{BB962C8B-B14F-4D97-AF65-F5344CB8AC3E}">
        <p14:creationId xmlns:p14="http://schemas.microsoft.com/office/powerpoint/2010/main" val="2506381121"/>
      </p:ext>
    </p:extLst>
  </p:cSld>
  <p:clrMapOvr>
    <a:masterClrMapping/>
  </p:clrMapOvr>
  <mc:AlternateContent xmlns:mc="http://schemas.openxmlformats.org/markup-compatibility/2006" xmlns:p14="http://schemas.microsoft.com/office/powerpoint/2010/main">
    <mc:Choice Requires="p14">
      <p:transition spd="slow">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TotalTime>
  <Words>290</Words>
  <Application>Microsoft Office PowerPoint</Application>
  <PresentationFormat>Custom</PresentationFormat>
  <Paragraphs>32</Paragraphs>
  <Slides>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Cute Classification of Animals Presentation</dc:title>
  <cp:lastModifiedBy>Administrator</cp:lastModifiedBy>
  <cp:revision>9</cp:revision>
  <dcterms:created xsi:type="dcterms:W3CDTF">2006-08-16T00:00:00Z</dcterms:created>
  <dcterms:modified xsi:type="dcterms:W3CDTF">2026-04-14T22:27:27Z</dcterms:modified>
  <dc:identifier>DAFdtxTJOhg</dc:identifier>
</cp:coreProperties>
</file>